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61"/>
  </p:notesMasterIdLst>
  <p:sldIdLst>
    <p:sldId id="381" r:id="rId2"/>
    <p:sldId id="259" r:id="rId3"/>
    <p:sldId id="465" r:id="rId4"/>
    <p:sldId id="608" r:id="rId5"/>
    <p:sldId id="476" r:id="rId6"/>
    <p:sldId id="470" r:id="rId7"/>
    <p:sldId id="639" r:id="rId8"/>
    <p:sldId id="474" r:id="rId9"/>
    <p:sldId id="607" r:id="rId10"/>
    <p:sldId id="463" r:id="rId11"/>
    <p:sldId id="609" r:id="rId12"/>
    <p:sldId id="449" r:id="rId13"/>
    <p:sldId id="450" r:id="rId14"/>
    <p:sldId id="612" r:id="rId15"/>
    <p:sldId id="605" r:id="rId16"/>
    <p:sldId id="606" r:id="rId17"/>
    <p:sldId id="640" r:id="rId18"/>
    <p:sldId id="462" r:id="rId19"/>
    <p:sldId id="458" r:id="rId20"/>
    <p:sldId id="453" r:id="rId21"/>
    <p:sldId id="444" r:id="rId22"/>
    <p:sldId id="643" r:id="rId23"/>
    <p:sldId id="644" r:id="rId24"/>
    <p:sldId id="620" r:id="rId25"/>
    <p:sldId id="642" r:id="rId26"/>
    <p:sldId id="641" r:id="rId27"/>
    <p:sldId id="457" r:id="rId28"/>
    <p:sldId id="633" r:id="rId29"/>
    <p:sldId id="646" r:id="rId30"/>
    <p:sldId id="645" r:id="rId31"/>
    <p:sldId id="573" r:id="rId32"/>
    <p:sldId id="616" r:id="rId33"/>
    <p:sldId id="455" r:id="rId34"/>
    <p:sldId id="647" r:id="rId35"/>
    <p:sldId id="593" r:id="rId36"/>
    <p:sldId id="595" r:id="rId37"/>
    <p:sldId id="597" r:id="rId38"/>
    <p:sldId id="601" r:id="rId39"/>
    <p:sldId id="600" r:id="rId40"/>
    <p:sldId id="454" r:id="rId41"/>
    <p:sldId id="585" r:id="rId42"/>
    <p:sldId id="588" r:id="rId43"/>
    <p:sldId id="526" r:id="rId44"/>
    <p:sldId id="555" r:id="rId45"/>
    <p:sldId id="486" r:id="rId46"/>
    <p:sldId id="546" r:id="rId47"/>
    <p:sldId id="494" r:id="rId48"/>
    <p:sldId id="488" r:id="rId49"/>
    <p:sldId id="625" r:id="rId50"/>
    <p:sldId id="626" r:id="rId51"/>
    <p:sldId id="618" r:id="rId52"/>
    <p:sldId id="517" r:id="rId53"/>
    <p:sldId id="518" r:id="rId54"/>
    <p:sldId id="628" r:id="rId55"/>
    <p:sldId id="629" r:id="rId56"/>
    <p:sldId id="631" r:id="rId57"/>
    <p:sldId id="632" r:id="rId58"/>
    <p:sldId id="515" r:id="rId59"/>
    <p:sldId id="630"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66FF99"/>
    <a:srgbClr val="669900"/>
    <a:srgbClr val="99FFCC"/>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73" autoAdjust="0"/>
    <p:restoredTop sz="94700" autoAdjust="0"/>
  </p:normalViewPr>
  <p:slideViewPr>
    <p:cSldViewPr>
      <p:cViewPr varScale="1">
        <p:scale>
          <a:sx n="103" d="100"/>
          <a:sy n="103" d="100"/>
        </p:scale>
        <p:origin x="-426" y="-102"/>
      </p:cViewPr>
      <p:guideLst>
        <p:guide orient="horz" pos="2160"/>
        <p:guide pos="2880"/>
      </p:guideLst>
    </p:cSldViewPr>
  </p:slideViewPr>
  <p:outlineViewPr>
    <p:cViewPr>
      <p:scale>
        <a:sx n="33" d="100"/>
        <a:sy n="33" d="100"/>
      </p:scale>
      <p:origin x="0" y="3775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4" Type="http://schemas.openxmlformats.org/officeDocument/2006/relationships/image" Target="../media/image3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5838CA-1440-4593-A7F2-C1CA0F682873}" type="datetimeFigureOut">
              <a:rPr lang="en-US" smtClean="0"/>
              <a:pPr/>
              <a:t>11/28/2007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59E806-FF67-4284-BC17-5B9B36EEA5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07132-5FAC-43B8-ABEE-9099945F849F}" type="slidenum">
              <a:rPr lang="en-US"/>
              <a:pPr/>
              <a:t>1</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9DF466-69A4-4093-B5B5-F069C94D99C9}" type="slidenum">
              <a:rPr lang="en-US"/>
              <a:pPr/>
              <a:t>31</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60023-7D62-49CA-9ACA-5517D0C3FE62}" type="slidenum">
              <a:rPr lang="en-US"/>
              <a:pPr/>
              <a:t>35</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173869-FD56-4FF0-B97E-3216B43ECC2E}" type="slidenum">
              <a:rPr lang="en-US"/>
              <a:pPr/>
              <a:t>36</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50C47-47D6-4F7E-AD85-2E1112AC5D9D}" type="slidenum">
              <a:rPr lang="en-US"/>
              <a:pPr/>
              <a:t>37</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1D1177-1F4A-4037-9264-66C547A7AF4D}" type="slidenum">
              <a:rPr lang="en-US"/>
              <a:pPr/>
              <a:t>41</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C0F269-DBF7-4201-B859-F18AB42B4639}" type="slidenum">
              <a:rPr lang="en-US"/>
              <a:pPr/>
              <a:t>42</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746B08-B0FA-4D1A-AB76-66E6ADC74D42}" type="slidenum">
              <a:rPr lang="en-US"/>
              <a:pPr/>
              <a:t>43</a:t>
            </a:fld>
            <a:endParaRPr lang="en-US"/>
          </a:p>
        </p:txBody>
      </p:sp>
      <p:sp>
        <p:nvSpPr>
          <p:cNvPr id="179202" name="Rectangle 2"/>
          <p:cNvSpPr>
            <a:spLocks noGrp="1" noRot="1" noChangeAspect="1" noChangeArrowheads="1" noTextEdit="1"/>
          </p:cNvSpPr>
          <p:nvPr>
            <p:ph type="sldImg"/>
          </p:nvPr>
        </p:nvSpPr>
        <p:spPr>
          <a:xfrm>
            <a:off x="1144588" y="685800"/>
            <a:ext cx="4570412" cy="3427413"/>
          </a:xfrm>
          <a:ln/>
        </p:spPr>
      </p:sp>
      <p:sp>
        <p:nvSpPr>
          <p:cNvPr id="179203" name="Rectangle 3"/>
          <p:cNvSpPr>
            <a:spLocks noGrp="1" noChangeArrowheads="1"/>
          </p:cNvSpPr>
          <p:nvPr>
            <p:ph type="body" idx="1"/>
          </p:nvPr>
        </p:nvSpPr>
        <p:spPr>
          <a:xfrm>
            <a:off x="685800" y="4341813"/>
            <a:ext cx="5486400" cy="4116387"/>
          </a:xfrm>
        </p:spPr>
        <p:txBody>
          <a:bodyPr lIns="95423" tIns="47711" rIns="95423" bIns="47711"/>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D3AC0-3065-459A-B017-7B8FF78FEDD3}" type="slidenum">
              <a:rPr lang="en-US"/>
              <a:pPr/>
              <a:t>56</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C93EAF-C366-4F2A-8224-1596C8BF06BD}" type="slidenum">
              <a:rPr lang="en-US"/>
              <a:pPr/>
              <a:t>57</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91812A-5897-4AF5-95DA-F44D70207399}" type="slidenum">
              <a:rPr lang="en-US"/>
              <a:pPr/>
              <a:t>3</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21AFCA-9F35-4A84-A98C-79FBCB275817}" type="slidenum">
              <a:rPr lang="en-US"/>
              <a:pPr/>
              <a:t>4</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BC62A1-2E95-4806-8E40-CB7EFD6C018C}" type="slidenum">
              <a:rPr lang="en-US"/>
              <a:pPr/>
              <a:t>7</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DC027-6701-46DD-88B3-1B8958C6B431}" type="slidenum">
              <a:rPr lang="en-US"/>
              <a:pPr/>
              <a:t>8</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BF908-CE75-4F54-A522-12B88C9BF9BF}" type="slidenum">
              <a:rPr lang="en-US"/>
              <a:pPr/>
              <a:t>9</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D8741C-13B2-429C-9125-1D332D04D43C}" type="slidenum">
              <a:rPr lang="en-US"/>
              <a:pPr/>
              <a:t>12</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FB35C6-1E78-44D4-9A1E-233B801C093F}" type="slidenum">
              <a:rPr lang="en-US"/>
              <a:pPr/>
              <a:t>13</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EDBDCD-79D8-4D88-B874-38C778138B6E}" type="slidenum">
              <a:rPr lang="en-US"/>
              <a:pPr/>
              <a:t>19</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B7A3BAF7-BBC9-41C8-B92A-5C49E162373C}" type="datetimeFigureOut">
              <a:rPr lang="en-US" smtClean="0"/>
              <a:pPr/>
              <a:t>11/28/2007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C2A74C3-35EC-4F0B-97BF-7B4E946C7C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7A3BAF7-BBC9-41C8-B92A-5C49E162373C}" type="datetimeFigureOut">
              <a:rPr lang="en-US" smtClean="0"/>
              <a:pPr/>
              <a:t>11/28/2007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C2A74C3-35EC-4F0B-97BF-7B4E946C7C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7A3BAF7-BBC9-41C8-B92A-5C49E162373C}" type="datetimeFigureOut">
              <a:rPr lang="en-US" smtClean="0"/>
              <a:pPr/>
              <a:t>11/28/2007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C2A74C3-35EC-4F0B-97BF-7B4E946C7CB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sl-SI" smtClean="0"/>
              <a:t>mitja.jermol@ijs.si</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AE75FFA-0DC9-4D30-8950-D09555080C6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fld id="{B7A3BAF7-BBC9-41C8-B92A-5C49E162373C}" type="datetimeFigureOut">
              <a:rPr lang="en-US" smtClean="0"/>
              <a:pPr/>
              <a:t>11/28/2007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C2A74C3-35EC-4F0B-97BF-7B4E946C7CB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fld id="{B7A3BAF7-BBC9-41C8-B92A-5C49E162373C}" type="datetimeFigureOut">
              <a:rPr lang="en-US" smtClean="0"/>
              <a:pPr/>
              <a:t>11/28/2007</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BC2A74C3-35EC-4F0B-97BF-7B4E946C7CB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6988"/>
            <a:ext cx="8229600" cy="1143001"/>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0808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0808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54647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54647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250825" y="6481763"/>
            <a:ext cx="2895600" cy="476250"/>
          </a:xfrm>
        </p:spPr>
        <p:txBody>
          <a:bodyPr/>
          <a:lstStyle>
            <a:lvl1pPr>
              <a:defRPr/>
            </a:lvl1pPr>
          </a:lstStyle>
          <a:p>
            <a:endParaRPr lang="en-US"/>
          </a:p>
        </p:txBody>
      </p:sp>
      <p:sp>
        <p:nvSpPr>
          <p:cNvPr id="8" name="Slide Number Placeholder 7"/>
          <p:cNvSpPr>
            <a:spLocks noGrp="1"/>
          </p:cNvSpPr>
          <p:nvPr>
            <p:ph type="sldNum" sz="quarter" idx="11"/>
          </p:nvPr>
        </p:nvSpPr>
        <p:spPr>
          <a:xfrm>
            <a:off x="3779838" y="6524625"/>
            <a:ext cx="2133600" cy="476250"/>
          </a:xfrm>
        </p:spPr>
        <p:txBody>
          <a:bodyPr/>
          <a:lstStyle>
            <a:lvl1pPr>
              <a:defRPr/>
            </a:lvl1pPr>
          </a:lstStyle>
          <a:p>
            <a:fld id="{1C66B6FE-CC98-4B04-919A-D4D8EE2498E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defRPr sz="3200" cap="all" baseline="0">
                <a:solidFill>
                  <a:schemeClr val="accent1">
                    <a:lumMod val="25000"/>
                  </a:schemeClr>
                </a:solidFill>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b="1" i="0" baseline="0">
                <a:solidFill>
                  <a:schemeClr val="accent1">
                    <a:lumMod val="25000"/>
                  </a:schemeClr>
                </a:solidFill>
              </a:defRPr>
            </a:lvl1pPr>
            <a:lvl2pPr>
              <a:defRPr sz="2400" baseline="0">
                <a:solidFill>
                  <a:schemeClr val="accent1">
                    <a:lumMod val="25000"/>
                  </a:schemeClr>
                </a:solidFill>
              </a:defRPr>
            </a:lvl2pPr>
            <a:lvl3pPr>
              <a:defRPr sz="2000" baseline="0">
                <a:solidFill>
                  <a:schemeClr val="accent1">
                    <a:lumMod val="25000"/>
                  </a:schemeClr>
                </a:solidFill>
              </a:defRPr>
            </a:lvl3pPr>
            <a:lvl4pPr>
              <a:defRPr sz="1600" baseline="0">
                <a:solidFill>
                  <a:schemeClr val="accent1">
                    <a:lumMod val="25000"/>
                  </a:schemeClr>
                </a:solidFill>
              </a:defRPr>
            </a:lvl4pPr>
            <a:lvl5pPr>
              <a:defRPr sz="1600" baseline="0">
                <a:solidFill>
                  <a:schemeClr val="accent1">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C2A74C3-35EC-4F0B-97BF-7B4E946C7C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7A3BAF7-BBC9-41C8-B92A-5C49E162373C}" type="datetimeFigureOut">
              <a:rPr lang="en-US" smtClean="0"/>
              <a:pPr/>
              <a:t>11/28/2007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C2A74C3-35EC-4F0B-97BF-7B4E946C7C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B7A3BAF7-BBC9-41C8-B92A-5C49E162373C}" type="datetimeFigureOut">
              <a:rPr lang="en-US" smtClean="0"/>
              <a:pPr/>
              <a:t>11/28/2007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C2A74C3-35EC-4F0B-97BF-7B4E946C7C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B7A3BAF7-BBC9-41C8-B92A-5C49E162373C}" type="datetimeFigureOut">
              <a:rPr lang="en-US" smtClean="0"/>
              <a:pPr/>
              <a:t>11/28/2007</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C2A74C3-35EC-4F0B-97BF-7B4E946C7C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B7A3BAF7-BBC9-41C8-B92A-5C49E162373C}" type="datetimeFigureOut">
              <a:rPr lang="en-US" smtClean="0"/>
              <a:pPr/>
              <a:t>11/28/2007</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C2A74C3-35EC-4F0B-97BF-7B4E946C7C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7A3BAF7-BBC9-41C8-B92A-5C49E162373C}" type="datetimeFigureOut">
              <a:rPr lang="en-US" smtClean="0"/>
              <a:pPr/>
              <a:t>11/28/2007</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BC2A74C3-35EC-4F0B-97BF-7B4E946C7CB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7A3BAF7-BBC9-41C8-B92A-5C49E162373C}" type="datetimeFigureOut">
              <a:rPr lang="en-US" smtClean="0"/>
              <a:pPr/>
              <a:t>11/28/2007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C2A74C3-35EC-4F0B-97BF-7B4E946C7C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7A3BAF7-BBC9-41C8-B92A-5C49E162373C}" type="datetimeFigureOut">
              <a:rPr lang="en-US" smtClean="0"/>
              <a:pPr/>
              <a:t>11/28/2007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C2A74C3-35EC-4F0B-97BF-7B4E946C7C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pt-PT" smtClean="0"/>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fld id="{B7A3BAF7-BBC9-41C8-B92A-5C49E162373C}" type="datetimeFigureOut">
              <a:rPr lang="en-US" smtClean="0"/>
              <a:pPr/>
              <a:t>11/28/2007</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BC2A74C3-35EC-4F0B-97BF-7B4E946C7CB4}" type="slidenum">
              <a:rPr lang="en-US" smtClean="0"/>
              <a:pPr/>
              <a:t>‹#›</a:t>
            </a:fld>
            <a:endParaRPr lang="en-US"/>
          </a:p>
        </p:txBody>
      </p:sp>
      <p:sp>
        <p:nvSpPr>
          <p:cNvPr id="1037" name="Rectangle 13"/>
          <p:cNvSpPr>
            <a:spLocks noChangeArrowheads="1"/>
          </p:cNvSpPr>
          <p:nvPr/>
        </p:nvSpPr>
        <p:spPr bwMode="auto">
          <a:xfrm>
            <a:off x="382588" y="1035050"/>
            <a:ext cx="8280400" cy="119063"/>
          </a:xfrm>
          <a:prstGeom prst="rect">
            <a:avLst/>
          </a:prstGeom>
          <a:gradFill rotWithShape="1">
            <a:gsLst>
              <a:gs pos="0">
                <a:srgbClr val="B7DEE1"/>
              </a:gs>
              <a:gs pos="100000">
                <a:srgbClr val="CCFFFF"/>
              </a:gs>
            </a:gsLst>
            <a:lin ang="0" scaled="1"/>
          </a:gradFill>
          <a:ln w="9525">
            <a:noFill/>
            <a:miter lim="800000"/>
            <a:headEnd/>
            <a:tailEnd/>
          </a:ln>
          <a:effectLst/>
        </p:spPr>
        <p:txBody>
          <a:bodyPr wrap="none" anchor="ctr"/>
          <a:lstStyle/>
          <a:p>
            <a:pPr>
              <a:defRPr/>
            </a:pPr>
            <a:endParaRPr lang="en-US">
              <a:latin typeface="Arial" charset="0"/>
            </a:endParaRPr>
          </a:p>
        </p:txBody>
      </p:sp>
      <p:sp>
        <p:nvSpPr>
          <p:cNvPr id="1038" name="Rectangle 14"/>
          <p:cNvSpPr>
            <a:spLocks noChangeArrowheads="1"/>
          </p:cNvSpPr>
          <p:nvPr/>
        </p:nvSpPr>
        <p:spPr bwMode="auto">
          <a:xfrm>
            <a:off x="395288" y="6524625"/>
            <a:ext cx="2438400" cy="152400"/>
          </a:xfrm>
          <a:prstGeom prst="rect">
            <a:avLst/>
          </a:prstGeom>
          <a:noFill/>
          <a:ln w="9525">
            <a:noFill/>
            <a:miter lim="800000"/>
            <a:headEnd/>
            <a:tailEnd/>
          </a:ln>
          <a:effectLst/>
        </p:spPr>
        <p:txBody>
          <a:bodyPr wrap="none" anchor="ctr"/>
          <a:lstStyle/>
          <a:p>
            <a:pPr eaLnBrk="0" hangingPunct="0">
              <a:tabLst>
                <a:tab pos="4189413" algn="ctr"/>
                <a:tab pos="8191500" algn="r"/>
                <a:tab pos="8863013" algn="l"/>
                <a:tab pos="9053513" algn="r"/>
              </a:tabLst>
              <a:defRPr/>
            </a:pPr>
            <a:r>
              <a:rPr lang="pt-PT" sz="1200">
                <a:solidFill>
                  <a:srgbClr val="009999"/>
                </a:solidFill>
                <a:latin typeface="Tahoma" charset="0"/>
              </a:rPr>
              <a:t>©</a:t>
            </a:r>
            <a:r>
              <a:rPr lang="pt-PT" sz="1200">
                <a:solidFill>
                  <a:srgbClr val="009999"/>
                </a:solidFill>
                <a:latin typeface="Times New Roman" pitchFamily="18" charset="0"/>
              </a:rPr>
              <a:t> </a:t>
            </a:r>
            <a:r>
              <a:rPr lang="en-US" sz="1000">
                <a:solidFill>
                  <a:srgbClr val="0066CC"/>
                </a:solidFill>
                <a:effectLst>
                  <a:outerShdw blurRad="38100" dist="38100" dir="2700000" algn="tl">
                    <a:srgbClr val="C0C0C0"/>
                  </a:outerShdw>
                </a:effectLst>
                <a:latin typeface="Arial" charset="0"/>
              </a:rPr>
              <a:t>Mitja Jermol</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9" r:id="rId1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www.textmining.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dokeos.com/" TargetMode="External"/><Relationship Id="rId13" Type="http://schemas.openxmlformats.org/officeDocument/2006/relationships/hyperlink" Target="http://www.lon-capa.org/" TargetMode="External"/><Relationship Id="rId3" Type="http://schemas.openxmlformats.org/officeDocument/2006/relationships/notesSlide" Target="../notesSlides/notesSlide11.xml"/><Relationship Id="rId7" Type="http://schemas.openxmlformats.org/officeDocument/2006/relationships/hyperlink" Target="http://moodle.org/" TargetMode="External"/><Relationship Id="rId12" Type="http://schemas.openxmlformats.org/officeDocument/2006/relationships/hyperlink" Target="http://www.olat.org/"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hyperlink" Target="http://www.spaghettilearning.com/" TargetMode="External"/><Relationship Id="rId11" Type="http://schemas.openxmlformats.org/officeDocument/2006/relationships/hyperlink" Target="http://kewl.uwc.ac.za/" TargetMode="External"/><Relationship Id="rId5" Type="http://schemas.openxmlformats.org/officeDocument/2006/relationships/hyperlink" Target="http://dotlrn.org/" TargetMode="External"/><Relationship Id="rId10" Type="http://schemas.openxmlformats.org/officeDocument/2006/relationships/hyperlink" Target="http://bazaar.athabascau.ca/" TargetMode="External"/><Relationship Id="rId4" Type="http://schemas.openxmlformats.org/officeDocument/2006/relationships/oleObject" Target="../embeddings/oleObject6.bin"/><Relationship Id="rId9" Type="http://schemas.openxmlformats.org/officeDocument/2006/relationships/hyperlink" Target="http://www.atutor.ca/"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cs.uah.edu/~delugach/CG/"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uo.ieee.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w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49.xml.rels><?xml version="1.0" encoding="UTF-8" standalone="yes"?>
<Relationships xmlns="http://schemas.openxmlformats.org/package/2006/relationships"><Relationship Id="rId2" Type="http://schemas.openxmlformats.org/officeDocument/2006/relationships/hyperlink" Target="http://ontogen.ijs.s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alchemist.ijs.si/ASP.NETv1.1/InspecClassify/OntoService.asmx" TargetMode="External"/><Relationship Id="rId2" Type="http://schemas.openxmlformats.org/officeDocument/2006/relationships/hyperlink" Target="http://alchemist.ijs.si/ASP.NETv1.1/DMozClassify/OntoService.asm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oleObject" Target="../embeddings/oleObject14.bin"/><Relationship Id="rId4" Type="http://schemas.openxmlformats.org/officeDocument/2006/relationships/image" Target="../media/image44.emf"/></Relationships>
</file>

<file path=ppt/slides/_rels/slide5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image" Target="../media/image45.gif"/><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 Id="rId9" Type="http://schemas.openxmlformats.org/officeDocument/2006/relationships/image" Target="../media/image52.png"/></Relationships>
</file>

<file path=ppt/slides/_rels/slide59.xml.rels><?xml version="1.0" encoding="UTF-8" standalone="yes"?>
<Relationships xmlns="http://schemas.openxmlformats.org/package/2006/relationships"><Relationship Id="rId2" Type="http://schemas.openxmlformats.org/officeDocument/2006/relationships/hyperlink" Target="http://www.tencompetenc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2928926" y="6356350"/>
            <a:ext cx="3376626" cy="365125"/>
          </a:xfrm>
        </p:spPr>
        <p:txBody>
          <a:bodyPr/>
          <a:lstStyle/>
          <a:p>
            <a:endParaRPr lang="en-GB" dirty="0"/>
          </a:p>
        </p:txBody>
      </p:sp>
      <p:sp>
        <p:nvSpPr>
          <p:cNvPr id="2052" name="Text Box 4"/>
          <p:cNvSpPr txBox="1">
            <a:spLocks noChangeArrowheads="1"/>
          </p:cNvSpPr>
          <p:nvPr/>
        </p:nvSpPr>
        <p:spPr bwMode="auto">
          <a:xfrm>
            <a:off x="785786" y="2216530"/>
            <a:ext cx="7448550" cy="156966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r>
              <a:rPr lang="en-US" sz="3200" cap="all" dirty="0" smtClean="0">
                <a:solidFill>
                  <a:schemeClr val="accent1">
                    <a:lumMod val="25000"/>
                  </a:schemeClr>
                </a:solidFill>
                <a:latin typeface="Arial Black" pitchFamily="34" charset="0"/>
              </a:rPr>
              <a:t>Knowledge technologies for </a:t>
            </a:r>
          </a:p>
          <a:p>
            <a:pPr algn="ctr"/>
            <a:r>
              <a:rPr lang="en-US" sz="3200" cap="all" dirty="0" smtClean="0">
                <a:solidFill>
                  <a:schemeClr val="accent1">
                    <a:lumMod val="25000"/>
                  </a:schemeClr>
                </a:solidFill>
                <a:latin typeface="Arial Black" pitchFamily="34" charset="0"/>
              </a:rPr>
              <a:t>network </a:t>
            </a:r>
            <a:r>
              <a:rPr lang="en-US" sz="3200" cap="all" dirty="0" err="1" smtClean="0">
                <a:solidFill>
                  <a:schemeClr val="accent1">
                    <a:lumMod val="25000"/>
                  </a:schemeClr>
                </a:solidFill>
                <a:latin typeface="Arial Black" pitchFamily="34" charset="0"/>
              </a:rPr>
              <a:t>Organisations</a:t>
            </a:r>
            <a:endParaRPr lang="en-US" sz="3200" cap="all" dirty="0">
              <a:solidFill>
                <a:schemeClr val="accent1">
                  <a:lumMod val="25000"/>
                </a:schemeClr>
              </a:solidFill>
              <a:latin typeface="Arial Black" pitchFamily="34" charset="0"/>
            </a:endParaRPr>
          </a:p>
        </p:txBody>
      </p:sp>
      <p:sp>
        <p:nvSpPr>
          <p:cNvPr id="2055" name="Text Box 7"/>
          <p:cNvSpPr txBox="1">
            <a:spLocks noChangeArrowheads="1"/>
          </p:cNvSpPr>
          <p:nvPr/>
        </p:nvSpPr>
        <p:spPr bwMode="auto">
          <a:xfrm>
            <a:off x="3408871" y="5214950"/>
            <a:ext cx="2339103" cy="646331"/>
          </a:xfrm>
          <a:prstGeom prst="rect">
            <a:avLst/>
          </a:prstGeom>
          <a:noFill/>
          <a:ln w="9525">
            <a:noFill/>
            <a:miter lim="800000"/>
            <a:headEnd/>
            <a:tailEnd/>
          </a:ln>
          <a:effectLst/>
        </p:spPr>
        <p:txBody>
          <a:bodyPr wrap="none">
            <a:spAutoFit/>
          </a:bodyPr>
          <a:lstStyle/>
          <a:p>
            <a:pPr algn="ctr"/>
            <a:r>
              <a:rPr lang="pt-PT" dirty="0" smtClean="0">
                <a:solidFill>
                  <a:schemeClr val="accent1">
                    <a:lumMod val="25000"/>
                  </a:schemeClr>
                </a:solidFill>
              </a:rPr>
              <a:t>Mitja Jermol</a:t>
            </a:r>
          </a:p>
          <a:p>
            <a:pPr algn="ctr"/>
            <a:r>
              <a:rPr lang="pt-PT" dirty="0" smtClean="0">
                <a:solidFill>
                  <a:schemeClr val="accent1">
                    <a:lumMod val="25000"/>
                  </a:schemeClr>
                </a:solidFill>
              </a:rPr>
              <a:t>Jozef </a:t>
            </a:r>
            <a:r>
              <a:rPr lang="pt-PT" smtClean="0">
                <a:solidFill>
                  <a:schemeClr val="accent1">
                    <a:lumMod val="25000"/>
                  </a:schemeClr>
                </a:solidFill>
              </a:rPr>
              <a:t>Stefan Institute</a:t>
            </a:r>
            <a:endParaRPr lang="pt-PT" dirty="0" smtClean="0">
              <a:solidFill>
                <a:schemeClr val="accent1">
                  <a:lumMod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2" name="Rectangle 24"/>
          <p:cNvSpPr>
            <a:spLocks noChangeArrowheads="1"/>
          </p:cNvSpPr>
          <p:nvPr/>
        </p:nvSpPr>
        <p:spPr bwMode="auto">
          <a:xfrm>
            <a:off x="323850" y="5084763"/>
            <a:ext cx="8496300" cy="79216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3031" name="Rectangle 23"/>
          <p:cNvSpPr>
            <a:spLocks noChangeArrowheads="1"/>
          </p:cNvSpPr>
          <p:nvPr/>
        </p:nvSpPr>
        <p:spPr bwMode="auto">
          <a:xfrm>
            <a:off x="323850" y="4149725"/>
            <a:ext cx="8496300" cy="792163"/>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3030" name="Rectangle 22"/>
          <p:cNvSpPr>
            <a:spLocks noChangeArrowheads="1"/>
          </p:cNvSpPr>
          <p:nvPr/>
        </p:nvSpPr>
        <p:spPr bwMode="auto">
          <a:xfrm>
            <a:off x="323850" y="3213100"/>
            <a:ext cx="8496300" cy="792163"/>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3012" name="Rectangle 4"/>
          <p:cNvSpPr>
            <a:spLocks noGrp="1" noChangeArrowheads="1"/>
          </p:cNvSpPr>
          <p:nvPr>
            <p:ph type="title"/>
          </p:nvPr>
        </p:nvSpPr>
        <p:spPr>
          <a:xfrm>
            <a:off x="1571604" y="266682"/>
            <a:ext cx="6786610" cy="519112"/>
          </a:xfr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r>
              <a:rPr lang="en-US" sz="3200" cap="all" dirty="0" smtClean="0">
                <a:solidFill>
                  <a:schemeClr val="accent1">
                    <a:lumMod val="25000"/>
                  </a:schemeClr>
                </a:solidFill>
                <a:latin typeface="Arial Black" pitchFamily="34" charset="0"/>
              </a:rPr>
              <a:t>KM in relation to other systems</a:t>
            </a:r>
            <a:endParaRPr lang="en-GB" sz="3200" cap="all" dirty="0" smtClean="0">
              <a:solidFill>
                <a:schemeClr val="accent1">
                  <a:lumMod val="25000"/>
                </a:schemeClr>
              </a:solidFill>
              <a:latin typeface="Arial Black" pitchFamily="34" charset="0"/>
            </a:endParaRPr>
          </a:p>
        </p:txBody>
      </p:sp>
      <p:sp>
        <p:nvSpPr>
          <p:cNvPr id="43015" name="AutoShape 7"/>
          <p:cNvSpPr>
            <a:spLocks noChangeArrowheads="1"/>
          </p:cNvSpPr>
          <p:nvPr/>
        </p:nvSpPr>
        <p:spPr bwMode="auto">
          <a:xfrm rot="-5400000">
            <a:off x="1116807" y="4148931"/>
            <a:ext cx="3168650" cy="719137"/>
          </a:xfrm>
          <a:prstGeom prst="bevel">
            <a:avLst>
              <a:gd name="adj" fmla="val 12500"/>
            </a:avLst>
          </a:prstGeom>
          <a:solidFill>
            <a:schemeClr val="accent1"/>
          </a:solidFill>
          <a:ln w="9525">
            <a:solidFill>
              <a:schemeClr val="accent1"/>
            </a:solidFill>
            <a:miter lim="800000"/>
            <a:headEnd/>
            <a:tailEnd/>
          </a:ln>
          <a:effectLst>
            <a:glow rad="228600">
              <a:schemeClr val="accent4">
                <a:satMod val="175000"/>
                <a:alpha val="40000"/>
              </a:schemeClr>
            </a:glow>
          </a:effectLst>
        </p:spPr>
        <p:txBody>
          <a:bodyPr wrap="none" anchor="ctr"/>
          <a:lstStyle/>
          <a:p>
            <a:pPr algn="ctr"/>
            <a:r>
              <a:rPr lang="sl-SI" sz="2400"/>
              <a:t>ERP</a:t>
            </a:r>
            <a:endParaRPr lang="en-GB" sz="2400"/>
          </a:p>
        </p:txBody>
      </p:sp>
      <p:sp>
        <p:nvSpPr>
          <p:cNvPr id="43017" name="AutoShape 9"/>
          <p:cNvSpPr>
            <a:spLocks noChangeArrowheads="1"/>
          </p:cNvSpPr>
          <p:nvPr/>
        </p:nvSpPr>
        <p:spPr bwMode="auto">
          <a:xfrm rot="-5400000">
            <a:off x="2051844" y="4148931"/>
            <a:ext cx="3168650" cy="719138"/>
          </a:xfrm>
          <a:prstGeom prst="bevel">
            <a:avLst>
              <a:gd name="adj" fmla="val 12500"/>
            </a:avLst>
          </a:prstGeom>
          <a:solidFill>
            <a:schemeClr val="accent1"/>
          </a:solidFill>
          <a:ln w="9525">
            <a:solidFill>
              <a:schemeClr val="accent1"/>
            </a:solidFill>
            <a:miter lim="800000"/>
            <a:headEnd/>
            <a:tailEnd/>
          </a:ln>
          <a:effectLst>
            <a:glow rad="228600">
              <a:schemeClr val="accent4">
                <a:satMod val="175000"/>
                <a:alpha val="40000"/>
              </a:schemeClr>
            </a:glow>
          </a:effectLst>
        </p:spPr>
        <p:txBody>
          <a:bodyPr wrap="none" anchor="ctr"/>
          <a:lstStyle/>
          <a:p>
            <a:pPr algn="ctr"/>
            <a:r>
              <a:rPr lang="sl-SI" sz="2400"/>
              <a:t>CRM</a:t>
            </a:r>
            <a:endParaRPr lang="en-GB" sz="2400"/>
          </a:p>
        </p:txBody>
      </p:sp>
      <p:sp>
        <p:nvSpPr>
          <p:cNvPr id="43018" name="AutoShape 10"/>
          <p:cNvSpPr>
            <a:spLocks noChangeArrowheads="1"/>
          </p:cNvSpPr>
          <p:nvPr/>
        </p:nvSpPr>
        <p:spPr bwMode="auto">
          <a:xfrm rot="-5400000">
            <a:off x="2988469" y="4148931"/>
            <a:ext cx="3168650" cy="719138"/>
          </a:xfrm>
          <a:prstGeom prst="bevel">
            <a:avLst>
              <a:gd name="adj" fmla="val 12500"/>
            </a:avLst>
          </a:prstGeom>
          <a:solidFill>
            <a:schemeClr val="accent1"/>
          </a:solidFill>
          <a:ln w="9525">
            <a:solidFill>
              <a:schemeClr val="accent1"/>
            </a:solidFill>
            <a:miter lim="800000"/>
            <a:headEnd/>
            <a:tailEnd/>
          </a:ln>
          <a:effectLst>
            <a:glow rad="228600">
              <a:schemeClr val="accent4">
                <a:satMod val="175000"/>
                <a:alpha val="40000"/>
              </a:schemeClr>
            </a:glow>
          </a:effectLst>
        </p:spPr>
        <p:txBody>
          <a:bodyPr wrap="none" anchor="ctr"/>
          <a:lstStyle/>
          <a:p>
            <a:pPr algn="ctr"/>
            <a:r>
              <a:rPr lang="sl-SI" sz="2400"/>
              <a:t>SCM</a:t>
            </a:r>
            <a:endParaRPr lang="en-GB" sz="2400"/>
          </a:p>
        </p:txBody>
      </p:sp>
      <p:sp>
        <p:nvSpPr>
          <p:cNvPr id="43019" name="AutoShape 11"/>
          <p:cNvSpPr>
            <a:spLocks noChangeArrowheads="1"/>
          </p:cNvSpPr>
          <p:nvPr/>
        </p:nvSpPr>
        <p:spPr bwMode="auto">
          <a:xfrm rot="-5400000">
            <a:off x="3925094" y="4148931"/>
            <a:ext cx="3168650" cy="719138"/>
          </a:xfrm>
          <a:prstGeom prst="bevel">
            <a:avLst>
              <a:gd name="adj" fmla="val 12500"/>
            </a:avLst>
          </a:prstGeom>
          <a:solidFill>
            <a:schemeClr val="accent1"/>
          </a:solidFill>
          <a:ln w="9525">
            <a:solidFill>
              <a:schemeClr val="accent1"/>
            </a:solidFill>
            <a:miter lim="800000"/>
            <a:headEnd/>
            <a:tailEnd/>
          </a:ln>
          <a:effectLst>
            <a:glow rad="228600">
              <a:schemeClr val="accent4">
                <a:satMod val="175000"/>
                <a:alpha val="40000"/>
              </a:schemeClr>
            </a:glow>
          </a:effectLst>
        </p:spPr>
        <p:txBody>
          <a:bodyPr wrap="none" anchor="ctr"/>
          <a:lstStyle/>
          <a:p>
            <a:pPr algn="ctr"/>
            <a:r>
              <a:rPr lang="sl-SI" sz="2400"/>
              <a:t>FMS</a:t>
            </a:r>
            <a:endParaRPr lang="en-GB" sz="2400"/>
          </a:p>
        </p:txBody>
      </p:sp>
      <p:sp>
        <p:nvSpPr>
          <p:cNvPr id="43020" name="AutoShape 12"/>
          <p:cNvSpPr>
            <a:spLocks noChangeArrowheads="1"/>
          </p:cNvSpPr>
          <p:nvPr/>
        </p:nvSpPr>
        <p:spPr bwMode="auto">
          <a:xfrm rot="-5400000">
            <a:off x="4860132" y="4148931"/>
            <a:ext cx="3168650" cy="719137"/>
          </a:xfrm>
          <a:prstGeom prst="bevel">
            <a:avLst>
              <a:gd name="adj" fmla="val 12500"/>
            </a:avLst>
          </a:prstGeom>
          <a:solidFill>
            <a:schemeClr val="accent1"/>
          </a:solidFill>
          <a:ln w="9525">
            <a:solidFill>
              <a:schemeClr val="accent1"/>
            </a:solidFill>
            <a:miter lim="800000"/>
            <a:headEnd/>
            <a:tailEnd/>
          </a:ln>
          <a:effectLst>
            <a:glow rad="228600">
              <a:schemeClr val="accent4">
                <a:satMod val="175000"/>
                <a:alpha val="40000"/>
              </a:schemeClr>
            </a:glow>
          </a:effectLst>
        </p:spPr>
        <p:txBody>
          <a:bodyPr wrap="none" anchor="ctr"/>
          <a:lstStyle/>
          <a:p>
            <a:pPr algn="ctr"/>
            <a:r>
              <a:rPr lang="sl-SI" sz="2400"/>
              <a:t>TQM</a:t>
            </a:r>
            <a:endParaRPr lang="en-GB" sz="2400"/>
          </a:p>
        </p:txBody>
      </p:sp>
      <p:sp>
        <p:nvSpPr>
          <p:cNvPr id="43023" name="Rectangle 15"/>
          <p:cNvSpPr>
            <a:spLocks noChangeArrowheads="1"/>
          </p:cNvSpPr>
          <p:nvPr/>
        </p:nvSpPr>
        <p:spPr bwMode="auto">
          <a:xfrm>
            <a:off x="6948488" y="3213100"/>
            <a:ext cx="1871662" cy="792163"/>
          </a:xfrm>
          <a:prstGeom prst="rect">
            <a:avLst/>
          </a:prstGeom>
          <a:solidFill>
            <a:schemeClr val="accent1"/>
          </a:solidFill>
          <a:ln w="9525">
            <a:solidFill>
              <a:schemeClr val="tx1"/>
            </a:solidFill>
            <a:miter lim="800000"/>
            <a:headEnd/>
            <a:tailEnd/>
          </a:ln>
          <a:effectLst/>
        </p:spPr>
        <p:txBody>
          <a:bodyPr wrap="none" anchor="ctr"/>
          <a:lstStyle/>
          <a:p>
            <a:pPr algn="ctr"/>
            <a:r>
              <a:rPr lang="en-US" dirty="0" smtClean="0"/>
              <a:t>Vision</a:t>
            </a:r>
            <a:r>
              <a:rPr lang="sl-SI" dirty="0" smtClean="0"/>
              <a:t>, </a:t>
            </a:r>
            <a:r>
              <a:rPr lang="en-US" dirty="0" smtClean="0"/>
              <a:t>strategy</a:t>
            </a:r>
            <a:endParaRPr lang="sl-SI" dirty="0"/>
          </a:p>
          <a:p>
            <a:pPr algn="ctr"/>
            <a:r>
              <a:rPr lang="sl-SI" dirty="0" err="1"/>
              <a:t>management</a:t>
            </a:r>
            <a:endParaRPr lang="en-GB" dirty="0"/>
          </a:p>
        </p:txBody>
      </p:sp>
      <p:sp>
        <p:nvSpPr>
          <p:cNvPr id="43025" name="Rectangle 17"/>
          <p:cNvSpPr>
            <a:spLocks noChangeArrowheads="1"/>
          </p:cNvSpPr>
          <p:nvPr/>
        </p:nvSpPr>
        <p:spPr bwMode="auto">
          <a:xfrm>
            <a:off x="6948488" y="4149725"/>
            <a:ext cx="1871662" cy="792163"/>
          </a:xfrm>
          <a:prstGeom prst="rect">
            <a:avLst/>
          </a:prstGeom>
          <a:solidFill>
            <a:schemeClr val="accent1"/>
          </a:solidFill>
          <a:ln w="9525">
            <a:solidFill>
              <a:schemeClr val="tx1"/>
            </a:solidFill>
            <a:miter lim="800000"/>
            <a:headEnd/>
            <a:tailEnd/>
          </a:ln>
          <a:effectLst/>
        </p:spPr>
        <p:txBody>
          <a:bodyPr anchor="ctr"/>
          <a:lstStyle/>
          <a:p>
            <a:pPr algn="ctr"/>
            <a:r>
              <a:rPr lang="en-US" dirty="0" err="1" smtClean="0"/>
              <a:t>Organisation</a:t>
            </a:r>
            <a:r>
              <a:rPr lang="sl-SI" dirty="0" smtClean="0"/>
              <a:t>, </a:t>
            </a:r>
            <a:r>
              <a:rPr lang="en-US" dirty="0" smtClean="0"/>
              <a:t>culture</a:t>
            </a:r>
            <a:r>
              <a:rPr lang="sl-SI" dirty="0" smtClean="0"/>
              <a:t>, </a:t>
            </a:r>
            <a:r>
              <a:rPr lang="en-US" dirty="0" smtClean="0"/>
              <a:t>models</a:t>
            </a:r>
            <a:endParaRPr lang="en-GB" dirty="0"/>
          </a:p>
        </p:txBody>
      </p:sp>
      <p:sp>
        <p:nvSpPr>
          <p:cNvPr id="43026" name="Rectangle 18"/>
          <p:cNvSpPr>
            <a:spLocks noChangeArrowheads="1"/>
          </p:cNvSpPr>
          <p:nvPr/>
        </p:nvSpPr>
        <p:spPr bwMode="auto">
          <a:xfrm>
            <a:off x="6948488" y="5084763"/>
            <a:ext cx="1871662" cy="792162"/>
          </a:xfrm>
          <a:prstGeom prst="rect">
            <a:avLst/>
          </a:prstGeom>
          <a:solidFill>
            <a:schemeClr val="accent1"/>
          </a:solidFill>
          <a:ln w="9525">
            <a:solidFill>
              <a:schemeClr val="tx1"/>
            </a:solidFill>
            <a:miter lim="800000"/>
            <a:headEnd/>
            <a:tailEnd/>
          </a:ln>
          <a:effectLst/>
        </p:spPr>
        <p:txBody>
          <a:bodyPr anchor="ctr"/>
          <a:lstStyle/>
          <a:p>
            <a:pPr algn="ctr"/>
            <a:r>
              <a:rPr lang="en-US" dirty="0" smtClean="0"/>
              <a:t>Tools</a:t>
            </a:r>
            <a:r>
              <a:rPr lang="sl-SI" dirty="0" smtClean="0"/>
              <a:t>, </a:t>
            </a:r>
            <a:r>
              <a:rPr lang="en-US" dirty="0" smtClean="0"/>
              <a:t>methods</a:t>
            </a:r>
            <a:r>
              <a:rPr lang="sl-SI" dirty="0" smtClean="0"/>
              <a:t>, </a:t>
            </a:r>
            <a:r>
              <a:rPr lang="en-US" dirty="0" smtClean="0"/>
              <a:t>production</a:t>
            </a:r>
            <a:r>
              <a:rPr lang="sl-SI" dirty="0" smtClean="0"/>
              <a:t>, </a:t>
            </a:r>
            <a:r>
              <a:rPr lang="sl-SI" dirty="0"/>
              <a:t>IS</a:t>
            </a:r>
            <a:endParaRPr lang="en-GB" dirty="0"/>
          </a:p>
        </p:txBody>
      </p:sp>
      <p:sp>
        <p:nvSpPr>
          <p:cNvPr id="43027" name="Rectangle 19"/>
          <p:cNvSpPr>
            <a:spLocks noChangeArrowheads="1"/>
          </p:cNvSpPr>
          <p:nvPr/>
        </p:nvSpPr>
        <p:spPr bwMode="auto">
          <a:xfrm>
            <a:off x="323850" y="3213100"/>
            <a:ext cx="1871663" cy="792163"/>
          </a:xfrm>
          <a:prstGeom prst="rect">
            <a:avLst/>
          </a:prstGeom>
          <a:solidFill>
            <a:schemeClr val="accent2"/>
          </a:solidFill>
          <a:ln w="9525">
            <a:solidFill>
              <a:schemeClr val="tx1"/>
            </a:solidFill>
            <a:miter lim="800000"/>
            <a:headEnd/>
            <a:tailEnd/>
          </a:ln>
          <a:effectLst/>
        </p:spPr>
        <p:txBody>
          <a:bodyPr wrap="none" anchor="ctr"/>
          <a:lstStyle/>
          <a:p>
            <a:pPr algn="ctr"/>
            <a:r>
              <a:rPr lang="en-US" dirty="0" smtClean="0">
                <a:solidFill>
                  <a:schemeClr val="bg1"/>
                </a:solidFill>
              </a:rPr>
              <a:t>Strategic level</a:t>
            </a:r>
            <a:endParaRPr lang="en-GB" dirty="0">
              <a:solidFill>
                <a:schemeClr val="bg1"/>
              </a:solidFill>
            </a:endParaRPr>
          </a:p>
        </p:txBody>
      </p:sp>
      <p:sp>
        <p:nvSpPr>
          <p:cNvPr id="43028" name="Rectangle 20"/>
          <p:cNvSpPr>
            <a:spLocks noChangeArrowheads="1"/>
          </p:cNvSpPr>
          <p:nvPr/>
        </p:nvSpPr>
        <p:spPr bwMode="auto">
          <a:xfrm>
            <a:off x="323850" y="4149725"/>
            <a:ext cx="1871663" cy="792163"/>
          </a:xfrm>
          <a:prstGeom prst="rect">
            <a:avLst/>
          </a:prstGeom>
          <a:solidFill>
            <a:schemeClr val="accent2"/>
          </a:solidFill>
          <a:ln w="9525" algn="ctr">
            <a:solidFill>
              <a:schemeClr val="tx1"/>
            </a:solidFill>
            <a:miter lim="800000"/>
            <a:headEnd/>
            <a:tailEnd/>
          </a:ln>
          <a:effectLst/>
        </p:spPr>
        <p:txBody>
          <a:bodyPr anchor="ctr"/>
          <a:lstStyle/>
          <a:p>
            <a:pPr algn="ctr"/>
            <a:r>
              <a:rPr lang="en-US" dirty="0" err="1" smtClean="0">
                <a:solidFill>
                  <a:schemeClr val="bg1"/>
                </a:solidFill>
              </a:rPr>
              <a:t>Organisational</a:t>
            </a:r>
            <a:r>
              <a:rPr lang="en-US" dirty="0" smtClean="0">
                <a:solidFill>
                  <a:schemeClr val="bg1"/>
                </a:solidFill>
              </a:rPr>
              <a:t> level</a:t>
            </a:r>
            <a:endParaRPr lang="en-GB" dirty="0">
              <a:solidFill>
                <a:schemeClr val="bg1"/>
              </a:solidFill>
            </a:endParaRPr>
          </a:p>
        </p:txBody>
      </p:sp>
      <p:sp>
        <p:nvSpPr>
          <p:cNvPr id="43029" name="Rectangle 21"/>
          <p:cNvSpPr>
            <a:spLocks noChangeArrowheads="1"/>
          </p:cNvSpPr>
          <p:nvPr/>
        </p:nvSpPr>
        <p:spPr bwMode="auto">
          <a:xfrm>
            <a:off x="323850" y="5084763"/>
            <a:ext cx="1871663" cy="792162"/>
          </a:xfrm>
          <a:prstGeom prst="rect">
            <a:avLst/>
          </a:prstGeom>
          <a:solidFill>
            <a:schemeClr val="accent2"/>
          </a:solidFill>
          <a:ln w="9525" algn="ctr">
            <a:solidFill>
              <a:schemeClr val="tx1"/>
            </a:solidFill>
            <a:miter lim="800000"/>
            <a:headEnd/>
            <a:tailEnd/>
          </a:ln>
          <a:effectLst/>
        </p:spPr>
        <p:txBody>
          <a:bodyPr wrap="none" anchor="ctr"/>
          <a:lstStyle/>
          <a:p>
            <a:pPr algn="ctr"/>
            <a:r>
              <a:rPr lang="sl-SI" dirty="0" err="1" smtClean="0">
                <a:solidFill>
                  <a:schemeClr val="bg1"/>
                </a:solidFill>
              </a:rPr>
              <a:t>Operativ</a:t>
            </a:r>
            <a:r>
              <a:rPr lang="en-US" dirty="0" smtClean="0">
                <a:solidFill>
                  <a:schemeClr val="bg1"/>
                </a:solidFill>
              </a:rPr>
              <a:t>e</a:t>
            </a:r>
            <a:r>
              <a:rPr lang="sl-SI" dirty="0" smtClean="0">
                <a:solidFill>
                  <a:schemeClr val="bg1"/>
                </a:solidFill>
              </a:rPr>
              <a:t> </a:t>
            </a:r>
            <a:r>
              <a:rPr lang="en-US" dirty="0" smtClean="0">
                <a:solidFill>
                  <a:schemeClr val="bg1"/>
                </a:solidFill>
              </a:rPr>
              <a:t>level</a:t>
            </a:r>
            <a:endParaRPr lang="en-GB" dirty="0">
              <a:solidFill>
                <a:schemeClr val="bg1"/>
              </a:solidFill>
            </a:endParaRPr>
          </a:p>
        </p:txBody>
      </p:sp>
      <p:sp>
        <p:nvSpPr>
          <p:cNvPr id="43033" name="AutoShape 25"/>
          <p:cNvSpPr>
            <a:spLocks noChangeArrowheads="1"/>
          </p:cNvSpPr>
          <p:nvPr/>
        </p:nvSpPr>
        <p:spPr bwMode="auto">
          <a:xfrm>
            <a:off x="2339975" y="1773238"/>
            <a:ext cx="4464050" cy="935037"/>
          </a:xfrm>
          <a:prstGeom prst="triangle">
            <a:avLst>
              <a:gd name="adj" fmla="val 50000"/>
            </a:avLst>
          </a:prstGeom>
          <a:solidFill>
            <a:schemeClr val="accent1"/>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sl-SI" sz="2800"/>
              <a:t>KM</a:t>
            </a:r>
            <a:endParaRPr lang="en-GB" sz="2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200" kern="1200" cap="all" dirty="0" smtClean="0">
                <a:solidFill>
                  <a:schemeClr val="accent1">
                    <a:lumMod val="25000"/>
                  </a:schemeClr>
                </a:solidFill>
                <a:latin typeface="Arial Black" pitchFamily="34" charset="0"/>
                <a:ea typeface="+mn-ea"/>
                <a:cs typeface="+mn-cs"/>
              </a:rPr>
              <a:t>KT for NO:</a:t>
            </a:r>
            <a:br>
              <a:rPr lang="en-US" sz="3200" kern="1200" cap="all" dirty="0" smtClean="0">
                <a:solidFill>
                  <a:schemeClr val="accent1">
                    <a:lumMod val="25000"/>
                  </a:schemeClr>
                </a:solidFill>
                <a:latin typeface="Arial Black" pitchFamily="34" charset="0"/>
                <a:ea typeface="+mn-ea"/>
                <a:cs typeface="+mn-cs"/>
              </a:rPr>
            </a:br>
            <a:r>
              <a:rPr lang="en-US" sz="3200" kern="1200" cap="all" dirty="0" smtClean="0">
                <a:solidFill>
                  <a:schemeClr val="accent1">
                    <a:lumMod val="25000"/>
                  </a:schemeClr>
                </a:solidFill>
                <a:latin typeface="Arial Black" pitchFamily="34" charset="0"/>
                <a:ea typeface="+mn-ea"/>
                <a:cs typeface="+mn-cs"/>
              </a:rPr>
              <a:t>conceptual background</a:t>
            </a: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6" name="Rectangle 8"/>
          <p:cNvSpPr>
            <a:spLocks noGrp="1" noChangeArrowheads="1"/>
          </p:cNvSpPr>
          <p:nvPr>
            <p:ph type="title"/>
          </p:nvPr>
        </p:nvSpPr>
        <p:spPr>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r>
              <a:rPr lang="sl-SI" sz="3200" cap="all" dirty="0" smtClean="0">
                <a:solidFill>
                  <a:schemeClr val="accent1">
                    <a:lumMod val="25000"/>
                  </a:schemeClr>
                </a:solidFill>
                <a:latin typeface="Arial Black" pitchFamily="34" charset="0"/>
              </a:rPr>
              <a:t>KM </a:t>
            </a:r>
            <a:r>
              <a:rPr lang="en-US" sz="3200" cap="all" dirty="0" smtClean="0">
                <a:solidFill>
                  <a:schemeClr val="accent1">
                    <a:lumMod val="25000"/>
                  </a:schemeClr>
                </a:solidFill>
                <a:latin typeface="Arial Black" pitchFamily="34" charset="0"/>
              </a:rPr>
              <a:t>in no</a:t>
            </a:r>
            <a:endParaRPr lang="sl-SI" sz="3200" cap="all" dirty="0">
              <a:solidFill>
                <a:schemeClr val="accent1">
                  <a:lumMod val="25000"/>
                </a:schemeClr>
              </a:solidFill>
              <a:latin typeface="Arial Black" pitchFamily="34" charset="0"/>
            </a:endParaRPr>
          </a:p>
        </p:txBody>
      </p:sp>
      <p:graphicFrame>
        <p:nvGraphicFramePr>
          <p:cNvPr id="94212" name="Object 4"/>
          <p:cNvGraphicFramePr>
            <a:graphicFrameLocks noChangeAspect="1"/>
          </p:cNvGraphicFramePr>
          <p:nvPr>
            <p:ph sz="half" idx="1"/>
          </p:nvPr>
        </p:nvGraphicFramePr>
        <p:xfrm>
          <a:off x="533400" y="1508143"/>
          <a:ext cx="3711575" cy="4492625"/>
        </p:xfrm>
        <a:graphic>
          <a:graphicData uri="http://schemas.openxmlformats.org/presentationml/2006/ole">
            <p:oleObj spid="_x0000_s199682" name="Visio" r:id="rId4" imgW="6514688" imgH="7882574" progId="Visio.Drawing.11">
              <p:embed/>
            </p:oleObj>
          </a:graphicData>
        </a:graphic>
      </p:graphicFrame>
      <p:graphicFrame>
        <p:nvGraphicFramePr>
          <p:cNvPr id="94215" name="Object 7"/>
          <p:cNvGraphicFramePr>
            <a:graphicFrameLocks noChangeAspect="1"/>
          </p:cNvGraphicFramePr>
          <p:nvPr>
            <p:ph sz="half" idx="2"/>
          </p:nvPr>
        </p:nvGraphicFramePr>
        <p:xfrm>
          <a:off x="5033963" y="2155859"/>
          <a:ext cx="3271837" cy="3090862"/>
        </p:xfrm>
        <a:graphic>
          <a:graphicData uri="http://schemas.openxmlformats.org/presentationml/2006/ole">
            <p:oleObj spid="_x0000_s199683" name="Visio" r:id="rId5" imgW="3274644" imgH="3094611" progId="Visio.Drawing.11">
              <p:embed/>
            </p:oleObj>
          </a:graphicData>
        </a:graphic>
      </p:graphicFrame>
      <p:sp>
        <p:nvSpPr>
          <p:cNvPr id="94218" name="Line 10"/>
          <p:cNvSpPr>
            <a:spLocks noChangeShapeType="1"/>
          </p:cNvSpPr>
          <p:nvPr/>
        </p:nvSpPr>
        <p:spPr bwMode="auto">
          <a:xfrm>
            <a:off x="4267200" y="2198721"/>
            <a:ext cx="1676400" cy="457200"/>
          </a:xfrm>
          <a:prstGeom prst="line">
            <a:avLst/>
          </a:prstGeom>
          <a:noFill/>
          <a:ln w="9525">
            <a:solidFill>
              <a:schemeClr val="tx1"/>
            </a:solidFill>
            <a:round/>
            <a:headEnd/>
            <a:tailEnd type="triangle" w="med" len="med"/>
          </a:ln>
          <a:effectLst/>
        </p:spPr>
        <p:txBody>
          <a:bodyPr wrap="none" anchor="ctr"/>
          <a:lstStyle/>
          <a:p>
            <a:endParaRPr lang="en-US"/>
          </a:p>
        </p:txBody>
      </p:sp>
      <p:sp>
        <p:nvSpPr>
          <p:cNvPr id="94220" name="Line 12"/>
          <p:cNvSpPr>
            <a:spLocks noChangeShapeType="1"/>
          </p:cNvSpPr>
          <p:nvPr/>
        </p:nvSpPr>
        <p:spPr bwMode="auto">
          <a:xfrm>
            <a:off x="4267200" y="3722721"/>
            <a:ext cx="914400" cy="381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94221" name="Line 13"/>
          <p:cNvSpPr>
            <a:spLocks noChangeShapeType="1"/>
          </p:cNvSpPr>
          <p:nvPr/>
        </p:nvSpPr>
        <p:spPr bwMode="auto">
          <a:xfrm flipV="1">
            <a:off x="4267200" y="5094321"/>
            <a:ext cx="2895600" cy="457200"/>
          </a:xfrm>
          <a:prstGeom prst="line">
            <a:avLst/>
          </a:prstGeom>
          <a:noFill/>
          <a:ln w="9525">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Rectangle 5"/>
          <p:cNvSpPr>
            <a:spLocks noGrp="1" noChangeArrowheads="1"/>
          </p:cNvSpPr>
          <p:nvPr>
            <p:ph type="title"/>
          </p:nvPr>
        </p:nvSpPr>
        <p:spPr/>
        <p:txBody>
          <a:bodyPr/>
          <a:lstStyle/>
          <a:p>
            <a:r>
              <a:rPr lang="en-US" dirty="0" smtClean="0"/>
              <a:t>KT </a:t>
            </a:r>
            <a:r>
              <a:rPr lang="sl-SI" dirty="0" err="1" smtClean="0"/>
              <a:t>aproach</a:t>
            </a:r>
            <a:r>
              <a:rPr lang="sl-SI" dirty="0" smtClean="0"/>
              <a:t> </a:t>
            </a:r>
            <a:r>
              <a:rPr lang="sl-SI" dirty="0"/>
              <a:t>to </a:t>
            </a:r>
            <a:r>
              <a:rPr lang="sl-SI" dirty="0" smtClean="0"/>
              <a:t>KM</a:t>
            </a:r>
            <a:r>
              <a:rPr lang="en-US" dirty="0" smtClean="0"/>
              <a:t> in no</a:t>
            </a:r>
            <a:r>
              <a:rPr lang="sl-SI" dirty="0" smtClean="0"/>
              <a:t> </a:t>
            </a:r>
            <a:endParaRPr lang="sl-SI" dirty="0"/>
          </a:p>
        </p:txBody>
      </p:sp>
      <p:graphicFrame>
        <p:nvGraphicFramePr>
          <p:cNvPr id="101380" name="Object 4"/>
          <p:cNvGraphicFramePr>
            <a:graphicFrameLocks noChangeAspect="1"/>
          </p:cNvGraphicFramePr>
          <p:nvPr>
            <p:ph idx="1"/>
          </p:nvPr>
        </p:nvGraphicFramePr>
        <p:xfrm>
          <a:off x="2514600" y="1223986"/>
          <a:ext cx="4054475" cy="5562600"/>
        </p:xfrm>
        <a:graphic>
          <a:graphicData uri="http://schemas.openxmlformats.org/presentationml/2006/ole">
            <p:oleObj spid="_x0000_s200706" name="Visio" r:id="rId4" imgW="5614756" imgH="7702768" progId="Visio.Drawing.11">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118" y="214298"/>
            <a:ext cx="8229600" cy="1143000"/>
          </a:xfrm>
        </p:spPr>
        <p:txBody>
          <a:bodyPr/>
          <a:lstStyle/>
          <a:p>
            <a:r>
              <a:rPr lang="en-US" dirty="0" smtClean="0"/>
              <a:t>Kt role</a:t>
            </a:r>
            <a:endParaRPr lang="en-US" dirty="0"/>
          </a:p>
        </p:txBody>
      </p:sp>
      <p:sp>
        <p:nvSpPr>
          <p:cNvPr id="13" name="Rectangle 12"/>
          <p:cNvSpPr/>
          <p:nvPr/>
        </p:nvSpPr>
        <p:spPr>
          <a:xfrm>
            <a:off x="1000100" y="2071678"/>
            <a:ext cx="2000264" cy="642942"/>
          </a:xfrm>
          <a:prstGeom prst="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25000"/>
                  </a:schemeClr>
                </a:solidFill>
              </a:rPr>
              <a:t>Business process</a:t>
            </a:r>
            <a:endParaRPr lang="en-US" dirty="0">
              <a:solidFill>
                <a:schemeClr val="accent1">
                  <a:lumMod val="25000"/>
                </a:schemeClr>
              </a:solidFill>
            </a:endParaRPr>
          </a:p>
        </p:txBody>
      </p:sp>
      <p:grpSp>
        <p:nvGrpSpPr>
          <p:cNvPr id="19" name="Group 18"/>
          <p:cNvGrpSpPr/>
          <p:nvPr/>
        </p:nvGrpSpPr>
        <p:grpSpPr>
          <a:xfrm>
            <a:off x="1000100" y="2714620"/>
            <a:ext cx="4429156" cy="1714512"/>
            <a:chOff x="1000100" y="2714620"/>
            <a:chExt cx="4429156" cy="1714512"/>
          </a:xfrm>
        </p:grpSpPr>
        <p:sp>
          <p:nvSpPr>
            <p:cNvPr id="4" name="Rectangle 3"/>
            <p:cNvSpPr/>
            <p:nvPr/>
          </p:nvSpPr>
          <p:spPr>
            <a:xfrm>
              <a:off x="1000100" y="3786190"/>
              <a:ext cx="2000264" cy="642942"/>
            </a:xfrm>
            <a:prstGeom prst="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accent1">
                      <a:lumMod val="25000"/>
                    </a:schemeClr>
                  </a:solidFill>
                </a:rPr>
                <a:t>Analysing</a:t>
              </a:r>
              <a:endParaRPr lang="en-US" dirty="0" smtClean="0">
                <a:solidFill>
                  <a:schemeClr val="accent1">
                    <a:lumMod val="25000"/>
                  </a:schemeClr>
                </a:solidFill>
              </a:endParaRPr>
            </a:p>
          </p:txBody>
        </p:sp>
        <p:sp>
          <p:nvSpPr>
            <p:cNvPr id="6" name="Rectangle 5"/>
            <p:cNvSpPr/>
            <p:nvPr/>
          </p:nvSpPr>
          <p:spPr>
            <a:xfrm>
              <a:off x="3428992" y="3786190"/>
              <a:ext cx="2000264" cy="642942"/>
            </a:xfrm>
            <a:prstGeom prst="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25000"/>
                    </a:schemeClr>
                  </a:solidFill>
                </a:rPr>
                <a:t>Modeling</a:t>
              </a:r>
            </a:p>
          </p:txBody>
        </p:sp>
        <p:sp>
          <p:nvSpPr>
            <p:cNvPr id="14" name="Down Arrow 13"/>
            <p:cNvSpPr/>
            <p:nvPr/>
          </p:nvSpPr>
          <p:spPr>
            <a:xfrm>
              <a:off x="1857356" y="2714620"/>
              <a:ext cx="214314" cy="1071570"/>
            </a:xfrm>
            <a:prstGeom prst="down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000364" y="4000504"/>
              <a:ext cx="428628" cy="214314"/>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5429256" y="2857496"/>
            <a:ext cx="2428892" cy="2500330"/>
            <a:chOff x="5429256" y="2857496"/>
            <a:chExt cx="2428892" cy="2500330"/>
          </a:xfrm>
        </p:grpSpPr>
        <p:sp>
          <p:nvSpPr>
            <p:cNvPr id="7" name="Rectangle 6"/>
            <p:cNvSpPr/>
            <p:nvPr/>
          </p:nvSpPr>
          <p:spPr>
            <a:xfrm>
              <a:off x="5857884" y="3786190"/>
              <a:ext cx="2000264" cy="642942"/>
            </a:xfrm>
            <a:prstGeom prst="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25000"/>
                    </a:schemeClr>
                  </a:solidFill>
                </a:rPr>
                <a:t>Predictions</a:t>
              </a:r>
            </a:p>
          </p:txBody>
        </p:sp>
        <p:sp>
          <p:nvSpPr>
            <p:cNvPr id="8" name="Rectangle 7"/>
            <p:cNvSpPr/>
            <p:nvPr/>
          </p:nvSpPr>
          <p:spPr>
            <a:xfrm>
              <a:off x="5857884" y="2857496"/>
              <a:ext cx="2000264" cy="642942"/>
            </a:xfrm>
            <a:prstGeom prst="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25000"/>
                    </a:schemeClr>
                  </a:solidFill>
                </a:rPr>
                <a:t>Simulations</a:t>
              </a:r>
            </a:p>
          </p:txBody>
        </p:sp>
        <p:sp>
          <p:nvSpPr>
            <p:cNvPr id="9" name="Rectangle 8"/>
            <p:cNvSpPr/>
            <p:nvPr/>
          </p:nvSpPr>
          <p:spPr>
            <a:xfrm>
              <a:off x="5857884" y="4714884"/>
              <a:ext cx="2000264" cy="642942"/>
            </a:xfrm>
            <a:prstGeom prst="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25000"/>
                    </a:schemeClr>
                  </a:solidFill>
                </a:rPr>
                <a:t>Trend detection</a:t>
              </a:r>
            </a:p>
          </p:txBody>
        </p:sp>
        <p:sp>
          <p:nvSpPr>
            <p:cNvPr id="17" name="Bent Arrow 16"/>
            <p:cNvSpPr/>
            <p:nvPr/>
          </p:nvSpPr>
          <p:spPr>
            <a:xfrm>
              <a:off x="5572132" y="3071810"/>
              <a:ext cx="285752" cy="1000132"/>
            </a:xfrm>
            <a:prstGeom prst="ben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ent Arrow 17"/>
            <p:cNvSpPr/>
            <p:nvPr/>
          </p:nvSpPr>
          <p:spPr>
            <a:xfrm rot="10800000" flipH="1">
              <a:off x="5572132" y="4143380"/>
              <a:ext cx="285752" cy="928694"/>
            </a:xfrm>
            <a:prstGeom prst="ben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5429256" y="4000504"/>
              <a:ext cx="428628" cy="214314"/>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8"/>
            <a:ext cx="8229600" cy="1143000"/>
          </a:xfrm>
        </p:spPr>
        <p:txBody>
          <a:bodyPr/>
          <a:lstStyle/>
          <a:p>
            <a:r>
              <a:rPr lang="en-US" dirty="0" smtClean="0"/>
              <a:t>modeling</a:t>
            </a:r>
            <a:endParaRPr lang="en-US" dirty="0"/>
          </a:p>
        </p:txBody>
      </p:sp>
      <p:grpSp>
        <p:nvGrpSpPr>
          <p:cNvPr id="3" name="Group 50"/>
          <p:cNvGrpSpPr/>
          <p:nvPr/>
        </p:nvGrpSpPr>
        <p:grpSpPr>
          <a:xfrm>
            <a:off x="1150316" y="1357298"/>
            <a:ext cx="5057369" cy="1571636"/>
            <a:chOff x="285720" y="1357298"/>
            <a:chExt cx="5057369" cy="1571636"/>
          </a:xfrm>
        </p:grpSpPr>
        <p:sp>
          <p:nvSpPr>
            <p:cNvPr id="12" name="Rectangle 11"/>
            <p:cNvSpPr/>
            <p:nvPr/>
          </p:nvSpPr>
          <p:spPr>
            <a:xfrm>
              <a:off x="285720" y="1357298"/>
              <a:ext cx="3000396" cy="157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accent1">
                      <a:lumMod val="25000"/>
                    </a:schemeClr>
                  </a:solidFill>
                </a:rPr>
                <a:t>Value chain</a:t>
              </a:r>
              <a:endParaRPr lang="en-US" dirty="0">
                <a:solidFill>
                  <a:schemeClr val="accent1">
                    <a:lumMod val="25000"/>
                  </a:schemeClr>
                </a:solidFill>
              </a:endParaRPr>
            </a:p>
          </p:txBody>
        </p:sp>
        <p:sp>
          <p:nvSpPr>
            <p:cNvPr id="5" name="Rectangle 4"/>
            <p:cNvSpPr/>
            <p:nvPr/>
          </p:nvSpPr>
          <p:spPr>
            <a:xfrm>
              <a:off x="428596" y="1785926"/>
              <a:ext cx="714380" cy="428628"/>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BP1</a:t>
              </a:r>
              <a:endParaRPr lang="en-US" sz="1200" b="1" dirty="0">
                <a:solidFill>
                  <a:schemeClr val="bg1"/>
                </a:solidFill>
              </a:endParaRPr>
            </a:p>
          </p:txBody>
        </p:sp>
        <p:sp>
          <p:nvSpPr>
            <p:cNvPr id="6" name="Rectangle 5"/>
            <p:cNvSpPr/>
            <p:nvPr/>
          </p:nvSpPr>
          <p:spPr>
            <a:xfrm>
              <a:off x="1428728" y="2071678"/>
              <a:ext cx="714380" cy="428628"/>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BP2</a:t>
              </a:r>
            </a:p>
          </p:txBody>
        </p:sp>
        <p:sp>
          <p:nvSpPr>
            <p:cNvPr id="7" name="Rectangle 6"/>
            <p:cNvSpPr/>
            <p:nvPr/>
          </p:nvSpPr>
          <p:spPr>
            <a:xfrm>
              <a:off x="2428860" y="2428868"/>
              <a:ext cx="714380" cy="428628"/>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BP3</a:t>
              </a:r>
            </a:p>
          </p:txBody>
        </p:sp>
        <p:cxnSp>
          <p:nvCxnSpPr>
            <p:cNvPr id="9" name="Elbow Connector 8"/>
            <p:cNvCxnSpPr>
              <a:stCxn id="5" idx="3"/>
              <a:endCxn id="6" idx="1"/>
            </p:cNvCxnSpPr>
            <p:nvPr/>
          </p:nvCxnSpPr>
          <p:spPr>
            <a:xfrm>
              <a:off x="1142976" y="2000240"/>
              <a:ext cx="285752" cy="28575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6" idx="3"/>
              <a:endCxn id="7" idx="1"/>
            </p:cNvCxnSpPr>
            <p:nvPr/>
          </p:nvCxnSpPr>
          <p:spPr>
            <a:xfrm>
              <a:off x="2143108" y="2285992"/>
              <a:ext cx="285752" cy="35719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86116" y="1916660"/>
              <a:ext cx="2056973" cy="646331"/>
            </a:xfrm>
            <a:prstGeom prst="rect">
              <a:avLst/>
            </a:prstGeom>
            <a:noFill/>
          </p:spPr>
          <p:txBody>
            <a:bodyPr wrap="none" rtlCol="0">
              <a:spAutoFit/>
            </a:bodyPr>
            <a:lstStyle/>
            <a:p>
              <a:r>
                <a:rPr lang="en-US" dirty="0" smtClean="0"/>
                <a:t>Business process </a:t>
              </a:r>
            </a:p>
            <a:p>
              <a:r>
                <a:rPr lang="en-US" dirty="0" smtClean="0"/>
                <a:t>level</a:t>
              </a:r>
              <a:endParaRPr lang="en-US" dirty="0"/>
            </a:p>
          </p:txBody>
        </p:sp>
      </p:grpSp>
      <p:grpSp>
        <p:nvGrpSpPr>
          <p:cNvPr id="4" name="Group 53"/>
          <p:cNvGrpSpPr/>
          <p:nvPr/>
        </p:nvGrpSpPr>
        <p:grpSpPr>
          <a:xfrm>
            <a:off x="1150316" y="2835564"/>
            <a:ext cx="5493386" cy="2022196"/>
            <a:chOff x="285720" y="2835564"/>
            <a:chExt cx="5493386" cy="2022196"/>
          </a:xfrm>
        </p:grpSpPr>
        <p:sp>
          <p:nvSpPr>
            <p:cNvPr id="17" name="Rectangle 16"/>
            <p:cNvSpPr/>
            <p:nvPr/>
          </p:nvSpPr>
          <p:spPr>
            <a:xfrm>
              <a:off x="285720" y="3286124"/>
              <a:ext cx="3000396" cy="157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accent1">
                      <a:lumMod val="25000"/>
                    </a:schemeClr>
                  </a:solidFill>
                </a:rPr>
                <a:t>Business process</a:t>
              </a:r>
              <a:endParaRPr lang="en-US" dirty="0">
                <a:solidFill>
                  <a:schemeClr val="accent1">
                    <a:lumMod val="25000"/>
                  </a:schemeClr>
                </a:solidFill>
              </a:endParaRPr>
            </a:p>
          </p:txBody>
        </p:sp>
        <p:sp>
          <p:nvSpPr>
            <p:cNvPr id="18" name="Rectangle 17"/>
            <p:cNvSpPr/>
            <p:nvPr/>
          </p:nvSpPr>
          <p:spPr>
            <a:xfrm>
              <a:off x="428596" y="3714752"/>
              <a:ext cx="714380" cy="428628"/>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MP1</a:t>
              </a:r>
            </a:p>
          </p:txBody>
        </p:sp>
        <p:sp>
          <p:nvSpPr>
            <p:cNvPr id="19" name="Rectangle 18"/>
            <p:cNvSpPr/>
            <p:nvPr/>
          </p:nvSpPr>
          <p:spPr>
            <a:xfrm>
              <a:off x="1428728" y="4000504"/>
              <a:ext cx="714380" cy="428628"/>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MP2</a:t>
              </a:r>
            </a:p>
          </p:txBody>
        </p:sp>
        <p:sp>
          <p:nvSpPr>
            <p:cNvPr id="20" name="Rectangle 19"/>
            <p:cNvSpPr/>
            <p:nvPr/>
          </p:nvSpPr>
          <p:spPr>
            <a:xfrm>
              <a:off x="2428860" y="4357694"/>
              <a:ext cx="714380" cy="428628"/>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MP3</a:t>
              </a:r>
            </a:p>
          </p:txBody>
        </p:sp>
        <p:cxnSp>
          <p:nvCxnSpPr>
            <p:cNvPr id="21" name="Elbow Connector 20"/>
            <p:cNvCxnSpPr>
              <a:stCxn id="18" idx="3"/>
              <a:endCxn id="19" idx="1"/>
            </p:cNvCxnSpPr>
            <p:nvPr/>
          </p:nvCxnSpPr>
          <p:spPr>
            <a:xfrm>
              <a:off x="1142976" y="3929066"/>
              <a:ext cx="285752" cy="28575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9" idx="3"/>
              <a:endCxn id="20" idx="1"/>
            </p:cNvCxnSpPr>
            <p:nvPr/>
          </p:nvCxnSpPr>
          <p:spPr>
            <a:xfrm>
              <a:off x="2143108" y="4214818"/>
              <a:ext cx="285752" cy="35719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86116" y="3857628"/>
              <a:ext cx="2492990" cy="646331"/>
            </a:xfrm>
            <a:prstGeom prst="rect">
              <a:avLst/>
            </a:prstGeom>
            <a:noFill/>
          </p:spPr>
          <p:txBody>
            <a:bodyPr wrap="none" rtlCol="0">
              <a:spAutoFit/>
            </a:bodyPr>
            <a:lstStyle/>
            <a:p>
              <a:r>
                <a:rPr lang="en-US" dirty="0" err="1" smtClean="0"/>
                <a:t>Microprocess</a:t>
              </a:r>
              <a:r>
                <a:rPr lang="en-US" dirty="0" smtClean="0"/>
                <a:t> process </a:t>
              </a:r>
            </a:p>
            <a:p>
              <a:r>
                <a:rPr lang="en-US" dirty="0" smtClean="0"/>
                <a:t>level</a:t>
              </a:r>
              <a:endParaRPr lang="en-US" dirty="0"/>
            </a:p>
          </p:txBody>
        </p:sp>
        <p:sp>
          <p:nvSpPr>
            <p:cNvPr id="41" name="Freeform 40"/>
            <p:cNvSpPr/>
            <p:nvPr/>
          </p:nvSpPr>
          <p:spPr>
            <a:xfrm>
              <a:off x="295564" y="2835564"/>
              <a:ext cx="3001818" cy="450560"/>
            </a:xfrm>
            <a:custGeom>
              <a:avLst/>
              <a:gdLst>
                <a:gd name="connsiteX0" fmla="*/ 2133600 w 3001818"/>
                <a:gd name="connsiteY0" fmla="*/ 0 h 461818"/>
                <a:gd name="connsiteX1" fmla="*/ 0 w 3001818"/>
                <a:gd name="connsiteY1" fmla="*/ 461818 h 461818"/>
                <a:gd name="connsiteX2" fmla="*/ 3001818 w 3001818"/>
                <a:gd name="connsiteY2" fmla="*/ 452581 h 461818"/>
                <a:gd name="connsiteX3" fmla="*/ 2817091 w 3001818"/>
                <a:gd name="connsiteY3" fmla="*/ 0 h 461818"/>
                <a:gd name="connsiteX4" fmla="*/ 2133600 w 3001818"/>
                <a:gd name="connsiteY4" fmla="*/ 0 h 46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818" h="461818">
                  <a:moveTo>
                    <a:pt x="2133600" y="0"/>
                  </a:moveTo>
                  <a:lnTo>
                    <a:pt x="0" y="461818"/>
                  </a:lnTo>
                  <a:lnTo>
                    <a:pt x="3001818" y="452581"/>
                  </a:lnTo>
                  <a:lnTo>
                    <a:pt x="2817091" y="0"/>
                  </a:lnTo>
                  <a:lnTo>
                    <a:pt x="2133600" y="0"/>
                  </a:lnTo>
                  <a:close/>
                </a:path>
              </a:pathLst>
            </a:custGeom>
            <a:gradFill flip="none" rotWithShape="1">
              <a:gsLst>
                <a:gs pos="0">
                  <a:schemeClr val="accent1">
                    <a:lumMod val="50000"/>
                  </a:schemeClr>
                </a:gs>
                <a:gs pos="50000">
                  <a:schemeClr val="accent1">
                    <a:shade val="67500"/>
                    <a:satMod val="115000"/>
                  </a:schemeClr>
                </a:gs>
                <a:gs pos="100000">
                  <a:schemeClr val="accent1">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52"/>
          <p:cNvGrpSpPr/>
          <p:nvPr/>
        </p:nvGrpSpPr>
        <p:grpSpPr>
          <a:xfrm>
            <a:off x="1150316" y="4764390"/>
            <a:ext cx="3980151" cy="2022196"/>
            <a:chOff x="285720" y="4764390"/>
            <a:chExt cx="3980151" cy="2022196"/>
          </a:xfrm>
        </p:grpSpPr>
        <p:sp>
          <p:nvSpPr>
            <p:cNvPr id="23" name="Rectangle 22"/>
            <p:cNvSpPr/>
            <p:nvPr/>
          </p:nvSpPr>
          <p:spPr>
            <a:xfrm>
              <a:off x="285720" y="5214950"/>
              <a:ext cx="3000396" cy="157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err="1" smtClean="0">
                  <a:solidFill>
                    <a:schemeClr val="accent1">
                      <a:lumMod val="25000"/>
                    </a:schemeClr>
                  </a:solidFill>
                </a:rPr>
                <a:t>Microprocesses</a:t>
              </a:r>
              <a:endParaRPr lang="en-US" dirty="0">
                <a:solidFill>
                  <a:schemeClr val="accent1">
                    <a:lumMod val="25000"/>
                  </a:schemeClr>
                </a:solidFill>
              </a:endParaRPr>
            </a:p>
          </p:txBody>
        </p:sp>
        <p:sp>
          <p:nvSpPr>
            <p:cNvPr id="24" name="Rectangle 23"/>
            <p:cNvSpPr/>
            <p:nvPr/>
          </p:nvSpPr>
          <p:spPr>
            <a:xfrm>
              <a:off x="428596" y="5643578"/>
              <a:ext cx="714380" cy="428628"/>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AC1</a:t>
              </a:r>
            </a:p>
          </p:txBody>
        </p:sp>
        <p:sp>
          <p:nvSpPr>
            <p:cNvPr id="25" name="Rectangle 24"/>
            <p:cNvSpPr/>
            <p:nvPr/>
          </p:nvSpPr>
          <p:spPr>
            <a:xfrm>
              <a:off x="1428728" y="5929330"/>
              <a:ext cx="714380" cy="428628"/>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AC2</a:t>
              </a:r>
            </a:p>
          </p:txBody>
        </p:sp>
        <p:sp>
          <p:nvSpPr>
            <p:cNvPr id="26" name="Rectangle 25"/>
            <p:cNvSpPr/>
            <p:nvPr/>
          </p:nvSpPr>
          <p:spPr>
            <a:xfrm>
              <a:off x="2428860" y="6286520"/>
              <a:ext cx="714380" cy="428628"/>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AC3</a:t>
              </a:r>
            </a:p>
          </p:txBody>
        </p:sp>
        <p:cxnSp>
          <p:nvCxnSpPr>
            <p:cNvPr id="27" name="Elbow Connector 26"/>
            <p:cNvCxnSpPr>
              <a:stCxn id="24" idx="3"/>
              <a:endCxn id="25" idx="1"/>
            </p:cNvCxnSpPr>
            <p:nvPr/>
          </p:nvCxnSpPr>
          <p:spPr>
            <a:xfrm>
              <a:off x="1142976" y="5857892"/>
              <a:ext cx="285752" cy="28575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25" idx="3"/>
              <a:endCxn id="26" idx="1"/>
            </p:cNvCxnSpPr>
            <p:nvPr/>
          </p:nvCxnSpPr>
          <p:spPr>
            <a:xfrm>
              <a:off x="2143108" y="6143644"/>
              <a:ext cx="285752" cy="35719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286116" y="5786454"/>
              <a:ext cx="979755" cy="646331"/>
            </a:xfrm>
            <a:prstGeom prst="rect">
              <a:avLst/>
            </a:prstGeom>
            <a:noFill/>
          </p:spPr>
          <p:txBody>
            <a:bodyPr wrap="none" rtlCol="0">
              <a:spAutoFit/>
            </a:bodyPr>
            <a:lstStyle/>
            <a:p>
              <a:r>
                <a:rPr lang="en-US" dirty="0" smtClean="0"/>
                <a:t>Activity </a:t>
              </a:r>
            </a:p>
            <a:p>
              <a:r>
                <a:rPr lang="en-US" dirty="0" smtClean="0"/>
                <a:t>level</a:t>
              </a:r>
              <a:endParaRPr lang="en-US" dirty="0"/>
            </a:p>
          </p:txBody>
        </p:sp>
        <p:sp>
          <p:nvSpPr>
            <p:cNvPr id="42" name="Freeform 41"/>
            <p:cNvSpPr/>
            <p:nvPr/>
          </p:nvSpPr>
          <p:spPr>
            <a:xfrm>
              <a:off x="285720" y="4764390"/>
              <a:ext cx="3001818" cy="450560"/>
            </a:xfrm>
            <a:custGeom>
              <a:avLst/>
              <a:gdLst>
                <a:gd name="connsiteX0" fmla="*/ 2133600 w 3001818"/>
                <a:gd name="connsiteY0" fmla="*/ 0 h 461818"/>
                <a:gd name="connsiteX1" fmla="*/ 0 w 3001818"/>
                <a:gd name="connsiteY1" fmla="*/ 461818 h 461818"/>
                <a:gd name="connsiteX2" fmla="*/ 3001818 w 3001818"/>
                <a:gd name="connsiteY2" fmla="*/ 452581 h 461818"/>
                <a:gd name="connsiteX3" fmla="*/ 2817091 w 3001818"/>
                <a:gd name="connsiteY3" fmla="*/ 0 h 461818"/>
                <a:gd name="connsiteX4" fmla="*/ 2133600 w 3001818"/>
                <a:gd name="connsiteY4" fmla="*/ 0 h 46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818" h="461818">
                  <a:moveTo>
                    <a:pt x="2133600" y="0"/>
                  </a:moveTo>
                  <a:lnTo>
                    <a:pt x="0" y="461818"/>
                  </a:lnTo>
                  <a:lnTo>
                    <a:pt x="3001818" y="452581"/>
                  </a:lnTo>
                  <a:lnTo>
                    <a:pt x="2817091" y="0"/>
                  </a:lnTo>
                  <a:lnTo>
                    <a:pt x="2133600" y="0"/>
                  </a:lnTo>
                  <a:close/>
                </a:path>
              </a:pathLst>
            </a:custGeom>
            <a:gradFill flip="none" rotWithShape="1">
              <a:gsLst>
                <a:gs pos="0">
                  <a:schemeClr val="accent1">
                    <a:lumMod val="50000"/>
                  </a:schemeClr>
                </a:gs>
                <a:gs pos="50000">
                  <a:schemeClr val="accent1">
                    <a:shade val="67500"/>
                    <a:satMod val="115000"/>
                  </a:schemeClr>
                </a:gs>
                <a:gs pos="100000">
                  <a:schemeClr val="accent1">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ight Arrow 43"/>
          <p:cNvSpPr/>
          <p:nvPr/>
        </p:nvSpPr>
        <p:spPr>
          <a:xfrm rot="5400000">
            <a:off x="5536413" y="2821777"/>
            <a:ext cx="3500462" cy="571504"/>
          </a:xfrm>
          <a:prstGeom prst="rightArrow">
            <a:avLst/>
          </a:prstGeom>
          <a:gradFill flip="none" rotWithShape="1">
            <a:gsLst>
              <a:gs pos="100000">
                <a:schemeClr val="accent1">
                  <a:lumMod val="50000"/>
                  <a:alpha val="0"/>
                </a:schemeClr>
              </a:gs>
              <a:gs pos="0">
                <a:schemeClr val="accent1">
                  <a:shade val="67500"/>
                  <a:satMod val="115000"/>
                </a:schemeClr>
              </a:gs>
              <a:gs pos="25000">
                <a:schemeClr val="accent1">
                  <a:shade val="100000"/>
                  <a:satMod val="115000"/>
                </a:scheme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25000"/>
                  </a:schemeClr>
                </a:solidFill>
              </a:rPr>
              <a:t>Top-down modeling</a:t>
            </a:r>
            <a:endParaRPr lang="en-US" dirty="0">
              <a:solidFill>
                <a:schemeClr val="accent1">
                  <a:lumMod val="25000"/>
                </a:schemeClr>
              </a:solidFill>
            </a:endParaRPr>
          </a:p>
        </p:txBody>
      </p:sp>
      <p:sp>
        <p:nvSpPr>
          <p:cNvPr id="47" name="Right Arrow 46"/>
          <p:cNvSpPr/>
          <p:nvPr/>
        </p:nvSpPr>
        <p:spPr>
          <a:xfrm rot="16200000">
            <a:off x="6107917" y="4607727"/>
            <a:ext cx="3643338" cy="571504"/>
          </a:xfrm>
          <a:prstGeom prst="rightArrow">
            <a:avLst/>
          </a:prstGeom>
          <a:gradFill flip="none" rotWithShape="1">
            <a:gsLst>
              <a:gs pos="100000">
                <a:schemeClr val="accent1">
                  <a:lumMod val="50000"/>
                  <a:alpha val="0"/>
                </a:schemeClr>
              </a:gs>
              <a:gs pos="0">
                <a:schemeClr val="accent1">
                  <a:shade val="67500"/>
                  <a:satMod val="115000"/>
                </a:schemeClr>
              </a:gs>
              <a:gs pos="25000">
                <a:schemeClr val="accent1">
                  <a:shade val="100000"/>
                  <a:satMod val="115000"/>
                </a:scheme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25000"/>
                  </a:schemeClr>
                </a:solidFill>
              </a:rPr>
              <a:t>Bottom-up modeling</a:t>
            </a:r>
          </a:p>
        </p:txBody>
      </p:sp>
      <p:sp>
        <p:nvSpPr>
          <p:cNvPr id="49" name="TextBox 48"/>
          <p:cNvSpPr txBox="1"/>
          <p:nvPr/>
        </p:nvSpPr>
        <p:spPr>
          <a:xfrm>
            <a:off x="7572396" y="1357298"/>
            <a:ext cx="941283" cy="369332"/>
          </a:xfrm>
          <a:prstGeom prst="rect">
            <a:avLst/>
          </a:prstGeom>
          <a:noFill/>
        </p:spPr>
        <p:txBody>
          <a:bodyPr wrap="none" rtlCol="0">
            <a:spAutoFit/>
          </a:bodyPr>
          <a:lstStyle/>
          <a:p>
            <a:r>
              <a:rPr lang="en-US" dirty="0" smtClean="0"/>
              <a:t>experts</a:t>
            </a:r>
            <a:endParaRPr lang="en-US" dirty="0"/>
          </a:p>
        </p:txBody>
      </p:sp>
      <p:sp>
        <p:nvSpPr>
          <p:cNvPr id="50" name="TextBox 49"/>
          <p:cNvSpPr txBox="1"/>
          <p:nvPr/>
        </p:nvSpPr>
        <p:spPr>
          <a:xfrm>
            <a:off x="6938889" y="6357958"/>
            <a:ext cx="633507" cy="369332"/>
          </a:xfrm>
          <a:prstGeom prst="rect">
            <a:avLst/>
          </a:prstGeom>
          <a:noFill/>
        </p:spPr>
        <p:txBody>
          <a:bodyPr wrap="none" rtlCol="0">
            <a:spAutoFit/>
          </a:bodyPr>
          <a:lstStyle/>
          <a:p>
            <a:r>
              <a:rPr lang="en-US" dirty="0" smtClean="0"/>
              <a:t>data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animBg="1"/>
      <p:bldP spid="49" grpId="0"/>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process</a:t>
            </a:r>
            <a:endParaRPr lang="en-US" dirty="0"/>
          </a:p>
        </p:txBody>
      </p:sp>
      <p:grpSp>
        <p:nvGrpSpPr>
          <p:cNvPr id="3" name="Group 66"/>
          <p:cNvGrpSpPr/>
          <p:nvPr/>
        </p:nvGrpSpPr>
        <p:grpSpPr>
          <a:xfrm>
            <a:off x="3486935" y="2835471"/>
            <a:ext cx="2227630" cy="1879413"/>
            <a:chOff x="3486935" y="2835471"/>
            <a:chExt cx="2227630" cy="1879413"/>
          </a:xfrm>
        </p:grpSpPr>
        <p:sp>
          <p:nvSpPr>
            <p:cNvPr id="11" name="Down Arrow 10"/>
            <p:cNvSpPr/>
            <p:nvPr/>
          </p:nvSpPr>
          <p:spPr>
            <a:xfrm>
              <a:off x="3786182" y="3121223"/>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flipV="1">
              <a:off x="3786182" y="4049917"/>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5072066" y="3121223"/>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flipV="1">
              <a:off x="5072066" y="4049917"/>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643306" y="2835471"/>
              <a:ext cx="562975" cy="307777"/>
            </a:xfrm>
            <a:prstGeom prst="rect">
              <a:avLst/>
            </a:prstGeom>
            <a:noFill/>
          </p:spPr>
          <p:txBody>
            <a:bodyPr wrap="none" rtlCol="0">
              <a:spAutoFit/>
            </a:bodyPr>
            <a:lstStyle/>
            <a:p>
              <a:r>
                <a:rPr lang="en-US" sz="1400" dirty="0" smtClean="0">
                  <a:solidFill>
                    <a:schemeClr val="accent1">
                      <a:lumMod val="25000"/>
                    </a:schemeClr>
                  </a:solidFill>
                </a:rPr>
                <a:t>Data</a:t>
              </a:r>
              <a:endParaRPr lang="en-US" sz="1400" dirty="0">
                <a:solidFill>
                  <a:schemeClr val="accent1">
                    <a:lumMod val="25000"/>
                  </a:schemeClr>
                </a:solidFill>
              </a:endParaRPr>
            </a:p>
          </p:txBody>
        </p:sp>
        <p:sp>
          <p:nvSpPr>
            <p:cNvPr id="18" name="TextBox 17"/>
            <p:cNvSpPr txBox="1"/>
            <p:nvPr/>
          </p:nvSpPr>
          <p:spPr>
            <a:xfrm>
              <a:off x="3486935" y="4385082"/>
              <a:ext cx="870751" cy="307777"/>
            </a:xfrm>
            <a:prstGeom prst="rect">
              <a:avLst/>
            </a:prstGeom>
            <a:noFill/>
          </p:spPr>
          <p:txBody>
            <a:bodyPr wrap="none" rtlCol="0">
              <a:spAutoFit/>
            </a:bodyPr>
            <a:lstStyle/>
            <a:p>
              <a:r>
                <a:rPr lang="en-US" sz="1400" dirty="0" smtClean="0">
                  <a:solidFill>
                    <a:schemeClr val="accent1">
                      <a:lumMod val="25000"/>
                    </a:schemeClr>
                  </a:solidFill>
                </a:rPr>
                <a:t>Methods</a:t>
              </a:r>
              <a:endParaRPr lang="en-US" sz="1400" dirty="0">
                <a:solidFill>
                  <a:schemeClr val="accent1">
                    <a:lumMod val="25000"/>
                  </a:schemeClr>
                </a:solidFill>
              </a:endParaRPr>
            </a:p>
          </p:txBody>
        </p:sp>
        <p:sp>
          <p:nvSpPr>
            <p:cNvPr id="19" name="TextBox 18"/>
            <p:cNvSpPr txBox="1"/>
            <p:nvPr/>
          </p:nvSpPr>
          <p:spPr>
            <a:xfrm>
              <a:off x="4643438" y="4407107"/>
              <a:ext cx="1071127" cy="307777"/>
            </a:xfrm>
            <a:prstGeom prst="rect">
              <a:avLst/>
            </a:prstGeom>
            <a:noFill/>
          </p:spPr>
          <p:txBody>
            <a:bodyPr wrap="none" rtlCol="0">
              <a:spAutoFit/>
            </a:bodyPr>
            <a:lstStyle/>
            <a:p>
              <a:r>
                <a:rPr lang="en-US" sz="1400" dirty="0" smtClean="0">
                  <a:solidFill>
                    <a:schemeClr val="accent1">
                      <a:lumMod val="25000"/>
                    </a:schemeClr>
                  </a:solidFill>
                </a:rPr>
                <a:t>Knowledge</a:t>
              </a:r>
              <a:endParaRPr lang="en-US" sz="1400" dirty="0">
                <a:solidFill>
                  <a:schemeClr val="accent1">
                    <a:lumMod val="25000"/>
                  </a:schemeClr>
                </a:solidFill>
              </a:endParaRPr>
            </a:p>
          </p:txBody>
        </p:sp>
        <p:sp>
          <p:nvSpPr>
            <p:cNvPr id="20" name="TextBox 19"/>
            <p:cNvSpPr txBox="1"/>
            <p:nvPr/>
          </p:nvSpPr>
          <p:spPr>
            <a:xfrm>
              <a:off x="4857752" y="2835471"/>
              <a:ext cx="602409" cy="307777"/>
            </a:xfrm>
            <a:prstGeom prst="rect">
              <a:avLst/>
            </a:prstGeom>
            <a:noFill/>
          </p:spPr>
          <p:txBody>
            <a:bodyPr wrap="none" rtlCol="0">
              <a:spAutoFit/>
            </a:bodyPr>
            <a:lstStyle/>
            <a:p>
              <a:r>
                <a:rPr lang="en-US" sz="1400" dirty="0" smtClean="0">
                  <a:solidFill>
                    <a:schemeClr val="accent1">
                      <a:lumMod val="25000"/>
                    </a:schemeClr>
                  </a:solidFill>
                </a:rPr>
                <a:t>Tools</a:t>
              </a:r>
              <a:endParaRPr lang="en-US" sz="1400" dirty="0">
                <a:solidFill>
                  <a:schemeClr val="accent1">
                    <a:lumMod val="25000"/>
                  </a:schemeClr>
                </a:solidFill>
              </a:endParaRPr>
            </a:p>
          </p:txBody>
        </p:sp>
      </p:grpSp>
      <p:grpSp>
        <p:nvGrpSpPr>
          <p:cNvPr id="12" name="Group 65"/>
          <p:cNvGrpSpPr/>
          <p:nvPr/>
        </p:nvGrpSpPr>
        <p:grpSpPr>
          <a:xfrm>
            <a:off x="2071670" y="3406975"/>
            <a:ext cx="5299561" cy="642942"/>
            <a:chOff x="2071670" y="3406975"/>
            <a:chExt cx="5299561" cy="642942"/>
          </a:xfrm>
        </p:grpSpPr>
        <p:sp>
          <p:nvSpPr>
            <p:cNvPr id="4" name="Rectangle 3"/>
            <p:cNvSpPr/>
            <p:nvPr/>
          </p:nvSpPr>
          <p:spPr>
            <a:xfrm>
              <a:off x="3428992" y="3478413"/>
              <a:ext cx="221457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25000"/>
                    </a:schemeClr>
                  </a:solidFill>
                </a:rPr>
                <a:t>Business process</a:t>
              </a:r>
              <a:endParaRPr lang="en-US" dirty="0">
                <a:solidFill>
                  <a:schemeClr val="accent1">
                    <a:lumMod val="25000"/>
                  </a:schemeClr>
                </a:solidFill>
              </a:endParaRPr>
            </a:p>
          </p:txBody>
        </p:sp>
        <p:sp>
          <p:nvSpPr>
            <p:cNvPr id="5" name="Right Arrow 4"/>
            <p:cNvSpPr/>
            <p:nvPr/>
          </p:nvSpPr>
          <p:spPr>
            <a:xfrm>
              <a:off x="2071670" y="3692727"/>
              <a:ext cx="135732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5643570" y="3692727"/>
              <a:ext cx="121444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15008" y="3406975"/>
              <a:ext cx="1656223" cy="307777"/>
            </a:xfrm>
            <a:prstGeom prst="rect">
              <a:avLst/>
            </a:prstGeom>
            <a:noFill/>
          </p:spPr>
          <p:txBody>
            <a:bodyPr wrap="none" rtlCol="0">
              <a:spAutoFit/>
            </a:bodyPr>
            <a:lstStyle/>
            <a:p>
              <a:r>
                <a:rPr lang="en-US" sz="1400" dirty="0" smtClean="0">
                  <a:solidFill>
                    <a:schemeClr val="accent1">
                      <a:lumMod val="25000"/>
                    </a:schemeClr>
                  </a:solidFill>
                </a:rPr>
                <a:t>Out (set of results)</a:t>
              </a:r>
              <a:endParaRPr lang="en-US" sz="1400" dirty="0">
                <a:solidFill>
                  <a:schemeClr val="accent1">
                    <a:lumMod val="25000"/>
                  </a:schemeClr>
                </a:solidFill>
              </a:endParaRPr>
            </a:p>
          </p:txBody>
        </p:sp>
        <p:sp>
          <p:nvSpPr>
            <p:cNvPr id="21" name="TextBox 20"/>
            <p:cNvSpPr txBox="1"/>
            <p:nvPr/>
          </p:nvSpPr>
          <p:spPr>
            <a:xfrm>
              <a:off x="2428860" y="3406975"/>
              <a:ext cx="333746" cy="307777"/>
            </a:xfrm>
            <a:prstGeom prst="rect">
              <a:avLst/>
            </a:prstGeom>
            <a:noFill/>
          </p:spPr>
          <p:txBody>
            <a:bodyPr wrap="none" rtlCol="0">
              <a:spAutoFit/>
            </a:bodyPr>
            <a:lstStyle/>
            <a:p>
              <a:r>
                <a:rPr lang="en-US" sz="1400" dirty="0" smtClean="0">
                  <a:solidFill>
                    <a:schemeClr val="accent1">
                      <a:lumMod val="25000"/>
                    </a:schemeClr>
                  </a:solidFill>
                </a:rPr>
                <a:t>In</a:t>
              </a:r>
              <a:endParaRPr lang="en-US" sz="1400" dirty="0">
                <a:solidFill>
                  <a:schemeClr val="accent1">
                    <a:lumMod val="25000"/>
                  </a:schemeClr>
                </a:solidFill>
              </a:endParaRPr>
            </a:p>
          </p:txBody>
        </p:sp>
      </p:grpSp>
      <p:grpSp>
        <p:nvGrpSpPr>
          <p:cNvPr id="22" name="Group 67"/>
          <p:cNvGrpSpPr/>
          <p:nvPr/>
        </p:nvGrpSpPr>
        <p:grpSpPr>
          <a:xfrm>
            <a:off x="3929058" y="2263967"/>
            <a:ext cx="1337226" cy="1214446"/>
            <a:chOff x="3929058" y="2263967"/>
            <a:chExt cx="1337226" cy="1214446"/>
          </a:xfrm>
        </p:grpSpPr>
        <p:sp>
          <p:nvSpPr>
            <p:cNvPr id="25" name="Down Arrow 24"/>
            <p:cNvSpPr/>
            <p:nvPr/>
          </p:nvSpPr>
          <p:spPr>
            <a:xfrm>
              <a:off x="4500562" y="2764033"/>
              <a:ext cx="142876"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929058" y="2263967"/>
              <a:ext cx="1337226" cy="523220"/>
            </a:xfrm>
            <a:prstGeom prst="rect">
              <a:avLst/>
            </a:prstGeom>
            <a:noFill/>
          </p:spPr>
          <p:txBody>
            <a:bodyPr wrap="none" rtlCol="0">
              <a:spAutoFit/>
            </a:bodyPr>
            <a:lstStyle/>
            <a:p>
              <a:r>
                <a:rPr lang="en-US" sz="1400" dirty="0" smtClean="0">
                  <a:solidFill>
                    <a:schemeClr val="accent1">
                      <a:lumMod val="25000"/>
                    </a:schemeClr>
                  </a:solidFill>
                </a:rPr>
                <a:t>Disturbances</a:t>
              </a:r>
            </a:p>
            <a:p>
              <a:r>
                <a:rPr lang="en-US" sz="1400" dirty="0" smtClean="0">
                  <a:solidFill>
                    <a:schemeClr val="accent1">
                      <a:lumMod val="25000"/>
                    </a:schemeClr>
                  </a:solidFill>
                </a:rPr>
                <a:t>(environment)</a:t>
              </a:r>
              <a:endParaRPr lang="en-US" sz="1400" dirty="0">
                <a:solidFill>
                  <a:schemeClr val="accent1">
                    <a:lumMod val="25000"/>
                  </a:schemeClr>
                </a:solidFill>
              </a:endParaRPr>
            </a:p>
          </p:txBody>
        </p:sp>
      </p:grpSp>
      <p:grpSp>
        <p:nvGrpSpPr>
          <p:cNvPr id="23" name="Group 68"/>
          <p:cNvGrpSpPr/>
          <p:nvPr/>
        </p:nvGrpSpPr>
        <p:grpSpPr>
          <a:xfrm>
            <a:off x="2595732" y="1621025"/>
            <a:ext cx="3947388" cy="1785951"/>
            <a:chOff x="2595732" y="1621025"/>
            <a:chExt cx="3947388" cy="1785951"/>
          </a:xfrm>
        </p:grpSpPr>
        <p:sp>
          <p:nvSpPr>
            <p:cNvPr id="7" name="Rectangle 6"/>
            <p:cNvSpPr/>
            <p:nvPr/>
          </p:nvSpPr>
          <p:spPr>
            <a:xfrm>
              <a:off x="3428992" y="1621025"/>
              <a:ext cx="221457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25000"/>
                    </a:schemeClr>
                  </a:solidFill>
                </a:rPr>
                <a:t>Measuring</a:t>
              </a:r>
              <a:endParaRPr lang="en-US" dirty="0">
                <a:solidFill>
                  <a:schemeClr val="accent1">
                    <a:lumMod val="25000"/>
                  </a:schemeClr>
                </a:solidFill>
              </a:endParaRPr>
            </a:p>
          </p:txBody>
        </p:sp>
        <p:cxnSp>
          <p:nvCxnSpPr>
            <p:cNvPr id="28" name="Shape 27"/>
            <p:cNvCxnSpPr>
              <a:stCxn id="21" idx="0"/>
              <a:endCxn id="7" idx="1"/>
            </p:cNvCxnSpPr>
            <p:nvPr/>
          </p:nvCxnSpPr>
          <p:spPr>
            <a:xfrm rot="5400000" flipH="1" flipV="1">
              <a:off x="2262263" y="2240247"/>
              <a:ext cx="1500198" cy="833259"/>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hape 29"/>
            <p:cNvCxnSpPr>
              <a:stCxn id="17" idx="0"/>
              <a:endCxn id="7" idx="3"/>
            </p:cNvCxnSpPr>
            <p:nvPr/>
          </p:nvCxnSpPr>
          <p:spPr>
            <a:xfrm rot="16200000" flipV="1">
              <a:off x="5343246" y="2207101"/>
              <a:ext cx="1500198" cy="89955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69"/>
          <p:cNvGrpSpPr/>
          <p:nvPr/>
        </p:nvGrpSpPr>
        <p:grpSpPr>
          <a:xfrm>
            <a:off x="3428992" y="2835471"/>
            <a:ext cx="2214578" cy="2522355"/>
            <a:chOff x="3428992" y="2835471"/>
            <a:chExt cx="2214578" cy="2522355"/>
          </a:xfrm>
        </p:grpSpPr>
        <p:sp>
          <p:nvSpPr>
            <p:cNvPr id="8" name="Rectangle 7"/>
            <p:cNvSpPr/>
            <p:nvPr/>
          </p:nvSpPr>
          <p:spPr>
            <a:xfrm>
              <a:off x="3428992" y="5000636"/>
              <a:ext cx="2214578"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25000"/>
                    </a:schemeClr>
                  </a:solidFill>
                </a:rPr>
                <a:t>Control</a:t>
              </a:r>
              <a:endParaRPr lang="en-US" dirty="0">
                <a:solidFill>
                  <a:schemeClr val="accent1">
                    <a:lumMod val="25000"/>
                  </a:schemeClr>
                </a:solidFill>
              </a:endParaRPr>
            </a:p>
          </p:txBody>
        </p:sp>
        <p:cxnSp>
          <p:nvCxnSpPr>
            <p:cNvPr id="34" name="Elbow Connector 33"/>
            <p:cNvCxnSpPr>
              <a:stCxn id="8" idx="0"/>
              <a:endCxn id="19" idx="2"/>
            </p:cNvCxnSpPr>
            <p:nvPr/>
          </p:nvCxnSpPr>
          <p:spPr>
            <a:xfrm rot="5400000" flipH="1" flipV="1">
              <a:off x="4714765" y="4536400"/>
              <a:ext cx="285752" cy="642721"/>
            </a:xfrm>
            <a:prstGeom prst="bentConnector3">
              <a:avLst>
                <a:gd name="adj1" fmla="val 53517"/>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8" idx="0"/>
              <a:endCxn id="18" idx="2"/>
            </p:cNvCxnSpPr>
            <p:nvPr/>
          </p:nvCxnSpPr>
          <p:spPr>
            <a:xfrm rot="16200000" flipV="1">
              <a:off x="4075408" y="4539763"/>
              <a:ext cx="307777" cy="613970"/>
            </a:xfrm>
            <a:prstGeom prst="bentConnector3">
              <a:avLst>
                <a:gd name="adj1" fmla="val 50000"/>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8" name="Shape 47"/>
            <p:cNvCxnSpPr>
              <a:stCxn id="8" idx="3"/>
              <a:endCxn id="20" idx="0"/>
            </p:cNvCxnSpPr>
            <p:nvPr/>
          </p:nvCxnSpPr>
          <p:spPr>
            <a:xfrm flipH="1" flipV="1">
              <a:off x="5158957" y="2835471"/>
              <a:ext cx="484613" cy="2343760"/>
            </a:xfrm>
            <a:prstGeom prst="bentConnector4">
              <a:avLst>
                <a:gd name="adj1" fmla="val -47172"/>
                <a:gd name="adj2" fmla="val 109754"/>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0" name="Shape 49"/>
            <p:cNvCxnSpPr>
              <a:stCxn id="8" idx="1"/>
              <a:endCxn id="16" idx="0"/>
            </p:cNvCxnSpPr>
            <p:nvPr/>
          </p:nvCxnSpPr>
          <p:spPr>
            <a:xfrm rot="10800000" flipH="1">
              <a:off x="3428992" y="2835471"/>
              <a:ext cx="495802" cy="2343760"/>
            </a:xfrm>
            <a:prstGeom prst="bentConnector4">
              <a:avLst>
                <a:gd name="adj1" fmla="val -46107"/>
                <a:gd name="adj2" fmla="val 109754"/>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428992" y="5857892"/>
            <a:ext cx="2216166" cy="642942"/>
            <a:chOff x="3428992" y="5857892"/>
            <a:chExt cx="2216166" cy="642942"/>
          </a:xfrm>
        </p:grpSpPr>
        <p:sp>
          <p:nvSpPr>
            <p:cNvPr id="10" name="Rectangle 9"/>
            <p:cNvSpPr/>
            <p:nvPr/>
          </p:nvSpPr>
          <p:spPr>
            <a:xfrm>
              <a:off x="3428992" y="6143644"/>
              <a:ext cx="2214578"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25000"/>
                    </a:schemeClr>
                  </a:solidFill>
                </a:rPr>
                <a:t>Modeling</a:t>
              </a:r>
              <a:endParaRPr lang="en-US" dirty="0">
                <a:solidFill>
                  <a:schemeClr val="accent1">
                    <a:lumMod val="25000"/>
                  </a:schemeClr>
                </a:solidFill>
              </a:endParaRPr>
            </a:p>
          </p:txBody>
        </p:sp>
        <p:cxnSp>
          <p:nvCxnSpPr>
            <p:cNvPr id="54" name="Elbow Connector 53"/>
            <p:cNvCxnSpPr/>
            <p:nvPr/>
          </p:nvCxnSpPr>
          <p:spPr>
            <a:xfrm>
              <a:off x="5643570" y="5857892"/>
              <a:ext cx="1588" cy="571504"/>
            </a:xfrm>
            <a:prstGeom prst="bentConnector3">
              <a:avLst>
                <a:gd name="adj1" fmla="val 14395466"/>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10800000">
              <a:off x="3428992" y="5857892"/>
              <a:ext cx="1588" cy="571504"/>
            </a:xfrm>
            <a:prstGeom prst="bentConnector3">
              <a:avLst>
                <a:gd name="adj1" fmla="val 14395466"/>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8" name="Elbow Connector 57"/>
          <p:cNvCxnSpPr>
            <a:stCxn id="9" idx="0"/>
            <a:endCxn id="8" idx="2"/>
          </p:cNvCxnSpPr>
          <p:nvPr/>
        </p:nvCxnSpPr>
        <p:spPr>
          <a:xfrm rot="5400000" flipH="1" flipV="1">
            <a:off x="4429124" y="5464983"/>
            <a:ext cx="214314" cy="158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7" name="Group 70"/>
          <p:cNvGrpSpPr/>
          <p:nvPr/>
        </p:nvGrpSpPr>
        <p:grpSpPr>
          <a:xfrm>
            <a:off x="1428728" y="1621026"/>
            <a:ext cx="4214842" cy="4308304"/>
            <a:chOff x="1428728" y="1621026"/>
            <a:chExt cx="4214842" cy="4308304"/>
          </a:xfrm>
        </p:grpSpPr>
        <p:sp>
          <p:nvSpPr>
            <p:cNvPr id="9" name="Rectangle 8"/>
            <p:cNvSpPr/>
            <p:nvPr/>
          </p:nvSpPr>
          <p:spPr>
            <a:xfrm>
              <a:off x="3428992" y="5572140"/>
              <a:ext cx="2214578"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25000"/>
                    </a:schemeClr>
                  </a:solidFill>
                </a:rPr>
                <a:t>Assessment</a:t>
              </a:r>
              <a:endParaRPr lang="en-US" dirty="0">
                <a:solidFill>
                  <a:schemeClr val="accent1">
                    <a:lumMod val="25000"/>
                  </a:schemeClr>
                </a:solidFill>
              </a:endParaRPr>
            </a:p>
          </p:txBody>
        </p:sp>
        <p:sp>
          <p:nvSpPr>
            <p:cNvPr id="51" name="Right Arrow 50"/>
            <p:cNvSpPr/>
            <p:nvPr/>
          </p:nvSpPr>
          <p:spPr>
            <a:xfrm>
              <a:off x="2071670" y="5643578"/>
              <a:ext cx="135732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1428728" y="5357826"/>
              <a:ext cx="2093843" cy="307777"/>
            </a:xfrm>
            <a:prstGeom prst="rect">
              <a:avLst/>
            </a:prstGeom>
            <a:noFill/>
          </p:spPr>
          <p:txBody>
            <a:bodyPr wrap="none" rtlCol="0">
              <a:spAutoFit/>
            </a:bodyPr>
            <a:lstStyle/>
            <a:p>
              <a:r>
                <a:rPr lang="en-US" sz="1400" dirty="0" smtClean="0">
                  <a:solidFill>
                    <a:schemeClr val="accent1">
                      <a:lumMod val="25000"/>
                    </a:schemeClr>
                  </a:solidFill>
                </a:rPr>
                <a:t>Reference (set of goals)</a:t>
              </a:r>
              <a:endParaRPr lang="en-US" sz="1400" dirty="0">
                <a:solidFill>
                  <a:schemeClr val="accent1">
                    <a:lumMod val="25000"/>
                  </a:schemeClr>
                </a:solidFill>
              </a:endParaRPr>
            </a:p>
          </p:txBody>
        </p:sp>
        <p:cxnSp>
          <p:nvCxnSpPr>
            <p:cNvPr id="60" name="Shape 59"/>
            <p:cNvCxnSpPr>
              <a:stCxn id="7" idx="0"/>
              <a:endCxn id="9" idx="3"/>
            </p:cNvCxnSpPr>
            <p:nvPr/>
          </p:nvCxnSpPr>
          <p:spPr>
            <a:xfrm rot="16200000" flipH="1">
              <a:off x="3025070" y="3132236"/>
              <a:ext cx="4129710" cy="1107289"/>
            </a:xfrm>
            <a:prstGeom prst="bentConnector4">
              <a:avLst>
                <a:gd name="adj1" fmla="val -5535"/>
                <a:gd name="adj2" fmla="val 260396"/>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dirty="0" smtClean="0"/>
              <a:t>Kt support for KM</a:t>
            </a:r>
            <a:endParaRPr lang="en-US" dirty="0"/>
          </a:p>
        </p:txBody>
      </p:sp>
      <p:sp>
        <p:nvSpPr>
          <p:cNvPr id="241667" name="Rectangle 3"/>
          <p:cNvSpPr>
            <a:spLocks noGrp="1" noChangeArrowheads="1"/>
          </p:cNvSpPr>
          <p:nvPr>
            <p:ph idx="1"/>
          </p:nvPr>
        </p:nvSpPr>
        <p:spPr/>
        <p:txBody>
          <a:bodyPr/>
          <a:lstStyle/>
          <a:p>
            <a:pPr>
              <a:lnSpc>
                <a:spcPct val="90000"/>
              </a:lnSpc>
            </a:pPr>
            <a:r>
              <a:rPr lang="en-US" sz="2800" dirty="0"/>
              <a:t>Knowledge management in </a:t>
            </a:r>
            <a:r>
              <a:rPr lang="en-US" sz="2800" dirty="0" smtClean="0"/>
              <a:t>a business </a:t>
            </a:r>
            <a:r>
              <a:rPr lang="en-US" sz="2800" dirty="0"/>
              <a:t>environment</a:t>
            </a:r>
          </a:p>
          <a:p>
            <a:pPr lvl="1">
              <a:lnSpc>
                <a:spcPct val="90000"/>
              </a:lnSpc>
            </a:pPr>
            <a:r>
              <a:rPr lang="en-US" sz="2400" dirty="0" err="1"/>
              <a:t>Analysing</a:t>
            </a:r>
            <a:r>
              <a:rPr lang="en-US" sz="2400" dirty="0"/>
              <a:t>, modeling, managing distributed networked </a:t>
            </a:r>
            <a:r>
              <a:rPr lang="en-US" sz="2400" dirty="0" err="1"/>
              <a:t>organisations</a:t>
            </a:r>
            <a:endParaRPr lang="en-US" sz="2400" dirty="0"/>
          </a:p>
          <a:p>
            <a:pPr lvl="2">
              <a:lnSpc>
                <a:spcPct val="90000"/>
              </a:lnSpc>
            </a:pPr>
            <a:r>
              <a:rPr lang="en-US" sz="2000" dirty="0"/>
              <a:t>Industry clusters, virtual </a:t>
            </a:r>
            <a:r>
              <a:rPr lang="en-US" sz="2000" dirty="0" err="1"/>
              <a:t>organisations</a:t>
            </a:r>
            <a:r>
              <a:rPr lang="en-US" sz="2000" dirty="0"/>
              <a:t>, virtual communities, living labs</a:t>
            </a:r>
          </a:p>
          <a:p>
            <a:pPr lvl="1">
              <a:lnSpc>
                <a:spcPct val="90000"/>
              </a:lnSpc>
            </a:pPr>
            <a:r>
              <a:rPr lang="en-US" sz="2400" dirty="0"/>
              <a:t>Knowledge discovery and knowledge storage</a:t>
            </a:r>
          </a:p>
          <a:p>
            <a:pPr lvl="2">
              <a:lnSpc>
                <a:spcPct val="90000"/>
              </a:lnSpc>
            </a:pPr>
            <a:r>
              <a:rPr lang="en-US" sz="2000" dirty="0"/>
              <a:t>Competence directories, Knowledge mapping, K-bases, media and methods repositories</a:t>
            </a:r>
          </a:p>
          <a:p>
            <a:pPr lvl="1">
              <a:lnSpc>
                <a:spcPct val="90000"/>
              </a:lnSpc>
            </a:pPr>
            <a:r>
              <a:rPr lang="en-US" sz="2400" dirty="0"/>
              <a:t>Training and knowledge transfer</a:t>
            </a:r>
          </a:p>
          <a:p>
            <a:pPr lvl="2">
              <a:lnSpc>
                <a:spcPct val="90000"/>
              </a:lnSpc>
            </a:pPr>
            <a:r>
              <a:rPr lang="en-US" sz="2000" dirty="0"/>
              <a:t>ICT supported training, virtual communities, distance learning, </a:t>
            </a:r>
            <a:r>
              <a:rPr lang="en-US" sz="2000" dirty="0" err="1"/>
              <a:t>personalisation</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71472" y="2415597"/>
            <a:ext cx="8001056" cy="1569660"/>
          </a:xfr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kern="1200" cap="all" dirty="0" smtClean="0">
                <a:solidFill>
                  <a:schemeClr val="accent1">
                    <a:lumMod val="25000"/>
                  </a:schemeClr>
                </a:solidFill>
                <a:latin typeface="Arial Black" pitchFamily="34" charset="0"/>
                <a:ea typeface="+mn-ea"/>
                <a:cs typeface="+mn-cs"/>
              </a:rPr>
              <a:t>Examples of using knowledge technologies for networked </a:t>
            </a:r>
            <a:r>
              <a:rPr lang="en-US" sz="3200" kern="1200" cap="all" dirty="0" err="1" smtClean="0">
                <a:solidFill>
                  <a:schemeClr val="accent1">
                    <a:lumMod val="25000"/>
                  </a:schemeClr>
                </a:solidFill>
                <a:latin typeface="Arial Black" pitchFamily="34" charset="0"/>
                <a:ea typeface="+mn-ea"/>
                <a:cs typeface="+mn-cs"/>
              </a:rPr>
              <a:t>organisations</a:t>
            </a:r>
            <a:endParaRPr lang="en-US" sz="3200" kern="1200" cap="all" dirty="0" smtClean="0">
              <a:solidFill>
                <a:schemeClr val="accent1">
                  <a:lumMod val="25000"/>
                </a:schemeClr>
              </a:solidFill>
              <a:latin typeface="Arial Black" pitchFamily="34" charset="0"/>
              <a:ea typeface="+mn-ea"/>
              <a:cs typeface="+mn-cs"/>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1"/>
          <p:cNvSpPr>
            <a:spLocks noGrp="1"/>
          </p:cNvSpPr>
          <p:nvPr>
            <p:ph type="ftr" sz="quarter" idx="11"/>
          </p:nvPr>
        </p:nvSpPr>
        <p:spPr/>
        <p:txBody>
          <a:bodyPr/>
          <a:lstStyle/>
          <a:p>
            <a:r>
              <a:rPr lang="sl-SI"/>
              <a:t>mitja.jermol@ijs.si</a:t>
            </a:r>
            <a:endParaRPr lang="en-GB"/>
          </a:p>
        </p:txBody>
      </p:sp>
      <p:sp>
        <p:nvSpPr>
          <p:cNvPr id="79874" name="Rectangle 2"/>
          <p:cNvSpPr>
            <a:spLocks noChangeArrowheads="1"/>
          </p:cNvSpPr>
          <p:nvPr/>
        </p:nvSpPr>
        <p:spPr bwMode="auto">
          <a:xfrm>
            <a:off x="457200" y="76200"/>
            <a:ext cx="8458200" cy="990600"/>
          </a:xfrm>
          <a:prstGeom prst="rect">
            <a:avLst/>
          </a:prstGeom>
          <a:noFill/>
          <a:ln w="9525">
            <a:noFill/>
            <a:miter lim="800000"/>
            <a:headEnd/>
            <a:tailEnd/>
          </a:ln>
          <a:effectLst/>
        </p:spPr>
        <p:txBody>
          <a:bodyPr anchor="ctr"/>
          <a:lstStyle/>
          <a:p>
            <a:pPr algn="ctr" fontAlgn="base">
              <a:spcBef>
                <a:spcPct val="0"/>
              </a:spcBef>
              <a:spcAft>
                <a:spcPct val="0"/>
              </a:spcAft>
            </a:pPr>
            <a:r>
              <a:rPr lang="en-US" sz="3200" cap="all" dirty="0">
                <a:solidFill>
                  <a:schemeClr val="accent1">
                    <a:lumMod val="25000"/>
                  </a:schemeClr>
                </a:solidFill>
                <a:latin typeface="Arial Black" pitchFamily="34" charset="0"/>
                <a:ea typeface="+mj-ea"/>
                <a:cs typeface="+mj-cs"/>
              </a:rPr>
              <a:t>Tools and methods for k-processes </a:t>
            </a:r>
          </a:p>
        </p:txBody>
      </p:sp>
      <p:sp>
        <p:nvSpPr>
          <p:cNvPr id="79887" name="Rectangle 15"/>
          <p:cNvSpPr>
            <a:spLocks noChangeArrowheads="1"/>
          </p:cNvSpPr>
          <p:nvPr/>
        </p:nvSpPr>
        <p:spPr bwMode="auto">
          <a:xfrm>
            <a:off x="533400" y="1519254"/>
            <a:ext cx="7848600" cy="914400"/>
          </a:xfrm>
          <a:prstGeom prst="rect">
            <a:avLst/>
          </a:prstGeom>
          <a:solidFill>
            <a:srgbClr val="CCEC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p>
        </p:txBody>
      </p:sp>
      <p:sp>
        <p:nvSpPr>
          <p:cNvPr id="79875" name="Text Box 3"/>
          <p:cNvSpPr txBox="1">
            <a:spLocks noChangeArrowheads="1"/>
          </p:cNvSpPr>
          <p:nvPr/>
        </p:nvSpPr>
        <p:spPr bwMode="auto">
          <a:xfrm>
            <a:off x="552450" y="1490679"/>
            <a:ext cx="7435049" cy="400110"/>
          </a:xfrm>
          <a:prstGeom prst="rect">
            <a:avLst/>
          </a:prstGeom>
          <a:noFill/>
          <a:ln w="9525">
            <a:noFill/>
            <a:miter lim="800000"/>
            <a:headEnd/>
            <a:tailEnd/>
          </a:ln>
          <a:effectLst/>
        </p:spPr>
        <p:txBody>
          <a:bodyPr wrap="none">
            <a:spAutoFit/>
          </a:bodyPr>
          <a:lstStyle/>
          <a:p>
            <a:pPr algn="l"/>
            <a:r>
              <a:rPr lang="en-US" sz="2000" b="1" dirty="0" smtClean="0">
                <a:solidFill>
                  <a:schemeClr val="tx1"/>
                </a:solidFill>
              </a:rPr>
              <a:t>Knowledge storage </a:t>
            </a:r>
            <a:r>
              <a:rPr lang="en-US" sz="2000" b="1" dirty="0">
                <a:solidFill>
                  <a:schemeClr val="tx1"/>
                </a:solidFill>
              </a:rPr>
              <a:t>and development </a:t>
            </a:r>
            <a:r>
              <a:rPr lang="en-US" sz="2000" dirty="0">
                <a:solidFill>
                  <a:schemeClr val="tx1"/>
                </a:solidFill>
              </a:rPr>
              <a:t>(</a:t>
            </a:r>
            <a:r>
              <a:rPr lang="sl-SI" sz="2000" dirty="0" err="1">
                <a:solidFill>
                  <a:schemeClr val="tx1"/>
                </a:solidFill>
              </a:rPr>
              <a:t>Content</a:t>
            </a:r>
            <a:r>
              <a:rPr lang="sl-SI" sz="2000" dirty="0">
                <a:solidFill>
                  <a:schemeClr val="tx1"/>
                </a:solidFill>
              </a:rPr>
              <a:t> </a:t>
            </a:r>
            <a:r>
              <a:rPr lang="sl-SI" sz="2000" dirty="0" err="1">
                <a:solidFill>
                  <a:schemeClr val="tx1"/>
                </a:solidFill>
              </a:rPr>
              <a:t>management</a:t>
            </a:r>
            <a:r>
              <a:rPr lang="en-US" sz="2000" dirty="0">
                <a:solidFill>
                  <a:schemeClr val="tx1"/>
                </a:solidFill>
              </a:rPr>
              <a:t>)</a:t>
            </a:r>
            <a:endParaRPr lang="sl-SI" sz="2000" dirty="0">
              <a:solidFill>
                <a:srgbClr val="A50021"/>
              </a:solidFill>
            </a:endParaRPr>
          </a:p>
        </p:txBody>
      </p:sp>
      <p:sp>
        <p:nvSpPr>
          <p:cNvPr id="79876" name="Text Box 4"/>
          <p:cNvSpPr txBox="1">
            <a:spLocks noChangeArrowheads="1"/>
          </p:cNvSpPr>
          <p:nvPr/>
        </p:nvSpPr>
        <p:spPr bwMode="auto">
          <a:xfrm>
            <a:off x="1390650" y="1792304"/>
            <a:ext cx="6915150" cy="641350"/>
          </a:xfrm>
          <a:prstGeom prst="rect">
            <a:avLst/>
          </a:prstGeom>
          <a:noFill/>
          <a:ln w="9525">
            <a:noFill/>
            <a:miter lim="800000"/>
            <a:headEnd/>
            <a:tailEnd/>
          </a:ln>
          <a:effectLst/>
        </p:spPr>
        <p:txBody>
          <a:bodyPr wrap="none">
            <a:spAutoFit/>
          </a:bodyPr>
          <a:lstStyle/>
          <a:p>
            <a:pPr algn="l"/>
            <a:r>
              <a:rPr lang="sl-SI" sz="1800">
                <a:solidFill>
                  <a:schemeClr val="tx1"/>
                </a:solidFill>
              </a:rPr>
              <a:t>tracking and workflow, reference materials, ontologies, semantics, </a:t>
            </a:r>
          </a:p>
          <a:p>
            <a:pPr algn="l"/>
            <a:r>
              <a:rPr lang="sl-SI" sz="1800">
                <a:solidFill>
                  <a:schemeClr val="tx1"/>
                </a:solidFill>
              </a:rPr>
              <a:t>BBS, yellow pages, content and media databases...</a:t>
            </a:r>
          </a:p>
        </p:txBody>
      </p:sp>
      <p:sp>
        <p:nvSpPr>
          <p:cNvPr id="79888" name="Rectangle 16"/>
          <p:cNvSpPr>
            <a:spLocks noChangeArrowheads="1"/>
          </p:cNvSpPr>
          <p:nvPr/>
        </p:nvSpPr>
        <p:spPr bwMode="auto">
          <a:xfrm>
            <a:off x="533400" y="2586054"/>
            <a:ext cx="7848600" cy="914400"/>
          </a:xfrm>
          <a:prstGeom prst="rect">
            <a:avLst/>
          </a:prstGeom>
          <a:solidFill>
            <a:schemeClr val="hlink"/>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p>
        </p:txBody>
      </p:sp>
      <p:sp>
        <p:nvSpPr>
          <p:cNvPr id="79877" name="Text Box 5"/>
          <p:cNvSpPr txBox="1">
            <a:spLocks noChangeArrowheads="1"/>
          </p:cNvSpPr>
          <p:nvPr/>
        </p:nvSpPr>
        <p:spPr bwMode="auto">
          <a:xfrm>
            <a:off x="552450" y="2557479"/>
            <a:ext cx="3737049" cy="400110"/>
          </a:xfrm>
          <a:prstGeom prst="rect">
            <a:avLst/>
          </a:prstGeom>
          <a:noFill/>
          <a:ln w="9525">
            <a:noFill/>
            <a:miter lim="800000"/>
            <a:headEnd/>
            <a:tailEnd/>
          </a:ln>
          <a:effectLst/>
        </p:spPr>
        <p:txBody>
          <a:bodyPr wrap="none">
            <a:spAutoFit/>
          </a:bodyPr>
          <a:lstStyle/>
          <a:p>
            <a:pPr algn="l"/>
            <a:r>
              <a:rPr lang="sl-SI" sz="2000" b="1" dirty="0" err="1">
                <a:solidFill>
                  <a:schemeClr val="tx1"/>
                </a:solidFill>
              </a:rPr>
              <a:t>Knowledge</a:t>
            </a:r>
            <a:r>
              <a:rPr lang="sl-SI" sz="2000" b="1" dirty="0">
                <a:solidFill>
                  <a:schemeClr val="tx1"/>
                </a:solidFill>
              </a:rPr>
              <a:t> transfer</a:t>
            </a:r>
            <a:r>
              <a:rPr lang="en-US" sz="2000" b="1" dirty="0">
                <a:solidFill>
                  <a:schemeClr val="tx1"/>
                </a:solidFill>
              </a:rPr>
              <a:t> </a:t>
            </a:r>
            <a:r>
              <a:rPr lang="en-US" sz="2000" dirty="0">
                <a:solidFill>
                  <a:schemeClr val="tx1"/>
                </a:solidFill>
              </a:rPr>
              <a:t>(Training)</a:t>
            </a:r>
            <a:endParaRPr lang="sl-SI" sz="2000" dirty="0">
              <a:solidFill>
                <a:srgbClr val="A50021"/>
              </a:solidFill>
            </a:endParaRPr>
          </a:p>
        </p:txBody>
      </p:sp>
      <p:sp>
        <p:nvSpPr>
          <p:cNvPr id="79878" name="Text Box 6"/>
          <p:cNvSpPr txBox="1">
            <a:spLocks noChangeArrowheads="1"/>
          </p:cNvSpPr>
          <p:nvPr/>
        </p:nvSpPr>
        <p:spPr bwMode="auto">
          <a:xfrm>
            <a:off x="1314450" y="2859104"/>
            <a:ext cx="6813550" cy="641350"/>
          </a:xfrm>
          <a:prstGeom prst="rect">
            <a:avLst/>
          </a:prstGeom>
          <a:noFill/>
          <a:ln w="9525">
            <a:noFill/>
            <a:miter lim="800000"/>
            <a:headEnd/>
            <a:tailEnd/>
          </a:ln>
          <a:effectLst/>
        </p:spPr>
        <p:txBody>
          <a:bodyPr wrap="none">
            <a:spAutoFit/>
          </a:bodyPr>
          <a:lstStyle/>
          <a:p>
            <a:pPr algn="l"/>
            <a:r>
              <a:rPr lang="sl-SI" sz="1800">
                <a:solidFill>
                  <a:schemeClr val="tx1"/>
                </a:solidFill>
              </a:rPr>
              <a:t>(distance) learning, intelligent searching, portals, personalisation, </a:t>
            </a:r>
          </a:p>
          <a:p>
            <a:pPr algn="l"/>
            <a:r>
              <a:rPr lang="sl-SI" sz="1800">
                <a:solidFill>
                  <a:schemeClr val="tx1"/>
                </a:solidFill>
              </a:rPr>
              <a:t>machine learning, learning methods, didactics, pedagogy,…</a:t>
            </a:r>
          </a:p>
        </p:txBody>
      </p:sp>
      <p:sp>
        <p:nvSpPr>
          <p:cNvPr id="79889" name="Rectangle 17"/>
          <p:cNvSpPr>
            <a:spLocks noChangeArrowheads="1"/>
          </p:cNvSpPr>
          <p:nvPr/>
        </p:nvSpPr>
        <p:spPr bwMode="auto">
          <a:xfrm>
            <a:off x="533400" y="3652854"/>
            <a:ext cx="7848600" cy="1295400"/>
          </a:xfrm>
          <a:prstGeom prst="rect">
            <a:avLst/>
          </a:prstGeom>
          <a:solidFill>
            <a:schemeClr val="accent2"/>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p>
        </p:txBody>
      </p:sp>
      <p:sp>
        <p:nvSpPr>
          <p:cNvPr id="79879" name="Text Box 7"/>
          <p:cNvSpPr txBox="1">
            <a:spLocks noChangeArrowheads="1"/>
          </p:cNvSpPr>
          <p:nvPr/>
        </p:nvSpPr>
        <p:spPr bwMode="auto">
          <a:xfrm>
            <a:off x="552450" y="3624279"/>
            <a:ext cx="4886274" cy="400110"/>
          </a:xfrm>
          <a:prstGeom prst="rect">
            <a:avLst/>
          </a:prstGeom>
          <a:noFill/>
          <a:ln w="9525">
            <a:noFill/>
            <a:miter lim="800000"/>
            <a:headEnd/>
            <a:tailEnd/>
          </a:ln>
          <a:effectLst/>
        </p:spPr>
        <p:txBody>
          <a:bodyPr wrap="none">
            <a:spAutoFit/>
          </a:bodyPr>
          <a:lstStyle/>
          <a:p>
            <a:pPr algn="l"/>
            <a:r>
              <a:rPr lang="sl-SI" sz="2000" b="1" dirty="0" err="1">
                <a:solidFill>
                  <a:schemeClr val="bg1"/>
                </a:solidFill>
              </a:rPr>
              <a:t>Knowledge</a:t>
            </a:r>
            <a:r>
              <a:rPr lang="sl-SI" sz="2000" b="1" dirty="0">
                <a:solidFill>
                  <a:schemeClr val="bg1"/>
                </a:solidFill>
              </a:rPr>
              <a:t> </a:t>
            </a:r>
            <a:r>
              <a:rPr lang="en-US" sz="2000" b="1" dirty="0">
                <a:solidFill>
                  <a:schemeClr val="bg1"/>
                </a:solidFill>
              </a:rPr>
              <a:t>generation and </a:t>
            </a:r>
            <a:r>
              <a:rPr lang="sl-SI" sz="2000" b="1" dirty="0" err="1">
                <a:solidFill>
                  <a:schemeClr val="bg1"/>
                </a:solidFill>
              </a:rPr>
              <a:t>acquisition</a:t>
            </a:r>
            <a:endParaRPr lang="sl-SI" sz="2000" b="1" dirty="0">
              <a:solidFill>
                <a:srgbClr val="A50021"/>
              </a:solidFill>
            </a:endParaRPr>
          </a:p>
        </p:txBody>
      </p:sp>
      <p:sp>
        <p:nvSpPr>
          <p:cNvPr id="79880" name="Text Box 8"/>
          <p:cNvSpPr txBox="1">
            <a:spLocks noChangeArrowheads="1"/>
          </p:cNvSpPr>
          <p:nvPr/>
        </p:nvSpPr>
        <p:spPr bwMode="auto">
          <a:xfrm>
            <a:off x="1314450" y="3895742"/>
            <a:ext cx="4578350" cy="366712"/>
          </a:xfrm>
          <a:prstGeom prst="rect">
            <a:avLst/>
          </a:prstGeom>
          <a:noFill/>
          <a:ln w="9525">
            <a:noFill/>
            <a:miter lim="800000"/>
            <a:headEnd/>
            <a:tailEnd/>
          </a:ln>
          <a:effectLst/>
        </p:spPr>
        <p:txBody>
          <a:bodyPr wrap="none">
            <a:spAutoFit/>
          </a:bodyPr>
          <a:lstStyle/>
          <a:p>
            <a:pPr algn="l"/>
            <a:r>
              <a:rPr lang="sl-SI" sz="1800">
                <a:solidFill>
                  <a:schemeClr val="bg1"/>
                </a:solidFill>
              </a:rPr>
              <a:t>data analysis: x mining, statistic methods,...</a:t>
            </a:r>
          </a:p>
        </p:txBody>
      </p:sp>
      <p:sp>
        <p:nvSpPr>
          <p:cNvPr id="79881" name="Text Box 9"/>
          <p:cNvSpPr txBox="1">
            <a:spLocks noChangeArrowheads="1"/>
          </p:cNvSpPr>
          <p:nvPr/>
        </p:nvSpPr>
        <p:spPr bwMode="auto">
          <a:xfrm>
            <a:off x="1314450" y="4124342"/>
            <a:ext cx="5861050" cy="366712"/>
          </a:xfrm>
          <a:prstGeom prst="rect">
            <a:avLst/>
          </a:prstGeom>
          <a:noFill/>
          <a:ln w="9525">
            <a:noFill/>
            <a:miter lim="800000"/>
            <a:headEnd/>
            <a:tailEnd/>
          </a:ln>
          <a:effectLst/>
        </p:spPr>
        <p:txBody>
          <a:bodyPr wrap="none">
            <a:spAutoFit/>
          </a:bodyPr>
          <a:lstStyle/>
          <a:p>
            <a:pPr algn="l"/>
            <a:r>
              <a:rPr lang="sl-SI" sz="1800">
                <a:solidFill>
                  <a:schemeClr val="bg1"/>
                </a:solidFill>
              </a:rPr>
              <a:t>business intelligence: scenario planning, game theory,...</a:t>
            </a:r>
          </a:p>
        </p:txBody>
      </p:sp>
      <p:sp>
        <p:nvSpPr>
          <p:cNvPr id="79884" name="Text Box 12"/>
          <p:cNvSpPr txBox="1">
            <a:spLocks noChangeArrowheads="1"/>
          </p:cNvSpPr>
          <p:nvPr/>
        </p:nvSpPr>
        <p:spPr bwMode="auto">
          <a:xfrm>
            <a:off x="1314450" y="4352942"/>
            <a:ext cx="6940550" cy="366712"/>
          </a:xfrm>
          <a:prstGeom prst="rect">
            <a:avLst/>
          </a:prstGeom>
          <a:noFill/>
          <a:ln w="9525">
            <a:noFill/>
            <a:miter lim="800000"/>
            <a:headEnd/>
            <a:tailEnd/>
          </a:ln>
          <a:effectLst/>
        </p:spPr>
        <p:txBody>
          <a:bodyPr wrap="none">
            <a:spAutoFit/>
          </a:bodyPr>
          <a:lstStyle/>
          <a:p>
            <a:pPr algn="l"/>
            <a:r>
              <a:rPr lang="sl-SI" sz="1800">
                <a:solidFill>
                  <a:schemeClr val="bg1"/>
                </a:solidFill>
              </a:rPr>
              <a:t>content acquisition: digitalisation, classification, filtering, ranking,... </a:t>
            </a:r>
          </a:p>
        </p:txBody>
      </p:sp>
      <p:sp>
        <p:nvSpPr>
          <p:cNvPr id="79890" name="Rectangle 18"/>
          <p:cNvSpPr>
            <a:spLocks noChangeArrowheads="1"/>
          </p:cNvSpPr>
          <p:nvPr/>
        </p:nvSpPr>
        <p:spPr bwMode="auto">
          <a:xfrm>
            <a:off x="536575" y="5100654"/>
            <a:ext cx="7848600" cy="685800"/>
          </a:xfrm>
          <a:prstGeom prst="rect">
            <a:avLst/>
          </a:prstGeom>
          <a:solidFill>
            <a:srgbClr val="000066"/>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p>
        </p:txBody>
      </p:sp>
      <p:sp>
        <p:nvSpPr>
          <p:cNvPr id="79882" name="Text Box 10"/>
          <p:cNvSpPr txBox="1">
            <a:spLocks noChangeArrowheads="1"/>
          </p:cNvSpPr>
          <p:nvPr/>
        </p:nvSpPr>
        <p:spPr bwMode="auto">
          <a:xfrm>
            <a:off x="539750" y="5111767"/>
            <a:ext cx="6652783" cy="400110"/>
          </a:xfrm>
          <a:prstGeom prst="rect">
            <a:avLst/>
          </a:prstGeom>
          <a:noFill/>
          <a:ln w="9525">
            <a:noFill/>
            <a:miter lim="800000"/>
            <a:headEnd/>
            <a:tailEnd/>
          </a:ln>
          <a:effectLst/>
        </p:spPr>
        <p:txBody>
          <a:bodyPr wrap="none">
            <a:spAutoFit/>
          </a:bodyPr>
          <a:lstStyle/>
          <a:p>
            <a:pPr algn="l"/>
            <a:r>
              <a:rPr lang="en-US" sz="2000" b="1" dirty="0">
                <a:solidFill>
                  <a:schemeClr val="bg1"/>
                </a:solidFill>
              </a:rPr>
              <a:t>Knowledge use</a:t>
            </a:r>
            <a:r>
              <a:rPr lang="en-US" sz="2000" dirty="0">
                <a:solidFill>
                  <a:schemeClr val="bg1"/>
                </a:solidFill>
              </a:rPr>
              <a:t>, </a:t>
            </a:r>
            <a:r>
              <a:rPr lang="en-US" sz="2000" dirty="0" err="1">
                <a:solidFill>
                  <a:schemeClr val="bg1"/>
                </a:solidFill>
              </a:rPr>
              <a:t>customisation</a:t>
            </a:r>
            <a:r>
              <a:rPr lang="en-US" sz="2000" dirty="0">
                <a:solidFill>
                  <a:schemeClr val="bg1"/>
                </a:solidFill>
              </a:rPr>
              <a:t> and r</a:t>
            </a:r>
            <a:r>
              <a:rPr lang="sl-SI" sz="2000" dirty="0" err="1">
                <a:solidFill>
                  <a:schemeClr val="bg1"/>
                </a:solidFill>
              </a:rPr>
              <a:t>esource</a:t>
            </a:r>
            <a:r>
              <a:rPr lang="sl-SI" sz="2000" dirty="0">
                <a:solidFill>
                  <a:schemeClr val="bg1"/>
                </a:solidFill>
              </a:rPr>
              <a:t> </a:t>
            </a:r>
            <a:r>
              <a:rPr lang="sl-SI" sz="2000" dirty="0" err="1">
                <a:solidFill>
                  <a:schemeClr val="bg1"/>
                </a:solidFill>
              </a:rPr>
              <a:t>networking</a:t>
            </a:r>
            <a:endParaRPr lang="sl-SI" sz="2000" dirty="0">
              <a:solidFill>
                <a:srgbClr val="A50021"/>
              </a:solidFill>
            </a:endParaRPr>
          </a:p>
        </p:txBody>
      </p:sp>
      <p:sp>
        <p:nvSpPr>
          <p:cNvPr id="79883" name="Text Box 11"/>
          <p:cNvSpPr txBox="1">
            <a:spLocks noChangeArrowheads="1"/>
          </p:cNvSpPr>
          <p:nvPr/>
        </p:nvSpPr>
        <p:spPr bwMode="auto">
          <a:xfrm>
            <a:off x="1241425" y="5405454"/>
            <a:ext cx="6305550" cy="366713"/>
          </a:xfrm>
          <a:prstGeom prst="rect">
            <a:avLst/>
          </a:prstGeom>
          <a:noFill/>
          <a:ln w="9525">
            <a:noFill/>
            <a:miter lim="800000"/>
            <a:headEnd/>
            <a:tailEnd/>
          </a:ln>
          <a:effectLst/>
        </p:spPr>
        <p:txBody>
          <a:bodyPr wrap="none">
            <a:spAutoFit/>
          </a:bodyPr>
          <a:lstStyle/>
          <a:p>
            <a:pPr algn="l"/>
            <a:r>
              <a:rPr lang="sl-SI" sz="1800">
                <a:solidFill>
                  <a:schemeClr val="bg1"/>
                </a:solidFill>
              </a:rPr>
              <a:t>collaboration, community, teams, experts, virtual networks,...</a:t>
            </a:r>
          </a:p>
        </p:txBody>
      </p:sp>
      <p:sp>
        <p:nvSpPr>
          <p:cNvPr id="79902" name="Text Box 30"/>
          <p:cNvSpPr txBox="1">
            <a:spLocks noChangeArrowheads="1"/>
          </p:cNvSpPr>
          <p:nvPr/>
        </p:nvSpPr>
        <p:spPr bwMode="auto">
          <a:xfrm>
            <a:off x="1295400" y="4581542"/>
            <a:ext cx="4883150" cy="366712"/>
          </a:xfrm>
          <a:prstGeom prst="rect">
            <a:avLst/>
          </a:prstGeom>
          <a:noFill/>
          <a:ln w="9525">
            <a:noFill/>
            <a:miter lim="800000"/>
            <a:headEnd/>
            <a:tailEnd/>
          </a:ln>
          <a:effectLst/>
        </p:spPr>
        <p:txBody>
          <a:bodyPr wrap="none">
            <a:spAutoFit/>
          </a:bodyPr>
          <a:lstStyle/>
          <a:p>
            <a:pPr algn="l"/>
            <a:r>
              <a:rPr lang="en-US" sz="1800">
                <a:solidFill>
                  <a:schemeClr val="bg1"/>
                </a:solidFill>
              </a:rPr>
              <a:t>Modeling, decision support</a:t>
            </a:r>
            <a:r>
              <a:rPr lang="sl-SI" sz="1800">
                <a:solidFill>
                  <a:schemeClr val="bg1"/>
                </a:solidFill>
              </a:rPr>
              <a:t>,</a:t>
            </a:r>
            <a:r>
              <a:rPr lang="en-US" sz="1800">
                <a:solidFill>
                  <a:schemeClr val="bg1"/>
                </a:solidFill>
              </a:rPr>
              <a:t> expert systems,</a:t>
            </a:r>
            <a:r>
              <a:rPr lang="sl-SI" sz="1800">
                <a:solidFill>
                  <a:schemeClr val="bg1"/>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the talk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Basic concepts</a:t>
            </a:r>
          </a:p>
          <a:p>
            <a:pPr lvl="1"/>
            <a:r>
              <a:rPr lang="en-US" dirty="0" smtClean="0"/>
              <a:t>Networked </a:t>
            </a:r>
            <a:r>
              <a:rPr lang="en-US" dirty="0" err="1" smtClean="0"/>
              <a:t>organisations</a:t>
            </a:r>
            <a:endParaRPr lang="en-US" dirty="0" smtClean="0"/>
          </a:p>
          <a:p>
            <a:pPr lvl="1"/>
            <a:r>
              <a:rPr lang="en-US" dirty="0" smtClean="0"/>
              <a:t>Knowledge management</a:t>
            </a:r>
          </a:p>
          <a:p>
            <a:pPr lvl="1"/>
            <a:r>
              <a:rPr lang="en-US" dirty="0" smtClean="0"/>
              <a:t>Knowledge technologies</a:t>
            </a:r>
          </a:p>
          <a:p>
            <a:r>
              <a:rPr lang="en-US" dirty="0" smtClean="0"/>
              <a:t>KT for NO: theoretical background</a:t>
            </a:r>
          </a:p>
          <a:p>
            <a:r>
              <a:rPr lang="en-US" dirty="0" smtClean="0"/>
              <a:t>Examples of using KT in NOI</a:t>
            </a:r>
          </a:p>
          <a:p>
            <a:pPr lvl="1"/>
            <a:r>
              <a:rPr lang="en-US" dirty="0" smtClean="0"/>
              <a:t>Knowledge discovery</a:t>
            </a:r>
          </a:p>
          <a:p>
            <a:pPr lvl="1"/>
            <a:r>
              <a:rPr lang="en-US" dirty="0" smtClean="0"/>
              <a:t>Knowledge mapping</a:t>
            </a:r>
          </a:p>
          <a:p>
            <a:pPr lvl="1"/>
            <a:r>
              <a:rPr lang="en-US" dirty="0" smtClean="0"/>
              <a:t>Knowledge </a:t>
            </a:r>
            <a:r>
              <a:rPr lang="en-US" dirty="0" smtClean="0"/>
              <a:t>sharing</a:t>
            </a:r>
            <a:endParaRPr lang="en-US" dirty="0" smtClean="0"/>
          </a:p>
          <a:p>
            <a:pPr lvl="1"/>
            <a:r>
              <a:rPr lang="en-US" dirty="0" smtClean="0"/>
              <a:t>Knowledge </a:t>
            </a:r>
            <a:r>
              <a:rPr lang="en-US" dirty="0" err="1" smtClean="0"/>
              <a:t>formalisation</a:t>
            </a:r>
            <a:r>
              <a:rPr lang="en-US" dirty="0" smtClean="0"/>
              <a:t>: </a:t>
            </a:r>
            <a:r>
              <a:rPr lang="en-US" dirty="0" err="1" smtClean="0"/>
              <a:t>ontologies</a:t>
            </a:r>
            <a:r>
              <a:rPr lang="en-US" dirty="0" smtClean="0"/>
              <a:t>, </a:t>
            </a:r>
            <a:r>
              <a:rPr lang="en-US" dirty="0" err="1" smtClean="0"/>
              <a:t>Cyc</a:t>
            </a:r>
            <a:endParaRPr lang="en-US" dirty="0" smtClean="0"/>
          </a:p>
          <a:p>
            <a:pPr lvl="1"/>
            <a:r>
              <a:rPr lang="en-US" dirty="0" smtClean="0"/>
              <a:t>Knowledge use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457200" y="1357298"/>
            <a:ext cx="8229600" cy="4525963"/>
          </a:xfrm>
        </p:spPr>
        <p:txBody>
          <a:bodyPr/>
          <a:lstStyle/>
          <a:p>
            <a:r>
              <a:rPr lang="en-US" sz="1800" dirty="0" smtClean="0"/>
              <a:t>Knowledge discovery</a:t>
            </a:r>
          </a:p>
          <a:p>
            <a:pPr lvl="1"/>
            <a:r>
              <a:rPr lang="en-US" sz="1600" dirty="0" err="1" smtClean="0"/>
              <a:t>Textgarden</a:t>
            </a:r>
            <a:r>
              <a:rPr lang="en-US" sz="1600" dirty="0" smtClean="0"/>
              <a:t> set of tools</a:t>
            </a:r>
          </a:p>
          <a:p>
            <a:pPr lvl="1"/>
            <a:r>
              <a:rPr lang="en-US" sz="1600" dirty="0" err="1" smtClean="0"/>
              <a:t>Searchpoint</a:t>
            </a:r>
            <a:endParaRPr lang="en-US" sz="1600" dirty="0" smtClean="0"/>
          </a:p>
          <a:p>
            <a:r>
              <a:rPr lang="en-US" sz="1800" dirty="0" smtClean="0"/>
              <a:t>Knowledge mapping</a:t>
            </a:r>
          </a:p>
          <a:p>
            <a:pPr lvl="1"/>
            <a:r>
              <a:rPr lang="en-US" sz="1600" dirty="0" smtClean="0"/>
              <a:t>Partner finding tool (IST-World)</a:t>
            </a:r>
          </a:p>
          <a:p>
            <a:pPr lvl="1"/>
            <a:r>
              <a:rPr lang="en-US" sz="1600" dirty="0" smtClean="0"/>
              <a:t>Knowledge map (Document atlas)</a:t>
            </a:r>
          </a:p>
          <a:p>
            <a:r>
              <a:rPr lang="en-US" sz="1800" dirty="0" smtClean="0"/>
              <a:t>Knowledge sharing</a:t>
            </a:r>
          </a:p>
          <a:p>
            <a:pPr lvl="1"/>
            <a:r>
              <a:rPr lang="en-US" sz="1600" dirty="0" err="1" smtClean="0"/>
              <a:t>Personalised</a:t>
            </a:r>
            <a:r>
              <a:rPr lang="en-US" sz="1600" dirty="0" smtClean="0"/>
              <a:t> Knowledge Transfer (videolectures.net)</a:t>
            </a:r>
          </a:p>
          <a:p>
            <a:pPr lvl="1"/>
            <a:r>
              <a:rPr lang="en-US" sz="1600" dirty="0" smtClean="0"/>
              <a:t>Virtual Learning Communities (ECOLEAD VLC)</a:t>
            </a:r>
          </a:p>
          <a:p>
            <a:r>
              <a:rPr lang="en-US" sz="1800" dirty="0" smtClean="0"/>
              <a:t>Knowledge </a:t>
            </a:r>
            <a:r>
              <a:rPr lang="en-US" sz="1800" dirty="0" err="1" smtClean="0"/>
              <a:t>formalisation</a:t>
            </a:r>
            <a:r>
              <a:rPr lang="en-US" sz="1800" dirty="0" smtClean="0"/>
              <a:t> (Ontologies)</a:t>
            </a:r>
          </a:p>
          <a:p>
            <a:pPr lvl="1"/>
            <a:r>
              <a:rPr lang="en-US" sz="1600" dirty="0" err="1" smtClean="0"/>
              <a:t>Ontogen</a:t>
            </a:r>
            <a:endParaRPr lang="en-US" sz="1600" dirty="0" smtClean="0"/>
          </a:p>
          <a:p>
            <a:pPr lvl="1"/>
            <a:r>
              <a:rPr lang="en-US" sz="1600" dirty="0" smtClean="0"/>
              <a:t>Standards</a:t>
            </a:r>
          </a:p>
          <a:p>
            <a:pPr lvl="1"/>
            <a:r>
              <a:rPr lang="en-US" sz="1600" dirty="0" err="1" smtClean="0"/>
              <a:t>Cyc</a:t>
            </a:r>
            <a:endParaRPr lang="en-US" sz="1600" dirty="0" smtClean="0"/>
          </a:p>
          <a:p>
            <a:r>
              <a:rPr lang="en-US" sz="1800" dirty="0" smtClean="0"/>
              <a:t>Knowledge use</a:t>
            </a:r>
          </a:p>
          <a:p>
            <a:pPr lvl="1"/>
            <a:r>
              <a:rPr lang="en-US" sz="1600" dirty="0" smtClean="0"/>
              <a:t>Decision support systems (…intelligence, )</a:t>
            </a:r>
          </a:p>
          <a:p>
            <a:pPr lvl="1"/>
            <a:r>
              <a:rPr lang="en-US" sz="1600" dirty="0" smtClean="0"/>
              <a:t>Reasoning mechanisms (</a:t>
            </a:r>
            <a:r>
              <a:rPr lang="en-US" sz="1600" dirty="0" err="1" smtClean="0"/>
              <a:t>CyC</a:t>
            </a:r>
            <a:r>
              <a:rPr lang="en-US" sz="1600" dirty="0" smtClean="0"/>
              <a:t>)</a:t>
            </a:r>
          </a:p>
          <a:p>
            <a:pPr lvl="1"/>
            <a:r>
              <a:rPr lang="en-US" sz="1600" dirty="0" smtClean="0"/>
              <a:t>Knowledge in business process (ACTIVE, PROLIX, TENCOMPETENCE)</a:t>
            </a:r>
          </a:p>
          <a:p>
            <a:endParaRPr lang="en-US"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200" cap="all" dirty="0" smtClean="0">
                <a:solidFill>
                  <a:schemeClr val="accent1">
                    <a:lumMod val="25000"/>
                  </a:schemeClr>
                </a:solidFill>
                <a:latin typeface="Arial Black" pitchFamily="34" charset="0"/>
              </a:rPr>
              <a:t>Knowledge discovery</a:t>
            </a:r>
            <a:endParaRPr lang="en-US" sz="3200" cap="all" dirty="0">
              <a:solidFill>
                <a:schemeClr val="accent1">
                  <a:lumMod val="25000"/>
                </a:schemeClr>
              </a:solidFill>
              <a:latin typeface="Arial Black" pitchFamily="34" charset="0"/>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56" y="274638"/>
            <a:ext cx="8229600" cy="1143000"/>
          </a:xfrm>
        </p:spPr>
        <p:txBody>
          <a:bodyPr/>
          <a:lstStyle/>
          <a:p>
            <a:r>
              <a:rPr lang="en-US" dirty="0" smtClean="0"/>
              <a:t>Knowledge discovery for no</a:t>
            </a:r>
            <a:endParaRPr lang="en-US" dirty="0"/>
          </a:p>
        </p:txBody>
      </p:sp>
      <p:sp>
        <p:nvSpPr>
          <p:cNvPr id="3" name="Content Placeholder 2"/>
          <p:cNvSpPr>
            <a:spLocks noGrp="1"/>
          </p:cNvSpPr>
          <p:nvPr>
            <p:ph idx="1"/>
          </p:nvPr>
        </p:nvSpPr>
        <p:spPr/>
        <p:txBody>
          <a:bodyPr/>
          <a:lstStyle/>
          <a:p>
            <a:r>
              <a:rPr lang="en-US" dirty="0" smtClean="0"/>
              <a:t>Finding new knowledge, rules, patterns,… in structured and unstructured data</a:t>
            </a:r>
          </a:p>
          <a:p>
            <a:r>
              <a:rPr lang="en-US" dirty="0" smtClean="0">
                <a:solidFill>
                  <a:srgbClr val="FF0000"/>
                </a:solidFill>
              </a:rPr>
              <a:t>Examples:</a:t>
            </a:r>
          </a:p>
          <a:p>
            <a:pPr lvl="1"/>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
        <p:nvSpPr>
          <p:cNvPr id="3" name="Content Placeholder 2"/>
          <p:cNvSpPr>
            <a:spLocks noGrp="1"/>
          </p:cNvSpPr>
          <p:nvPr>
            <p:ph idx="1"/>
          </p:nvPr>
        </p:nvSpPr>
        <p:spPr/>
        <p:txBody>
          <a:bodyPr/>
          <a:lstStyle/>
          <a:p>
            <a:r>
              <a:rPr lang="en-US" dirty="0" smtClean="0"/>
              <a:t>Text garden (JSI)</a:t>
            </a:r>
          </a:p>
          <a:p>
            <a:r>
              <a:rPr lang="en-US" dirty="0" err="1" smtClean="0"/>
              <a:t>Weka</a:t>
            </a:r>
            <a:endParaRPr lang="en-US" dirty="0" smtClean="0"/>
          </a:p>
          <a:p>
            <a:r>
              <a:rPr lang="en-US" dirty="0" smtClean="0"/>
              <a:t>S-Plus</a:t>
            </a:r>
          </a:p>
          <a:p>
            <a:r>
              <a:rPr lang="en-US" dirty="0" smtClean="0"/>
              <a:t>R</a:t>
            </a:r>
          </a:p>
          <a:p>
            <a:r>
              <a:rPr lang="en-US" dirty="0" smtClean="0"/>
              <a:t>Orange</a:t>
            </a:r>
          </a:p>
          <a:p>
            <a:endParaRPr lang="en-US" dirty="0" smtClean="0"/>
          </a:p>
          <a:p>
            <a:r>
              <a:rPr lang="en-US" dirty="0" smtClean="0"/>
              <a:t>Oracle </a:t>
            </a:r>
            <a:r>
              <a:rPr lang="en-US" dirty="0" err="1" smtClean="0"/>
              <a:t>Datamining</a:t>
            </a:r>
            <a:r>
              <a:rPr lang="en-US" dirty="0" smtClean="0"/>
              <a:t> (ODM), SQL DM, DB2 Intelligent miner,…</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628680" y="214290"/>
            <a:ext cx="8229600" cy="714376"/>
          </a:xfr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r>
              <a:rPr lang="en-US" sz="3200" cap="all" dirty="0" err="1" smtClean="0">
                <a:solidFill>
                  <a:schemeClr val="accent1">
                    <a:lumMod val="25000"/>
                  </a:schemeClr>
                </a:solidFill>
                <a:latin typeface="Arial Black" pitchFamily="34" charset="0"/>
              </a:rPr>
              <a:t>Textgarden</a:t>
            </a:r>
            <a:r>
              <a:rPr lang="en-US" sz="3200" cap="all" dirty="0" smtClean="0">
                <a:solidFill>
                  <a:schemeClr val="accent1">
                    <a:lumMod val="25000"/>
                  </a:schemeClr>
                </a:solidFill>
                <a:latin typeface="Arial Black" pitchFamily="34" charset="0"/>
              </a:rPr>
              <a:t> Functionality </a:t>
            </a:r>
            <a:r>
              <a:rPr lang="en-US" sz="3200" cap="all" dirty="0">
                <a:solidFill>
                  <a:schemeClr val="accent1">
                    <a:lumMod val="25000"/>
                  </a:schemeClr>
                </a:solidFill>
                <a:latin typeface="Arial Black" pitchFamily="34" charset="0"/>
              </a:rPr>
              <a:t>blocks</a:t>
            </a:r>
          </a:p>
        </p:txBody>
      </p:sp>
      <p:grpSp>
        <p:nvGrpSpPr>
          <p:cNvPr id="2" name="Group 3"/>
          <p:cNvGrpSpPr>
            <a:grpSpLocks/>
          </p:cNvGrpSpPr>
          <p:nvPr/>
        </p:nvGrpSpPr>
        <p:grpSpPr bwMode="auto">
          <a:xfrm>
            <a:off x="457200" y="1219200"/>
            <a:ext cx="8162925" cy="5089525"/>
            <a:chOff x="528" y="624"/>
            <a:chExt cx="5142" cy="3206"/>
          </a:xfrm>
        </p:grpSpPr>
        <p:sp>
          <p:nvSpPr>
            <p:cNvPr id="409604" name="Text Box 4"/>
            <p:cNvSpPr txBox="1">
              <a:spLocks noChangeArrowheads="1"/>
            </p:cNvSpPr>
            <p:nvPr/>
          </p:nvSpPr>
          <p:spPr bwMode="auto">
            <a:xfrm>
              <a:off x="1200" y="624"/>
              <a:ext cx="3718" cy="422"/>
            </a:xfrm>
            <a:prstGeom prst="rect">
              <a:avLst/>
            </a:prstGeom>
            <a:noFill/>
            <a:ln w="28575">
              <a:solidFill>
                <a:schemeClr val="tx1"/>
              </a:solidFill>
              <a:miter lim="800000"/>
              <a:headEnd/>
              <a:tailEnd/>
            </a:ln>
            <a:effectLst/>
          </p:spPr>
          <p:txBody>
            <a:bodyPr wrap="none">
              <a:spAutoFit/>
            </a:bodyPr>
            <a:lstStyle/>
            <a:p>
              <a:r>
                <a:rPr lang="en-US">
                  <a:cs typeface="Arial" pitchFamily="34" charset="0"/>
                </a:rPr>
                <a:t>Lexical text processing</a:t>
              </a:r>
            </a:p>
            <a:p>
              <a:r>
                <a:rPr lang="en-US">
                  <a:cs typeface="Arial" pitchFamily="34" charset="0"/>
                </a:rPr>
                <a:t>(tokenization, stop-words, stemming, n-grams, Wordnet)</a:t>
              </a:r>
            </a:p>
          </p:txBody>
        </p:sp>
        <p:sp>
          <p:nvSpPr>
            <p:cNvPr id="409605" name="Text Box 5"/>
            <p:cNvSpPr txBox="1">
              <a:spLocks noChangeArrowheads="1"/>
            </p:cNvSpPr>
            <p:nvPr/>
          </p:nvSpPr>
          <p:spPr bwMode="auto">
            <a:xfrm>
              <a:off x="528" y="1152"/>
              <a:ext cx="2206" cy="595"/>
            </a:xfrm>
            <a:prstGeom prst="rect">
              <a:avLst/>
            </a:prstGeom>
            <a:noFill/>
            <a:ln w="28575">
              <a:solidFill>
                <a:schemeClr val="tx1"/>
              </a:solidFill>
              <a:miter lim="800000"/>
              <a:headEnd/>
              <a:tailEnd/>
            </a:ln>
            <a:effectLst/>
          </p:spPr>
          <p:txBody>
            <a:bodyPr wrap="none">
              <a:spAutoFit/>
            </a:bodyPr>
            <a:lstStyle/>
            <a:p>
              <a:r>
                <a:rPr lang="en-US">
                  <a:cs typeface="Arial" pitchFamily="34" charset="0"/>
                </a:rPr>
                <a:t>Unsupervised learning</a:t>
              </a:r>
            </a:p>
            <a:p>
              <a:r>
                <a:rPr lang="en-US">
                  <a:cs typeface="Arial" pitchFamily="34" charset="0"/>
                </a:rPr>
                <a:t>(KMeans, Hierarchical-KMeans, </a:t>
              </a:r>
            </a:p>
            <a:p>
              <a:r>
                <a:rPr lang="en-US">
                  <a:cs typeface="Arial" pitchFamily="34" charset="0"/>
                </a:rPr>
                <a:t>OneClassSVM)</a:t>
              </a:r>
            </a:p>
          </p:txBody>
        </p:sp>
        <p:sp>
          <p:nvSpPr>
            <p:cNvPr id="409606" name="Text Box 6"/>
            <p:cNvSpPr txBox="1">
              <a:spLocks noChangeArrowheads="1"/>
            </p:cNvSpPr>
            <p:nvPr/>
          </p:nvSpPr>
          <p:spPr bwMode="auto">
            <a:xfrm>
              <a:off x="528" y="3408"/>
              <a:ext cx="2784" cy="422"/>
            </a:xfrm>
            <a:prstGeom prst="rect">
              <a:avLst/>
            </a:prstGeom>
            <a:noFill/>
            <a:ln w="28575">
              <a:solidFill>
                <a:schemeClr val="tx1"/>
              </a:solidFill>
              <a:miter lim="800000"/>
              <a:headEnd/>
              <a:tailEnd/>
            </a:ln>
            <a:effectLst/>
          </p:spPr>
          <p:txBody>
            <a:bodyPr>
              <a:spAutoFit/>
            </a:bodyPr>
            <a:lstStyle/>
            <a:p>
              <a:r>
                <a:rPr lang="en-US">
                  <a:cs typeface="Arial" pitchFamily="34" charset="0"/>
                </a:rPr>
                <a:t>Visualization</a:t>
              </a:r>
            </a:p>
            <a:p>
              <a:r>
                <a:rPr lang="en-US">
                  <a:cs typeface="Arial" pitchFamily="34" charset="0"/>
                </a:rPr>
                <a:t>(Graph based, Tiling, Density based, …)</a:t>
              </a:r>
            </a:p>
          </p:txBody>
        </p:sp>
        <p:sp>
          <p:nvSpPr>
            <p:cNvPr id="409607" name="Text Box 7"/>
            <p:cNvSpPr txBox="1">
              <a:spLocks noChangeArrowheads="1"/>
            </p:cNvSpPr>
            <p:nvPr/>
          </p:nvSpPr>
          <p:spPr bwMode="auto">
            <a:xfrm>
              <a:off x="528" y="1824"/>
              <a:ext cx="1782" cy="422"/>
            </a:xfrm>
            <a:prstGeom prst="rect">
              <a:avLst/>
            </a:prstGeom>
            <a:noFill/>
            <a:ln w="28575">
              <a:solidFill>
                <a:schemeClr val="tx1"/>
              </a:solidFill>
              <a:miter lim="800000"/>
              <a:headEnd/>
              <a:tailEnd/>
            </a:ln>
            <a:effectLst/>
          </p:spPr>
          <p:txBody>
            <a:bodyPr wrap="none">
              <a:spAutoFit/>
            </a:bodyPr>
            <a:lstStyle/>
            <a:p>
              <a:r>
                <a:rPr lang="en-US">
                  <a:cs typeface="Arial" pitchFamily="34" charset="0"/>
                </a:rPr>
                <a:t>Semi-Supervised learning</a:t>
              </a:r>
            </a:p>
            <a:p>
              <a:r>
                <a:rPr lang="en-US">
                  <a:cs typeface="Arial" pitchFamily="34" charset="0"/>
                </a:rPr>
                <a:t>(Uncertainty sampling)</a:t>
              </a:r>
            </a:p>
          </p:txBody>
        </p:sp>
        <p:sp>
          <p:nvSpPr>
            <p:cNvPr id="409608" name="Text Box 8"/>
            <p:cNvSpPr txBox="1">
              <a:spLocks noChangeArrowheads="1"/>
            </p:cNvSpPr>
            <p:nvPr/>
          </p:nvSpPr>
          <p:spPr bwMode="auto">
            <a:xfrm>
              <a:off x="528" y="2880"/>
              <a:ext cx="2160" cy="422"/>
            </a:xfrm>
            <a:prstGeom prst="rect">
              <a:avLst/>
            </a:prstGeom>
            <a:noFill/>
            <a:ln w="28575">
              <a:solidFill>
                <a:schemeClr val="tx1"/>
              </a:solidFill>
              <a:miter lim="800000"/>
              <a:headEnd/>
              <a:tailEnd/>
            </a:ln>
            <a:effectLst/>
          </p:spPr>
          <p:txBody>
            <a:bodyPr>
              <a:spAutoFit/>
            </a:bodyPr>
            <a:lstStyle/>
            <a:p>
              <a:r>
                <a:rPr lang="en-US">
                  <a:cs typeface="Arial" pitchFamily="34" charset="0"/>
                </a:rPr>
                <a:t>Dimensionality reduction</a:t>
              </a:r>
            </a:p>
            <a:p>
              <a:r>
                <a:rPr lang="en-US">
                  <a:cs typeface="Arial" pitchFamily="34" charset="0"/>
                </a:rPr>
                <a:t>(LSI, PCA)</a:t>
              </a:r>
            </a:p>
          </p:txBody>
        </p:sp>
        <p:sp>
          <p:nvSpPr>
            <p:cNvPr id="409609" name="Text Box 9"/>
            <p:cNvSpPr txBox="1">
              <a:spLocks noChangeArrowheads="1"/>
            </p:cNvSpPr>
            <p:nvPr/>
          </p:nvSpPr>
          <p:spPr bwMode="auto">
            <a:xfrm>
              <a:off x="528" y="2352"/>
              <a:ext cx="2502" cy="422"/>
            </a:xfrm>
            <a:prstGeom prst="rect">
              <a:avLst/>
            </a:prstGeom>
            <a:noFill/>
            <a:ln w="28575">
              <a:solidFill>
                <a:schemeClr val="tx1"/>
              </a:solidFill>
              <a:miter lim="800000"/>
              <a:headEnd/>
              <a:tailEnd/>
            </a:ln>
            <a:effectLst/>
          </p:spPr>
          <p:txBody>
            <a:bodyPr wrap="none">
              <a:spAutoFit/>
            </a:bodyPr>
            <a:lstStyle/>
            <a:p>
              <a:r>
                <a:rPr lang="en-US">
                  <a:cs typeface="Arial" pitchFamily="34" charset="0"/>
                </a:rPr>
                <a:t>Supervised learning</a:t>
              </a:r>
            </a:p>
            <a:p>
              <a:r>
                <a:rPr lang="en-US">
                  <a:cs typeface="Arial" pitchFamily="34" charset="0"/>
                </a:rPr>
                <a:t>(SVM, Winnow, Perceptron, NBayes)</a:t>
              </a:r>
            </a:p>
          </p:txBody>
        </p:sp>
        <p:sp>
          <p:nvSpPr>
            <p:cNvPr id="409610" name="Text Box 10"/>
            <p:cNvSpPr txBox="1">
              <a:spLocks noChangeArrowheads="1"/>
            </p:cNvSpPr>
            <p:nvPr/>
          </p:nvSpPr>
          <p:spPr bwMode="auto">
            <a:xfrm>
              <a:off x="3360" y="3072"/>
              <a:ext cx="2174" cy="422"/>
            </a:xfrm>
            <a:prstGeom prst="rect">
              <a:avLst/>
            </a:prstGeom>
            <a:noFill/>
            <a:ln w="28575">
              <a:solidFill>
                <a:schemeClr val="tx1"/>
              </a:solidFill>
              <a:miter lim="800000"/>
              <a:headEnd/>
              <a:tailEnd/>
            </a:ln>
            <a:effectLst/>
          </p:spPr>
          <p:txBody>
            <a:bodyPr wrap="none">
              <a:spAutoFit/>
            </a:bodyPr>
            <a:lstStyle/>
            <a:p>
              <a:r>
                <a:rPr lang="en-US">
                  <a:cs typeface="Arial" pitchFamily="34" charset="0"/>
                </a:rPr>
                <a:t>Crawling Web and Search Eng.</a:t>
              </a:r>
            </a:p>
            <a:p>
              <a:r>
                <a:rPr lang="en-US">
                  <a:cs typeface="Arial" pitchFamily="34" charset="0"/>
                </a:rPr>
                <a:t>(for large scale data acquisition)</a:t>
              </a:r>
            </a:p>
          </p:txBody>
        </p:sp>
        <p:sp>
          <p:nvSpPr>
            <p:cNvPr id="409611" name="Text Box 11"/>
            <p:cNvSpPr txBox="1">
              <a:spLocks noChangeArrowheads="1"/>
            </p:cNvSpPr>
            <p:nvPr/>
          </p:nvSpPr>
          <p:spPr bwMode="auto">
            <a:xfrm>
              <a:off x="3120" y="2544"/>
              <a:ext cx="1990" cy="422"/>
            </a:xfrm>
            <a:prstGeom prst="rect">
              <a:avLst/>
            </a:prstGeom>
            <a:noFill/>
            <a:ln w="28575">
              <a:solidFill>
                <a:schemeClr val="tx1"/>
              </a:solidFill>
              <a:miter lim="800000"/>
              <a:headEnd/>
              <a:tailEnd/>
            </a:ln>
            <a:effectLst/>
          </p:spPr>
          <p:txBody>
            <a:bodyPr wrap="none">
              <a:spAutoFit/>
            </a:bodyPr>
            <a:lstStyle/>
            <a:p>
              <a:r>
                <a:rPr lang="en-US">
                  <a:cs typeface="Arial" pitchFamily="34" charset="0"/>
                </a:rPr>
                <a:t>Large Taxonomies</a:t>
              </a:r>
            </a:p>
            <a:p>
              <a:r>
                <a:rPr lang="en-US">
                  <a:cs typeface="Arial" pitchFamily="34" charset="0"/>
                </a:rPr>
                <a:t>(dealing with DMoz, Medline)</a:t>
              </a:r>
            </a:p>
          </p:txBody>
        </p:sp>
        <p:sp>
          <p:nvSpPr>
            <p:cNvPr id="409612" name="Text Box 12"/>
            <p:cNvSpPr txBox="1">
              <a:spLocks noChangeArrowheads="1"/>
            </p:cNvSpPr>
            <p:nvPr/>
          </p:nvSpPr>
          <p:spPr bwMode="auto">
            <a:xfrm>
              <a:off x="3360" y="3552"/>
              <a:ext cx="2304" cy="249"/>
            </a:xfrm>
            <a:prstGeom prst="rect">
              <a:avLst/>
            </a:prstGeom>
            <a:noFill/>
            <a:ln w="28575">
              <a:solidFill>
                <a:schemeClr val="tx1"/>
              </a:solidFill>
              <a:miter lim="800000"/>
              <a:headEnd/>
              <a:tailEnd/>
            </a:ln>
            <a:effectLst/>
          </p:spPr>
          <p:txBody>
            <a:bodyPr>
              <a:spAutoFit/>
            </a:bodyPr>
            <a:lstStyle/>
            <a:p>
              <a:r>
                <a:rPr lang="en-US">
                  <a:cs typeface="Arial" pitchFamily="34" charset="0"/>
                </a:rPr>
                <a:t>Scalable Search (inverted index)</a:t>
              </a:r>
            </a:p>
          </p:txBody>
        </p:sp>
        <p:sp>
          <p:nvSpPr>
            <p:cNvPr id="409613" name="Text Box 13"/>
            <p:cNvSpPr txBox="1">
              <a:spLocks noChangeArrowheads="1"/>
            </p:cNvSpPr>
            <p:nvPr/>
          </p:nvSpPr>
          <p:spPr bwMode="auto">
            <a:xfrm>
              <a:off x="3120" y="2064"/>
              <a:ext cx="2470" cy="422"/>
            </a:xfrm>
            <a:prstGeom prst="rect">
              <a:avLst/>
            </a:prstGeom>
            <a:noFill/>
            <a:ln w="28575">
              <a:solidFill>
                <a:schemeClr val="tx1"/>
              </a:solidFill>
              <a:miter lim="800000"/>
              <a:headEnd/>
              <a:tailEnd/>
            </a:ln>
            <a:effectLst/>
          </p:spPr>
          <p:txBody>
            <a:bodyPr wrap="none">
              <a:spAutoFit/>
            </a:bodyPr>
            <a:lstStyle/>
            <a:p>
              <a:r>
                <a:rPr lang="en-US">
                  <a:cs typeface="Arial" pitchFamily="34" charset="0"/>
                </a:rPr>
                <a:t>Keyword Extraction</a:t>
              </a:r>
            </a:p>
            <a:p>
              <a:r>
                <a:rPr lang="en-US">
                  <a:cs typeface="Arial" pitchFamily="34" charset="0"/>
                </a:rPr>
                <a:t>(contrast, centroid, taxonomy based)</a:t>
              </a:r>
            </a:p>
          </p:txBody>
        </p:sp>
        <p:sp>
          <p:nvSpPr>
            <p:cNvPr id="409614" name="Text Box 14"/>
            <p:cNvSpPr txBox="1">
              <a:spLocks noChangeArrowheads="1"/>
            </p:cNvSpPr>
            <p:nvPr/>
          </p:nvSpPr>
          <p:spPr bwMode="auto">
            <a:xfrm>
              <a:off x="3120" y="1584"/>
              <a:ext cx="2550" cy="422"/>
            </a:xfrm>
            <a:prstGeom prst="rect">
              <a:avLst/>
            </a:prstGeom>
            <a:noFill/>
            <a:ln w="28575">
              <a:solidFill>
                <a:schemeClr val="tx1"/>
              </a:solidFill>
              <a:miter lim="800000"/>
              <a:headEnd/>
              <a:tailEnd/>
            </a:ln>
            <a:effectLst/>
          </p:spPr>
          <p:txBody>
            <a:bodyPr wrap="none">
              <a:spAutoFit/>
            </a:bodyPr>
            <a:lstStyle/>
            <a:p>
              <a:r>
                <a:rPr lang="en-US">
                  <a:cs typeface="Arial" pitchFamily="34" charset="0"/>
                </a:rPr>
                <a:t>Cross Correlation</a:t>
              </a:r>
            </a:p>
            <a:p>
              <a:r>
                <a:rPr lang="en-US">
                  <a:cs typeface="Arial" pitchFamily="34" charset="0"/>
                </a:rPr>
                <a:t>(KCCA, matching text with other data)</a:t>
              </a:r>
            </a:p>
          </p:txBody>
        </p:sp>
        <p:sp>
          <p:nvSpPr>
            <p:cNvPr id="409615" name="Text Box 15"/>
            <p:cNvSpPr txBox="1">
              <a:spLocks noChangeArrowheads="1"/>
            </p:cNvSpPr>
            <p:nvPr/>
          </p:nvSpPr>
          <p:spPr bwMode="auto">
            <a:xfrm>
              <a:off x="3120" y="1104"/>
              <a:ext cx="1678" cy="422"/>
            </a:xfrm>
            <a:prstGeom prst="rect">
              <a:avLst/>
            </a:prstGeom>
            <a:noFill/>
            <a:ln w="28575">
              <a:solidFill>
                <a:schemeClr val="tx1"/>
              </a:solidFill>
              <a:miter lim="800000"/>
              <a:headEnd/>
              <a:tailEnd/>
            </a:ln>
            <a:effectLst/>
          </p:spPr>
          <p:txBody>
            <a:bodyPr wrap="none">
              <a:spAutoFit/>
            </a:bodyPr>
            <a:lstStyle/>
            <a:p>
              <a:r>
                <a:rPr lang="en-US">
                  <a:cs typeface="Arial" pitchFamily="34" charset="0"/>
                </a:rPr>
                <a:t>Named Entity Extraction</a:t>
              </a:r>
            </a:p>
            <a:p>
              <a:r>
                <a:rPr lang="en-US">
                  <a:cs typeface="Arial" pitchFamily="34" charset="0"/>
                </a:rPr>
                <a:t>(capitalization based)</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r>
              <a:rPr lang="en-US"/>
              <a:t>Technical aspects</a:t>
            </a:r>
          </a:p>
        </p:txBody>
      </p:sp>
      <p:sp>
        <p:nvSpPr>
          <p:cNvPr id="411651" name="Rectangle 3"/>
          <p:cNvSpPr>
            <a:spLocks noGrp="1" noChangeArrowheads="1"/>
          </p:cNvSpPr>
          <p:nvPr>
            <p:ph type="body" idx="1"/>
          </p:nvPr>
        </p:nvSpPr>
        <p:spPr>
          <a:xfrm>
            <a:off x="428596" y="1357298"/>
            <a:ext cx="8229600" cy="4525963"/>
          </a:xfrm>
        </p:spPr>
        <p:txBody>
          <a:bodyPr/>
          <a:lstStyle/>
          <a:p>
            <a:r>
              <a:rPr lang="en-US" sz="2000" dirty="0"/>
              <a:t>Text Garden is almost entirely written in portable C++</a:t>
            </a:r>
          </a:p>
          <a:p>
            <a:pPr lvl="1"/>
            <a:r>
              <a:rPr lang="en-US" sz="1800" dirty="0"/>
              <a:t>…it compiles under Windows (Microsoft Visual C++, Borland C++) and Unix/Linux (GNU C)</a:t>
            </a:r>
          </a:p>
          <a:p>
            <a:pPr lvl="1"/>
            <a:r>
              <a:rPr lang="en-US" sz="1800" dirty="0"/>
              <a:t>…it runs under 32bit and 64bit platforms</a:t>
            </a:r>
          </a:p>
          <a:p>
            <a:pPr lvl="1"/>
            <a:r>
              <a:rPr lang="en-US" sz="1800" dirty="0"/>
              <a:t>…it consists of ~200.000 lines of </a:t>
            </a:r>
            <a:r>
              <a:rPr lang="en-US" sz="1800" dirty="0" smtClean="0"/>
              <a:t>code</a:t>
            </a:r>
          </a:p>
          <a:p>
            <a:pPr>
              <a:lnSpc>
                <a:spcPct val="90000"/>
              </a:lnSpc>
            </a:pPr>
            <a:r>
              <a:rPr lang="en-US" sz="2000" dirty="0" smtClean="0"/>
              <a:t>Text-Garden has the following interfaces with the same API:</a:t>
            </a:r>
          </a:p>
          <a:p>
            <a:pPr lvl="1">
              <a:lnSpc>
                <a:spcPct val="90000"/>
              </a:lnSpc>
            </a:pPr>
            <a:r>
              <a:rPr lang="en-US" sz="1800" b="1" dirty="0" smtClean="0"/>
              <a:t>C/C++</a:t>
            </a:r>
            <a:r>
              <a:rPr lang="en-US" sz="1800" dirty="0" smtClean="0"/>
              <a:t> - through simplified DLL &amp; native C++</a:t>
            </a:r>
          </a:p>
          <a:p>
            <a:pPr lvl="1">
              <a:lnSpc>
                <a:spcPct val="90000"/>
              </a:lnSpc>
            </a:pPr>
            <a:r>
              <a:rPr lang="en-US" sz="1800" b="1" dirty="0" smtClean="0"/>
              <a:t>Java</a:t>
            </a:r>
            <a:r>
              <a:rPr lang="en-US" sz="1800" dirty="0" smtClean="0"/>
              <a:t> – through JNI</a:t>
            </a:r>
          </a:p>
          <a:p>
            <a:pPr lvl="1">
              <a:lnSpc>
                <a:spcPct val="90000"/>
              </a:lnSpc>
            </a:pPr>
            <a:r>
              <a:rPr lang="en-US" sz="1800" b="1" dirty="0" smtClean="0"/>
              <a:t>.NET</a:t>
            </a:r>
            <a:r>
              <a:rPr lang="en-US" sz="1800" dirty="0" smtClean="0"/>
              <a:t> – e.g. accessible through C#, VB, …</a:t>
            </a:r>
          </a:p>
          <a:p>
            <a:pPr lvl="1">
              <a:lnSpc>
                <a:spcPct val="90000"/>
              </a:lnSpc>
            </a:pPr>
            <a:r>
              <a:rPr lang="en-US" sz="1800" b="1" dirty="0" err="1" smtClean="0"/>
              <a:t>Matlab</a:t>
            </a:r>
            <a:r>
              <a:rPr lang="en-US" sz="1800" dirty="0" smtClean="0"/>
              <a:t> – through standard </a:t>
            </a:r>
            <a:r>
              <a:rPr lang="en-US" sz="1800" dirty="0" err="1" smtClean="0"/>
              <a:t>Matlab</a:t>
            </a:r>
            <a:r>
              <a:rPr lang="en-US" sz="1800" dirty="0" smtClean="0"/>
              <a:t> interface</a:t>
            </a:r>
          </a:p>
          <a:p>
            <a:pPr lvl="1">
              <a:lnSpc>
                <a:spcPct val="90000"/>
              </a:lnSpc>
            </a:pPr>
            <a:r>
              <a:rPr lang="en-US" sz="1800" b="1" dirty="0" smtClean="0"/>
              <a:t>Python</a:t>
            </a:r>
            <a:r>
              <a:rPr lang="en-US" sz="1800" dirty="0" smtClean="0"/>
              <a:t> – through standard Python interface</a:t>
            </a:r>
          </a:p>
          <a:p>
            <a:pPr lvl="1">
              <a:lnSpc>
                <a:spcPct val="90000"/>
              </a:lnSpc>
            </a:pPr>
            <a:r>
              <a:rPr lang="en-US" sz="1800" b="1" dirty="0" err="1" smtClean="0"/>
              <a:t>Mathematica</a:t>
            </a:r>
            <a:r>
              <a:rPr lang="en-US" sz="1800" b="1" dirty="0" smtClean="0"/>
              <a:t>, Prolog, R</a:t>
            </a:r>
            <a:r>
              <a:rPr lang="en-US" sz="1800" dirty="0" smtClean="0"/>
              <a:t> – in preparation</a:t>
            </a:r>
          </a:p>
          <a:p>
            <a:pPr>
              <a:lnSpc>
                <a:spcPct val="90000"/>
              </a:lnSpc>
            </a:pPr>
            <a:r>
              <a:rPr lang="en-US" sz="2000" dirty="0" smtClean="0"/>
              <a:t>API has ~40 classes and ~250 functions</a:t>
            </a:r>
          </a:p>
          <a:p>
            <a:r>
              <a:rPr lang="en-US" sz="1800" dirty="0" smtClean="0"/>
              <a:t>Text-Garden is under LGPL </a:t>
            </a:r>
            <a:r>
              <a:rPr lang="en-US" sz="1800" dirty="0" err="1" smtClean="0"/>
              <a:t>licence</a:t>
            </a:r>
            <a:endParaRPr lang="en-US" sz="1800" dirty="0" smtClean="0"/>
          </a:p>
          <a:p>
            <a:pPr lvl="1"/>
            <a:r>
              <a:rPr lang="en-US" sz="1800" dirty="0" smtClean="0"/>
              <a:t>It is available from </a:t>
            </a:r>
            <a:r>
              <a:rPr lang="en-US" sz="1800" dirty="0" smtClean="0">
                <a:hlinkClick r:id="rId2"/>
              </a:rPr>
              <a:t>www.textmining.net</a:t>
            </a:r>
            <a:endParaRPr lang="en-US" sz="1800" dirty="0" smtClean="0"/>
          </a:p>
          <a:p>
            <a:pPr lvl="1"/>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sp>
        <p:nvSpPr>
          <p:cNvPr id="9219" name="Content Placeholder 2"/>
          <p:cNvSpPr>
            <a:spLocks noGrp="1"/>
          </p:cNvSpPr>
          <p:nvPr>
            <p:ph idx="1"/>
          </p:nvPr>
        </p:nvSpPr>
        <p:spPr/>
        <p:txBody>
          <a:bodyPr/>
          <a:lstStyle/>
          <a:p>
            <a:endParaRPr lang="en-US" smtClean="0"/>
          </a:p>
        </p:txBody>
      </p:sp>
      <p:pic>
        <p:nvPicPr>
          <p:cNvPr id="9220" name="Picture 2"/>
          <p:cNvPicPr>
            <a:picLocks noChangeAspect="1" noChangeArrowheads="1"/>
          </p:cNvPicPr>
          <p:nvPr/>
        </p:nvPicPr>
        <p:blipFill>
          <a:blip r:embed="rId2"/>
          <a:srcRect/>
          <a:stretch>
            <a:fillRect/>
          </a:stretch>
        </p:blipFill>
        <p:spPr bwMode="auto">
          <a:xfrm>
            <a:off x="1142976" y="142852"/>
            <a:ext cx="7467600" cy="6535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cap="all" dirty="0" smtClean="0">
                <a:solidFill>
                  <a:schemeClr val="accent1">
                    <a:lumMod val="25000"/>
                  </a:schemeClr>
                </a:solidFill>
                <a:latin typeface="Arial Black" pitchFamily="34" charset="0"/>
              </a:rPr>
              <a:t>Knowledge mapping</a:t>
            </a:r>
            <a:endParaRPr lang="en-US" sz="3200" cap="all" dirty="0">
              <a:solidFill>
                <a:schemeClr val="accent1">
                  <a:lumMod val="25000"/>
                </a:schemeClr>
              </a:solidFill>
              <a:latin typeface="Arial Black" pitchFamily="34" charset="0"/>
            </a:endParaRPr>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8"/>
            <a:ext cx="8229600" cy="1143000"/>
          </a:xfrm>
        </p:spPr>
        <p:txBody>
          <a:bodyPr/>
          <a:lstStyle/>
          <a:p>
            <a:r>
              <a:rPr lang="en-US" dirty="0" smtClean="0"/>
              <a:t>Knowledge Mapping for NO </a:t>
            </a:r>
            <a:endParaRPr lang="en-US" dirty="0"/>
          </a:p>
        </p:txBody>
      </p:sp>
      <p:sp>
        <p:nvSpPr>
          <p:cNvPr id="3" name="Content Placeholder 2"/>
          <p:cNvSpPr>
            <a:spLocks noGrp="1"/>
          </p:cNvSpPr>
          <p:nvPr>
            <p:ph idx="1"/>
          </p:nvPr>
        </p:nvSpPr>
        <p:spPr>
          <a:xfrm>
            <a:off x="457200" y="1260491"/>
            <a:ext cx="8229600" cy="4525963"/>
          </a:xfrm>
        </p:spPr>
        <p:txBody>
          <a:bodyPr/>
          <a:lstStyle/>
          <a:p>
            <a:r>
              <a:rPr lang="en-US" sz="2000" dirty="0" smtClean="0"/>
              <a:t>Knowledge Mapping (PROCESS)</a:t>
            </a:r>
          </a:p>
          <a:p>
            <a:r>
              <a:rPr lang="en-US" sz="2000" dirty="0" smtClean="0"/>
              <a:t>Knowledge Map (VISUALISATION TOOL)</a:t>
            </a:r>
          </a:p>
          <a:p>
            <a:r>
              <a:rPr lang="en-US" sz="2000" dirty="0" smtClean="0"/>
              <a:t>Knowledge Repository (DATABASE)</a:t>
            </a:r>
          </a:p>
          <a:p>
            <a:r>
              <a:rPr lang="en-US" sz="2000" dirty="0" smtClean="0"/>
              <a:t>Knowledge Space (MODEL)</a:t>
            </a:r>
          </a:p>
          <a:p>
            <a:endParaRPr lang="en-US" sz="2000" dirty="0" smtClean="0"/>
          </a:p>
          <a:p>
            <a:r>
              <a:rPr lang="en-US" sz="2000" dirty="0" smtClean="0"/>
              <a:t>Examples for NOs:</a:t>
            </a:r>
          </a:p>
          <a:p>
            <a:pPr lvl="1"/>
            <a:r>
              <a:rPr lang="en-US" sz="1600" dirty="0" smtClean="0"/>
              <a:t>Competence maps, mind maps (network partners)</a:t>
            </a:r>
          </a:p>
          <a:p>
            <a:pPr lvl="1"/>
            <a:r>
              <a:rPr lang="en-US" sz="1600" dirty="0" smtClean="0"/>
              <a:t>Concept and context maps (products, assets)</a:t>
            </a:r>
          </a:p>
          <a:p>
            <a:pPr lvl="1"/>
            <a:r>
              <a:rPr lang="en-US" sz="1600" dirty="0" smtClean="0"/>
              <a:t>Knowledge landscape and dynamic knowledge fields (customer segmentation, market needs,…)</a:t>
            </a:r>
          </a:p>
          <a:p>
            <a:pPr lvl="1"/>
            <a:endParaRPr lang="en-US" sz="1600" dirty="0" smtClean="0"/>
          </a:p>
          <a:p>
            <a:pPr lvl="1"/>
            <a:r>
              <a:rPr lang="en-US" sz="1600" dirty="0" smtClean="0"/>
              <a:t>pattern languages, dialogue mapping, graphic facilitation, GIS, quantitative charts and graphs, …</a:t>
            </a:r>
          </a:p>
          <a:p>
            <a:pPr lvl="1"/>
            <a:r>
              <a:rPr lang="en-US" sz="1600" dirty="0" smtClean="0"/>
              <a:t>semantic networks, relational diagrams, knowledge landscapes,…</a:t>
            </a:r>
          </a:p>
          <a:p>
            <a:endParaRPr lang="en-US" sz="2000" dirty="0" smtClean="0"/>
          </a:p>
          <a:p>
            <a:endParaRPr lang="en-US" sz="2000"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en-US" dirty="0"/>
          </a:p>
        </p:txBody>
      </p:sp>
      <p:sp>
        <p:nvSpPr>
          <p:cNvPr id="3" name="Content Placeholder 2"/>
          <p:cNvSpPr>
            <a:spLocks noGrp="1"/>
          </p:cNvSpPr>
          <p:nvPr>
            <p:ph idx="1"/>
          </p:nvPr>
        </p:nvSpPr>
        <p:spPr/>
        <p:txBody>
          <a:bodyPr/>
          <a:lstStyle/>
          <a:p>
            <a:r>
              <a:rPr lang="sl-SI" dirty="0" err="1" smtClean="0"/>
              <a:t>Knowledge</a:t>
            </a:r>
            <a:r>
              <a:rPr lang="sl-SI" dirty="0" smtClean="0"/>
              <a:t> map</a:t>
            </a:r>
            <a:endParaRPr lang="en-US" dirty="0" smtClean="0"/>
          </a:p>
          <a:p>
            <a:r>
              <a:rPr lang="sl-SI" dirty="0" err="1" smtClean="0"/>
              <a:t>Knowledge</a:t>
            </a:r>
            <a:r>
              <a:rPr lang="sl-SI" dirty="0" smtClean="0"/>
              <a:t> (</a:t>
            </a:r>
            <a:r>
              <a:rPr lang="sl-SI" dirty="0" err="1" smtClean="0"/>
              <a:t>Structure</a:t>
            </a:r>
            <a:r>
              <a:rPr lang="sl-SI" dirty="0" smtClean="0"/>
              <a:t>) Map</a:t>
            </a:r>
            <a:endParaRPr lang="en-US" dirty="0" smtClean="0"/>
          </a:p>
          <a:p>
            <a:r>
              <a:rPr lang="sl-SI" dirty="0" err="1" smtClean="0"/>
              <a:t>Knowledge</a:t>
            </a:r>
            <a:r>
              <a:rPr lang="sl-SI" dirty="0" smtClean="0"/>
              <a:t> (</a:t>
            </a:r>
            <a:r>
              <a:rPr lang="sl-SI" dirty="0" err="1" smtClean="0"/>
              <a:t>Connectivity</a:t>
            </a:r>
            <a:r>
              <a:rPr lang="sl-SI" dirty="0" smtClean="0"/>
              <a:t>) Map</a:t>
            </a:r>
            <a:endParaRPr lang="en-US" dirty="0" smtClean="0"/>
          </a:p>
          <a:p>
            <a:r>
              <a:rPr lang="sl-SI" dirty="0" err="1" smtClean="0"/>
              <a:t>Knowledge</a:t>
            </a:r>
            <a:r>
              <a:rPr lang="sl-SI" dirty="0" smtClean="0"/>
              <a:t> (</a:t>
            </a:r>
            <a:r>
              <a:rPr lang="sl-SI" dirty="0" err="1" smtClean="0"/>
              <a:t>Carrier</a:t>
            </a:r>
            <a:r>
              <a:rPr lang="sl-SI" dirty="0" smtClean="0"/>
              <a:t> - </a:t>
            </a:r>
            <a:r>
              <a:rPr lang="sl-SI" dirty="0" err="1" smtClean="0"/>
              <a:t>Flow</a:t>
            </a:r>
            <a:r>
              <a:rPr lang="sl-SI" dirty="0" smtClean="0"/>
              <a:t>) Map</a:t>
            </a:r>
            <a:endParaRPr lang="en-US" dirty="0" smtClean="0"/>
          </a:p>
          <a:p>
            <a:r>
              <a:rPr lang="sl-SI" dirty="0" smtClean="0"/>
              <a:t>K</a:t>
            </a:r>
            <a:r>
              <a:rPr lang="en-US" dirty="0" smtClean="0"/>
              <a:t>-</a:t>
            </a:r>
            <a:r>
              <a:rPr lang="sl-SI" dirty="0" smtClean="0"/>
              <a:t> (</a:t>
            </a:r>
            <a:r>
              <a:rPr lang="sl-SI" dirty="0" err="1" smtClean="0"/>
              <a:t>Development</a:t>
            </a:r>
            <a:r>
              <a:rPr lang="sl-SI" dirty="0" smtClean="0"/>
              <a:t>) Map – </a:t>
            </a:r>
            <a:r>
              <a:rPr lang="en-US" dirty="0" smtClean="0"/>
              <a:t>K</a:t>
            </a:r>
            <a:r>
              <a:rPr lang="sl-SI" dirty="0" err="1" smtClean="0"/>
              <a:t>nowledge</a:t>
            </a:r>
            <a:r>
              <a:rPr lang="sl-SI" dirty="0" smtClean="0"/>
              <a:t> </a:t>
            </a:r>
            <a:r>
              <a:rPr lang="sl-SI" dirty="0" err="1" smtClean="0"/>
              <a:t>space</a:t>
            </a:r>
            <a:endParaRPr lang="en-US" dirty="0" smtClean="0"/>
          </a:p>
          <a:p>
            <a:r>
              <a:rPr lang="sl-SI" dirty="0" err="1" smtClean="0"/>
              <a:t>Knowledge</a:t>
            </a:r>
            <a:r>
              <a:rPr lang="sl-SI" dirty="0" smtClean="0"/>
              <a:t> (</a:t>
            </a:r>
            <a:r>
              <a:rPr lang="sl-SI" dirty="0" err="1" smtClean="0"/>
              <a:t>Asset</a:t>
            </a:r>
            <a:r>
              <a:rPr lang="sl-SI" dirty="0" smtClean="0"/>
              <a:t>) Map</a:t>
            </a:r>
            <a:endParaRPr lang="en-US"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938242" y="228600"/>
            <a:ext cx="7848600" cy="685800"/>
          </a:xfr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r>
              <a:rPr lang="en-US" dirty="0" err="1"/>
              <a:t>Organisation</a:t>
            </a:r>
            <a:r>
              <a:rPr lang="en-US" dirty="0"/>
              <a:t> – </a:t>
            </a:r>
            <a:r>
              <a:rPr lang="en-US" dirty="0" smtClean="0"/>
              <a:t>Business process view</a:t>
            </a:r>
            <a:endParaRPr lang="en-GB" dirty="0"/>
          </a:p>
        </p:txBody>
      </p:sp>
      <p:sp>
        <p:nvSpPr>
          <p:cNvPr id="116826" name="Rectangle 90"/>
          <p:cNvSpPr>
            <a:spLocks noChangeArrowheads="1"/>
          </p:cNvSpPr>
          <p:nvPr/>
        </p:nvSpPr>
        <p:spPr bwMode="auto">
          <a:xfrm>
            <a:off x="533400" y="1616075"/>
            <a:ext cx="6992938" cy="4403725"/>
          </a:xfrm>
          <a:prstGeom prst="rect">
            <a:avLst/>
          </a:prstGeom>
          <a:solidFill>
            <a:schemeClr val="accent1"/>
          </a:solidFill>
          <a:ln w="9525">
            <a:noFill/>
            <a:miter lim="800000"/>
            <a:headEnd/>
            <a:tailEnd/>
          </a:ln>
          <a:effectLst/>
        </p:spPr>
        <p:txBody>
          <a:bodyPr wrap="none" anchor="ctr"/>
          <a:lstStyle/>
          <a:p>
            <a:endParaRPr lang="en-US"/>
          </a:p>
        </p:txBody>
      </p:sp>
      <p:sp>
        <p:nvSpPr>
          <p:cNvPr id="116740" name="AutoShape 4"/>
          <p:cNvSpPr>
            <a:spLocks noChangeAspect="1" noChangeArrowheads="1"/>
          </p:cNvSpPr>
          <p:nvPr/>
        </p:nvSpPr>
        <p:spPr bwMode="auto">
          <a:xfrm>
            <a:off x="822325" y="1616075"/>
            <a:ext cx="7332663" cy="4954588"/>
          </a:xfrm>
          <a:prstGeom prst="rect">
            <a:avLst/>
          </a:prstGeom>
          <a:noFill/>
        </p:spPr>
        <p:txBody>
          <a:bodyPr/>
          <a:lstStyle/>
          <a:p>
            <a:endParaRPr lang="en-US"/>
          </a:p>
        </p:txBody>
      </p:sp>
      <p:sp>
        <p:nvSpPr>
          <p:cNvPr id="116741" name="Rectangle 5"/>
          <p:cNvSpPr>
            <a:spLocks noChangeArrowheads="1"/>
          </p:cNvSpPr>
          <p:nvPr/>
        </p:nvSpPr>
        <p:spPr bwMode="auto">
          <a:xfrm>
            <a:off x="1096963" y="2822575"/>
            <a:ext cx="960437" cy="565150"/>
          </a:xfrm>
          <a:prstGeom prst="rect">
            <a:avLst/>
          </a:prstGeom>
          <a:blipFill>
            <a:blip r:embed="rId3"/>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a:solidFill>
                  <a:srgbClr val="000000"/>
                </a:solidFill>
                <a:latin typeface="Arial" pitchFamily="34" charset="0"/>
              </a:rPr>
              <a:t>OPERATIONAL PLANNING &amp; MANAGING</a:t>
            </a:r>
          </a:p>
        </p:txBody>
      </p:sp>
      <p:sp>
        <p:nvSpPr>
          <p:cNvPr id="116742" name="Rectangle 6"/>
          <p:cNvSpPr>
            <a:spLocks noChangeArrowheads="1"/>
          </p:cNvSpPr>
          <p:nvPr/>
        </p:nvSpPr>
        <p:spPr bwMode="auto">
          <a:xfrm>
            <a:off x="2124075" y="3063875"/>
            <a:ext cx="958850" cy="565150"/>
          </a:xfrm>
          <a:prstGeom prst="rect">
            <a:avLst/>
          </a:prstGeom>
          <a:blipFill>
            <a:blip r:embed="rId3"/>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a:solidFill>
                  <a:srgbClr val="000000"/>
                </a:solidFill>
                <a:latin typeface="Arial" pitchFamily="34" charset="0"/>
              </a:rPr>
              <a:t>RESEARCH &amp; DEVELOPMENT</a:t>
            </a:r>
          </a:p>
        </p:txBody>
      </p:sp>
      <p:sp>
        <p:nvSpPr>
          <p:cNvPr id="116743" name="Rectangle 7"/>
          <p:cNvSpPr>
            <a:spLocks noChangeArrowheads="1"/>
          </p:cNvSpPr>
          <p:nvPr/>
        </p:nvSpPr>
        <p:spPr bwMode="auto">
          <a:xfrm>
            <a:off x="3221038" y="3063875"/>
            <a:ext cx="892175" cy="565150"/>
          </a:xfrm>
          <a:prstGeom prst="rect">
            <a:avLst/>
          </a:prstGeom>
          <a:blipFill>
            <a:blip r:embed="rId3"/>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dirty="0" smtClean="0">
                <a:solidFill>
                  <a:srgbClr val="000000"/>
                </a:solidFill>
                <a:latin typeface="Arial" pitchFamily="34" charset="0"/>
              </a:rPr>
              <a:t>ADDITIONAL </a:t>
            </a:r>
            <a:r>
              <a:rPr lang="en-GB" sz="900" b="1" dirty="0">
                <a:solidFill>
                  <a:srgbClr val="000000"/>
                </a:solidFill>
                <a:latin typeface="Arial" pitchFamily="34" charset="0"/>
              </a:rPr>
              <a:t>SERVICES</a:t>
            </a:r>
          </a:p>
        </p:txBody>
      </p:sp>
      <p:sp>
        <p:nvSpPr>
          <p:cNvPr id="116744" name="Rectangle 8"/>
          <p:cNvSpPr>
            <a:spLocks noChangeArrowheads="1"/>
          </p:cNvSpPr>
          <p:nvPr/>
        </p:nvSpPr>
        <p:spPr bwMode="auto">
          <a:xfrm>
            <a:off x="4249738" y="3063875"/>
            <a:ext cx="890587" cy="565150"/>
          </a:xfrm>
          <a:prstGeom prst="rect">
            <a:avLst/>
          </a:prstGeom>
          <a:blipFill>
            <a:blip r:embed="rId3"/>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a:solidFill>
                  <a:srgbClr val="000000"/>
                </a:solidFill>
                <a:latin typeface="Arial" pitchFamily="34" charset="0"/>
              </a:rPr>
              <a:t>MARKETING &amp; MARKET ANALYSIS</a:t>
            </a:r>
          </a:p>
        </p:txBody>
      </p:sp>
      <p:sp>
        <p:nvSpPr>
          <p:cNvPr id="116745" name="Rectangle 9"/>
          <p:cNvSpPr>
            <a:spLocks noChangeArrowheads="1"/>
          </p:cNvSpPr>
          <p:nvPr/>
        </p:nvSpPr>
        <p:spPr bwMode="auto">
          <a:xfrm>
            <a:off x="5276850" y="3063875"/>
            <a:ext cx="960438" cy="565150"/>
          </a:xfrm>
          <a:prstGeom prst="rect">
            <a:avLst/>
          </a:prstGeom>
          <a:blipFill>
            <a:blip r:embed="rId3"/>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a:solidFill>
                  <a:srgbClr val="000000"/>
                </a:solidFill>
                <a:latin typeface="Arial" pitchFamily="34" charset="0"/>
              </a:rPr>
              <a:t>KNOWLEDGE RESOURCE MANAGEMENT</a:t>
            </a:r>
          </a:p>
        </p:txBody>
      </p:sp>
      <p:sp>
        <p:nvSpPr>
          <p:cNvPr id="116746" name="Rectangle 10"/>
          <p:cNvSpPr>
            <a:spLocks noChangeArrowheads="1"/>
          </p:cNvSpPr>
          <p:nvPr/>
        </p:nvSpPr>
        <p:spPr bwMode="auto">
          <a:xfrm>
            <a:off x="1096963" y="1776413"/>
            <a:ext cx="960437" cy="563562"/>
          </a:xfrm>
          <a:prstGeom prst="rect">
            <a:avLst/>
          </a:prstGeom>
          <a:blipFill>
            <a:blip r:embed="rId4"/>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dirty="0">
                <a:solidFill>
                  <a:srgbClr val="000000"/>
                </a:solidFill>
                <a:latin typeface="Arial" pitchFamily="34" charset="0"/>
              </a:rPr>
              <a:t>MANAGEMENT, &amp; STRATEGIC </a:t>
            </a:r>
            <a:r>
              <a:rPr lang="en-GB" sz="900" b="1" dirty="0">
                <a:solidFill>
                  <a:srgbClr val="000000"/>
                </a:solidFill>
                <a:latin typeface="Arial" pitchFamily="34" charset="0"/>
              </a:rPr>
              <a:t>DECISIONS</a:t>
            </a:r>
          </a:p>
        </p:txBody>
      </p:sp>
      <p:sp>
        <p:nvSpPr>
          <p:cNvPr id="116747" name="Rectangle 11"/>
          <p:cNvSpPr>
            <a:spLocks noChangeArrowheads="1"/>
          </p:cNvSpPr>
          <p:nvPr/>
        </p:nvSpPr>
        <p:spPr bwMode="auto">
          <a:xfrm>
            <a:off x="6373813" y="3063875"/>
            <a:ext cx="892175" cy="565150"/>
          </a:xfrm>
          <a:prstGeom prst="rect">
            <a:avLst/>
          </a:prstGeom>
          <a:blipFill>
            <a:blip r:embed="rId3"/>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dirty="0" smtClean="0">
                <a:solidFill>
                  <a:srgbClr val="000000"/>
                </a:solidFill>
                <a:latin typeface="Arial" pitchFamily="34" charset="0"/>
              </a:rPr>
              <a:t>TRADING</a:t>
            </a:r>
            <a:endParaRPr lang="en-GB" sz="900" b="1" dirty="0">
              <a:solidFill>
                <a:srgbClr val="000000"/>
              </a:solidFill>
              <a:latin typeface="Arial" pitchFamily="34" charset="0"/>
            </a:endParaRPr>
          </a:p>
        </p:txBody>
      </p:sp>
      <p:sp>
        <p:nvSpPr>
          <p:cNvPr id="116748" name="Rectangle 12"/>
          <p:cNvSpPr>
            <a:spLocks noChangeArrowheads="1"/>
          </p:cNvSpPr>
          <p:nvPr/>
        </p:nvSpPr>
        <p:spPr bwMode="auto">
          <a:xfrm>
            <a:off x="1114425" y="4189413"/>
            <a:ext cx="960438" cy="565150"/>
          </a:xfrm>
          <a:prstGeom prst="rect">
            <a:avLst/>
          </a:prstGeom>
          <a:blipFill>
            <a:blip r:embed="rId5"/>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dirty="0">
                <a:solidFill>
                  <a:srgbClr val="000000"/>
                </a:solidFill>
                <a:latin typeface="Arial" pitchFamily="34" charset="0"/>
              </a:rPr>
              <a:t>BUSINESS AND DATA UNDERSTAND.</a:t>
            </a:r>
          </a:p>
        </p:txBody>
      </p:sp>
      <p:sp>
        <p:nvSpPr>
          <p:cNvPr id="116749" name="Rectangle 13"/>
          <p:cNvSpPr>
            <a:spLocks noChangeArrowheads="1"/>
          </p:cNvSpPr>
          <p:nvPr/>
        </p:nvSpPr>
        <p:spPr bwMode="auto">
          <a:xfrm>
            <a:off x="2389188" y="4189413"/>
            <a:ext cx="958850" cy="565150"/>
          </a:xfrm>
          <a:prstGeom prst="rect">
            <a:avLst/>
          </a:prstGeom>
          <a:blipFill>
            <a:blip r:embed="rId5"/>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a:solidFill>
                  <a:srgbClr val="000000"/>
                </a:solidFill>
                <a:latin typeface="Arial" pitchFamily="34" charset="0"/>
              </a:rPr>
              <a:t>DATA PREPARATION</a:t>
            </a:r>
          </a:p>
        </p:txBody>
      </p:sp>
      <p:sp>
        <p:nvSpPr>
          <p:cNvPr id="116750" name="Rectangle 14"/>
          <p:cNvSpPr>
            <a:spLocks noChangeArrowheads="1"/>
          </p:cNvSpPr>
          <p:nvPr/>
        </p:nvSpPr>
        <p:spPr bwMode="auto">
          <a:xfrm>
            <a:off x="3702050" y="4189413"/>
            <a:ext cx="958850" cy="565150"/>
          </a:xfrm>
          <a:prstGeom prst="rect">
            <a:avLst/>
          </a:prstGeom>
          <a:blipFill>
            <a:blip r:embed="rId5"/>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dirty="0" smtClean="0">
                <a:solidFill>
                  <a:srgbClr val="000000"/>
                </a:solidFill>
                <a:latin typeface="Arial" pitchFamily="34" charset="0"/>
              </a:rPr>
              <a:t>MODELING</a:t>
            </a:r>
            <a:endParaRPr lang="en-GB" sz="900" b="1" dirty="0">
              <a:solidFill>
                <a:srgbClr val="000000"/>
              </a:solidFill>
              <a:latin typeface="Arial" pitchFamily="34" charset="0"/>
            </a:endParaRPr>
          </a:p>
        </p:txBody>
      </p:sp>
      <p:sp>
        <p:nvSpPr>
          <p:cNvPr id="116751" name="Rectangle 15"/>
          <p:cNvSpPr>
            <a:spLocks noChangeArrowheads="1"/>
          </p:cNvSpPr>
          <p:nvPr/>
        </p:nvSpPr>
        <p:spPr bwMode="auto">
          <a:xfrm>
            <a:off x="5070475" y="4189413"/>
            <a:ext cx="960438" cy="565150"/>
          </a:xfrm>
          <a:prstGeom prst="rect">
            <a:avLst/>
          </a:prstGeom>
          <a:blipFill>
            <a:blip r:embed="rId5"/>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dirty="0" smtClean="0">
                <a:solidFill>
                  <a:srgbClr val="000000"/>
                </a:solidFill>
                <a:latin typeface="Arial" pitchFamily="34" charset="0"/>
              </a:rPr>
              <a:t>DEPLOYMENT</a:t>
            </a:r>
            <a:endParaRPr lang="en-GB" sz="900" b="1" dirty="0">
              <a:solidFill>
                <a:srgbClr val="000000"/>
              </a:solidFill>
              <a:latin typeface="Arial" pitchFamily="34" charset="0"/>
            </a:endParaRPr>
          </a:p>
        </p:txBody>
      </p:sp>
      <p:sp>
        <p:nvSpPr>
          <p:cNvPr id="116752" name="Rectangle 16"/>
          <p:cNvSpPr>
            <a:spLocks noChangeArrowheads="1"/>
          </p:cNvSpPr>
          <p:nvPr/>
        </p:nvSpPr>
        <p:spPr bwMode="auto">
          <a:xfrm>
            <a:off x="1096963" y="5076825"/>
            <a:ext cx="960437" cy="563563"/>
          </a:xfrm>
          <a:prstGeom prst="rect">
            <a:avLst/>
          </a:prstGeom>
          <a:blipFill>
            <a:blip r:embed="rId5"/>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a:solidFill>
                  <a:srgbClr val="000000"/>
                </a:solidFill>
                <a:latin typeface="Arial" pitchFamily="34" charset="0"/>
              </a:rPr>
              <a:t>ADAPTING &amp; CORRECTING</a:t>
            </a:r>
          </a:p>
        </p:txBody>
      </p:sp>
      <p:sp>
        <p:nvSpPr>
          <p:cNvPr id="116753" name="Rectangle 17"/>
          <p:cNvSpPr>
            <a:spLocks noChangeArrowheads="1"/>
          </p:cNvSpPr>
          <p:nvPr/>
        </p:nvSpPr>
        <p:spPr bwMode="auto">
          <a:xfrm>
            <a:off x="2398713" y="5076825"/>
            <a:ext cx="958850" cy="563563"/>
          </a:xfrm>
          <a:prstGeom prst="rect">
            <a:avLst/>
          </a:prstGeom>
          <a:blipFill>
            <a:blip r:embed="rId5"/>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a:solidFill>
                  <a:srgbClr val="000000"/>
                </a:solidFill>
                <a:latin typeface="Arial" pitchFamily="34" charset="0"/>
              </a:rPr>
              <a:t>ADAPTING &amp; CORRECTING</a:t>
            </a:r>
          </a:p>
          <a:p>
            <a:pPr algn="ctr" defTabSz="800100" eaLnBrk="0" hangingPunct="0"/>
            <a:endParaRPr lang="en-GB" sz="900" b="1">
              <a:solidFill>
                <a:srgbClr val="000000"/>
              </a:solidFill>
              <a:latin typeface="Arial" pitchFamily="34" charset="0"/>
            </a:endParaRPr>
          </a:p>
        </p:txBody>
      </p:sp>
      <p:sp>
        <p:nvSpPr>
          <p:cNvPr id="116754" name="Rectangle 18"/>
          <p:cNvSpPr>
            <a:spLocks noChangeArrowheads="1"/>
          </p:cNvSpPr>
          <p:nvPr/>
        </p:nvSpPr>
        <p:spPr bwMode="auto">
          <a:xfrm>
            <a:off x="3702050" y="5076825"/>
            <a:ext cx="958850" cy="563563"/>
          </a:xfrm>
          <a:prstGeom prst="rect">
            <a:avLst/>
          </a:prstGeom>
          <a:blipFill>
            <a:blip r:embed="rId5"/>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dirty="0" smtClean="0">
                <a:solidFill>
                  <a:srgbClr val="000000"/>
                </a:solidFill>
                <a:latin typeface="Arial" pitchFamily="34" charset="0"/>
              </a:rPr>
              <a:t>EVALUATION</a:t>
            </a:r>
            <a:endParaRPr lang="en-GB" sz="900" b="1" dirty="0">
              <a:solidFill>
                <a:srgbClr val="000000"/>
              </a:solidFill>
              <a:latin typeface="Arial" pitchFamily="34" charset="0"/>
            </a:endParaRPr>
          </a:p>
        </p:txBody>
      </p:sp>
      <p:sp>
        <p:nvSpPr>
          <p:cNvPr id="116755" name="Line 19"/>
          <p:cNvSpPr>
            <a:spLocks noChangeShapeType="1"/>
          </p:cNvSpPr>
          <p:nvPr/>
        </p:nvSpPr>
        <p:spPr bwMode="auto">
          <a:xfrm>
            <a:off x="1371600" y="2339975"/>
            <a:ext cx="0" cy="482600"/>
          </a:xfrm>
          <a:prstGeom prst="line">
            <a:avLst/>
          </a:prstGeom>
          <a:noFill/>
          <a:ln w="9525">
            <a:solidFill>
              <a:srgbClr val="000000"/>
            </a:solidFill>
            <a:round/>
            <a:headEnd type="none" w="med" len="lg"/>
            <a:tailEnd type="triangle" w="med" len="lg"/>
          </a:ln>
        </p:spPr>
        <p:txBody>
          <a:bodyPr/>
          <a:lstStyle/>
          <a:p>
            <a:endParaRPr lang="en-US"/>
          </a:p>
        </p:txBody>
      </p:sp>
      <p:sp>
        <p:nvSpPr>
          <p:cNvPr id="116757" name="Line 21"/>
          <p:cNvSpPr>
            <a:spLocks noChangeShapeType="1"/>
          </p:cNvSpPr>
          <p:nvPr/>
        </p:nvSpPr>
        <p:spPr bwMode="auto">
          <a:xfrm flipV="1">
            <a:off x="1714500" y="2339975"/>
            <a:ext cx="0" cy="482600"/>
          </a:xfrm>
          <a:prstGeom prst="line">
            <a:avLst/>
          </a:prstGeom>
          <a:noFill/>
          <a:ln w="9525">
            <a:solidFill>
              <a:srgbClr val="000000"/>
            </a:solidFill>
            <a:round/>
            <a:headEnd type="none" w="med" len="lg"/>
            <a:tailEnd type="triangle" w="med" len="lg"/>
          </a:ln>
        </p:spPr>
        <p:txBody>
          <a:bodyPr/>
          <a:lstStyle/>
          <a:p>
            <a:endParaRPr lang="en-US"/>
          </a:p>
        </p:txBody>
      </p:sp>
      <p:sp>
        <p:nvSpPr>
          <p:cNvPr id="116758" name="Freeform 22"/>
          <p:cNvSpPr>
            <a:spLocks/>
          </p:cNvSpPr>
          <p:nvPr/>
        </p:nvSpPr>
        <p:spPr bwMode="auto">
          <a:xfrm>
            <a:off x="2124075" y="2822575"/>
            <a:ext cx="4592638" cy="241300"/>
          </a:xfrm>
          <a:custGeom>
            <a:avLst/>
            <a:gdLst/>
            <a:ahLst/>
            <a:cxnLst>
              <a:cxn ang="0">
                <a:pos x="0" y="0"/>
              </a:cxn>
              <a:cxn ang="0">
                <a:pos x="19998" y="0"/>
              </a:cxn>
              <a:cxn ang="0">
                <a:pos x="19998" y="19930"/>
              </a:cxn>
            </a:cxnLst>
            <a:rect l="0" t="0" r="r" b="b"/>
            <a:pathLst>
              <a:path w="20000" h="20000">
                <a:moveTo>
                  <a:pt x="0" y="0"/>
                </a:moveTo>
                <a:lnTo>
                  <a:pt x="19998" y="0"/>
                </a:lnTo>
                <a:lnTo>
                  <a:pt x="19998" y="19930"/>
                </a:lnTo>
              </a:path>
            </a:pathLst>
          </a:custGeom>
          <a:noFill/>
          <a:ln w="9525">
            <a:solidFill>
              <a:srgbClr val="000000"/>
            </a:solidFill>
            <a:round/>
            <a:headEnd type="none" w="med" len="lg"/>
            <a:tailEnd type="triangle" w="med" len="lg"/>
          </a:ln>
        </p:spPr>
        <p:txBody>
          <a:bodyPr/>
          <a:lstStyle/>
          <a:p>
            <a:endParaRPr lang="en-US"/>
          </a:p>
        </p:txBody>
      </p:sp>
      <p:sp>
        <p:nvSpPr>
          <p:cNvPr id="116759" name="Line 23"/>
          <p:cNvSpPr>
            <a:spLocks noChangeShapeType="1"/>
          </p:cNvSpPr>
          <p:nvPr/>
        </p:nvSpPr>
        <p:spPr bwMode="auto">
          <a:xfrm>
            <a:off x="2673350" y="2822575"/>
            <a:ext cx="0" cy="241300"/>
          </a:xfrm>
          <a:prstGeom prst="line">
            <a:avLst/>
          </a:prstGeom>
          <a:noFill/>
          <a:ln w="9525">
            <a:solidFill>
              <a:srgbClr val="000000"/>
            </a:solidFill>
            <a:round/>
            <a:headEnd type="none" w="med" len="lg"/>
            <a:tailEnd type="triangle" w="med" len="lg"/>
          </a:ln>
        </p:spPr>
        <p:txBody>
          <a:bodyPr/>
          <a:lstStyle/>
          <a:p>
            <a:endParaRPr lang="en-US"/>
          </a:p>
        </p:txBody>
      </p:sp>
      <p:sp>
        <p:nvSpPr>
          <p:cNvPr id="116760" name="Line 24"/>
          <p:cNvSpPr>
            <a:spLocks noChangeShapeType="1"/>
          </p:cNvSpPr>
          <p:nvPr/>
        </p:nvSpPr>
        <p:spPr bwMode="auto">
          <a:xfrm>
            <a:off x="5551488" y="2822575"/>
            <a:ext cx="0" cy="241300"/>
          </a:xfrm>
          <a:prstGeom prst="line">
            <a:avLst/>
          </a:prstGeom>
          <a:noFill/>
          <a:ln w="9525">
            <a:solidFill>
              <a:srgbClr val="000000"/>
            </a:solidFill>
            <a:round/>
            <a:headEnd type="none" w="med" len="lg"/>
            <a:tailEnd type="triangle" w="med" len="lg"/>
          </a:ln>
        </p:spPr>
        <p:txBody>
          <a:bodyPr/>
          <a:lstStyle/>
          <a:p>
            <a:endParaRPr lang="en-US"/>
          </a:p>
        </p:txBody>
      </p:sp>
      <p:sp>
        <p:nvSpPr>
          <p:cNvPr id="116761" name="Line 25"/>
          <p:cNvSpPr>
            <a:spLocks noChangeShapeType="1"/>
          </p:cNvSpPr>
          <p:nvPr/>
        </p:nvSpPr>
        <p:spPr bwMode="auto">
          <a:xfrm>
            <a:off x="2057400" y="4271963"/>
            <a:ext cx="341313" cy="0"/>
          </a:xfrm>
          <a:prstGeom prst="line">
            <a:avLst/>
          </a:prstGeom>
          <a:noFill/>
          <a:ln w="9525">
            <a:solidFill>
              <a:srgbClr val="000000"/>
            </a:solidFill>
            <a:round/>
            <a:headEnd type="none" w="med" len="lg"/>
            <a:tailEnd type="triangle" w="med" len="lg"/>
          </a:ln>
        </p:spPr>
        <p:txBody>
          <a:bodyPr/>
          <a:lstStyle/>
          <a:p>
            <a:endParaRPr lang="en-US"/>
          </a:p>
        </p:txBody>
      </p:sp>
      <p:sp>
        <p:nvSpPr>
          <p:cNvPr id="116762" name="Line 26"/>
          <p:cNvSpPr>
            <a:spLocks noChangeShapeType="1"/>
          </p:cNvSpPr>
          <p:nvPr/>
        </p:nvSpPr>
        <p:spPr bwMode="auto">
          <a:xfrm>
            <a:off x="3357563" y="4271963"/>
            <a:ext cx="344487" cy="0"/>
          </a:xfrm>
          <a:prstGeom prst="line">
            <a:avLst/>
          </a:prstGeom>
          <a:noFill/>
          <a:ln w="9525">
            <a:solidFill>
              <a:srgbClr val="000000"/>
            </a:solidFill>
            <a:round/>
            <a:headEnd type="none" w="med" len="lg"/>
            <a:tailEnd type="triangle" w="med" len="lg"/>
          </a:ln>
        </p:spPr>
        <p:txBody>
          <a:bodyPr/>
          <a:lstStyle/>
          <a:p>
            <a:endParaRPr lang="en-US"/>
          </a:p>
        </p:txBody>
      </p:sp>
      <p:sp>
        <p:nvSpPr>
          <p:cNvPr id="116763" name="Line 27"/>
          <p:cNvSpPr>
            <a:spLocks noChangeShapeType="1"/>
          </p:cNvSpPr>
          <p:nvPr/>
        </p:nvSpPr>
        <p:spPr bwMode="auto">
          <a:xfrm>
            <a:off x="4681538" y="4271963"/>
            <a:ext cx="392112" cy="0"/>
          </a:xfrm>
          <a:prstGeom prst="line">
            <a:avLst/>
          </a:prstGeom>
          <a:noFill/>
          <a:ln w="9525">
            <a:solidFill>
              <a:srgbClr val="000000"/>
            </a:solidFill>
            <a:round/>
            <a:headEnd type="none" w="med" len="lg"/>
            <a:tailEnd type="triangle" w="med" len="lg"/>
          </a:ln>
        </p:spPr>
        <p:txBody>
          <a:bodyPr/>
          <a:lstStyle/>
          <a:p>
            <a:endParaRPr lang="en-US"/>
          </a:p>
        </p:txBody>
      </p:sp>
      <p:sp>
        <p:nvSpPr>
          <p:cNvPr id="116764" name="Line 28"/>
          <p:cNvSpPr>
            <a:spLocks noChangeShapeType="1"/>
          </p:cNvSpPr>
          <p:nvPr/>
        </p:nvSpPr>
        <p:spPr bwMode="auto">
          <a:xfrm>
            <a:off x="6237288" y="3386138"/>
            <a:ext cx="138112" cy="1587"/>
          </a:xfrm>
          <a:prstGeom prst="line">
            <a:avLst/>
          </a:prstGeom>
          <a:noFill/>
          <a:ln w="9525">
            <a:solidFill>
              <a:srgbClr val="000000"/>
            </a:solidFill>
            <a:round/>
            <a:headEnd type="none" w="med" len="lg"/>
            <a:tailEnd type="triangle" w="med" len="lg"/>
          </a:ln>
        </p:spPr>
        <p:txBody>
          <a:bodyPr/>
          <a:lstStyle/>
          <a:p>
            <a:endParaRPr lang="en-US"/>
          </a:p>
        </p:txBody>
      </p:sp>
      <p:sp>
        <p:nvSpPr>
          <p:cNvPr id="116765" name="Line 29"/>
          <p:cNvSpPr>
            <a:spLocks noChangeShapeType="1"/>
          </p:cNvSpPr>
          <p:nvPr/>
        </p:nvSpPr>
        <p:spPr bwMode="auto">
          <a:xfrm>
            <a:off x="7265988" y="3386138"/>
            <a:ext cx="452437" cy="0"/>
          </a:xfrm>
          <a:prstGeom prst="line">
            <a:avLst/>
          </a:prstGeom>
          <a:noFill/>
          <a:ln w="9525">
            <a:solidFill>
              <a:srgbClr val="000000"/>
            </a:solidFill>
            <a:round/>
            <a:headEnd type="none" w="med" len="lg"/>
            <a:tailEnd type="triangle" w="med" len="lg"/>
          </a:ln>
        </p:spPr>
        <p:txBody>
          <a:bodyPr/>
          <a:lstStyle/>
          <a:p>
            <a:endParaRPr lang="en-US"/>
          </a:p>
        </p:txBody>
      </p:sp>
      <p:sp>
        <p:nvSpPr>
          <p:cNvPr id="116766" name="Line 30"/>
          <p:cNvSpPr>
            <a:spLocks noChangeShapeType="1"/>
          </p:cNvSpPr>
          <p:nvPr/>
        </p:nvSpPr>
        <p:spPr bwMode="auto">
          <a:xfrm>
            <a:off x="6030913" y="4352925"/>
            <a:ext cx="1687512" cy="0"/>
          </a:xfrm>
          <a:prstGeom prst="line">
            <a:avLst/>
          </a:prstGeom>
          <a:noFill/>
          <a:ln w="9525">
            <a:solidFill>
              <a:srgbClr val="000000"/>
            </a:solidFill>
            <a:round/>
            <a:headEnd type="none" w="med" len="lg"/>
            <a:tailEnd type="triangle" w="med" len="lg"/>
          </a:ln>
        </p:spPr>
        <p:txBody>
          <a:bodyPr/>
          <a:lstStyle/>
          <a:p>
            <a:endParaRPr lang="en-US"/>
          </a:p>
        </p:txBody>
      </p:sp>
      <p:sp>
        <p:nvSpPr>
          <p:cNvPr id="116767" name="Freeform 31"/>
          <p:cNvSpPr>
            <a:spLocks/>
          </p:cNvSpPr>
          <p:nvPr/>
        </p:nvSpPr>
        <p:spPr bwMode="auto">
          <a:xfrm>
            <a:off x="1576388" y="3629024"/>
            <a:ext cx="754062" cy="585793"/>
          </a:xfrm>
          <a:custGeom>
            <a:avLst/>
            <a:gdLst/>
            <a:ahLst/>
            <a:cxnLst>
              <a:cxn ang="0">
                <a:pos x="19987" y="0"/>
              </a:cxn>
              <a:cxn ang="0">
                <a:pos x="19987" y="9988"/>
              </a:cxn>
              <a:cxn ang="0">
                <a:pos x="0" y="9988"/>
              </a:cxn>
              <a:cxn ang="0">
                <a:pos x="0" y="19977"/>
              </a:cxn>
            </a:cxnLst>
            <a:rect l="0" t="0" r="r" b="b"/>
            <a:pathLst>
              <a:path w="20000" h="20000">
                <a:moveTo>
                  <a:pt x="19987" y="0"/>
                </a:moveTo>
                <a:lnTo>
                  <a:pt x="19987" y="9988"/>
                </a:lnTo>
                <a:lnTo>
                  <a:pt x="0" y="9988"/>
                </a:lnTo>
                <a:lnTo>
                  <a:pt x="0" y="19977"/>
                </a:lnTo>
              </a:path>
            </a:pathLst>
          </a:custGeom>
          <a:noFill/>
          <a:ln w="9525">
            <a:solidFill>
              <a:srgbClr val="000000"/>
            </a:solidFill>
            <a:round/>
            <a:headEnd type="none" w="med" len="lg"/>
            <a:tailEnd type="triangle" w="med" len="lg"/>
          </a:ln>
        </p:spPr>
        <p:txBody>
          <a:bodyPr/>
          <a:lstStyle/>
          <a:p>
            <a:endParaRPr lang="en-US"/>
          </a:p>
        </p:txBody>
      </p:sp>
      <p:sp>
        <p:nvSpPr>
          <p:cNvPr id="116768" name="Freeform 32"/>
          <p:cNvSpPr>
            <a:spLocks/>
          </p:cNvSpPr>
          <p:nvPr/>
        </p:nvSpPr>
        <p:spPr bwMode="auto">
          <a:xfrm>
            <a:off x="958850" y="4513263"/>
            <a:ext cx="138113" cy="806450"/>
          </a:xfrm>
          <a:custGeom>
            <a:avLst/>
            <a:gdLst/>
            <a:ahLst/>
            <a:cxnLst>
              <a:cxn ang="0">
                <a:pos x="19930" y="19986"/>
              </a:cxn>
              <a:cxn ang="0">
                <a:pos x="0" y="19986"/>
              </a:cxn>
              <a:cxn ang="0">
                <a:pos x="0" y="0"/>
              </a:cxn>
              <a:cxn ang="0">
                <a:pos x="19930" y="0"/>
              </a:cxn>
            </a:cxnLst>
            <a:rect l="0" t="0" r="r" b="b"/>
            <a:pathLst>
              <a:path w="20000" h="20000">
                <a:moveTo>
                  <a:pt x="19930" y="19986"/>
                </a:moveTo>
                <a:lnTo>
                  <a:pt x="0" y="19986"/>
                </a:lnTo>
                <a:lnTo>
                  <a:pt x="0" y="0"/>
                </a:lnTo>
                <a:lnTo>
                  <a:pt x="19930" y="0"/>
                </a:lnTo>
              </a:path>
            </a:pathLst>
          </a:custGeom>
          <a:noFill/>
          <a:ln w="9525">
            <a:solidFill>
              <a:srgbClr val="000000"/>
            </a:solidFill>
            <a:round/>
            <a:headEnd type="none" w="med" len="lg"/>
            <a:tailEnd type="triangle" w="med" len="lg"/>
          </a:ln>
        </p:spPr>
        <p:txBody>
          <a:bodyPr/>
          <a:lstStyle/>
          <a:p>
            <a:endParaRPr lang="en-US"/>
          </a:p>
        </p:txBody>
      </p:sp>
      <p:sp>
        <p:nvSpPr>
          <p:cNvPr id="116769" name="Freeform 33"/>
          <p:cNvSpPr>
            <a:spLocks/>
          </p:cNvSpPr>
          <p:nvPr/>
        </p:nvSpPr>
        <p:spPr bwMode="auto">
          <a:xfrm>
            <a:off x="2262188" y="4513263"/>
            <a:ext cx="136525" cy="806450"/>
          </a:xfrm>
          <a:custGeom>
            <a:avLst/>
            <a:gdLst/>
            <a:ahLst/>
            <a:cxnLst>
              <a:cxn ang="0">
                <a:pos x="19930" y="19986"/>
              </a:cxn>
              <a:cxn ang="0">
                <a:pos x="0" y="19986"/>
              </a:cxn>
              <a:cxn ang="0">
                <a:pos x="0" y="0"/>
              </a:cxn>
              <a:cxn ang="0">
                <a:pos x="19930" y="0"/>
              </a:cxn>
            </a:cxnLst>
            <a:rect l="0" t="0" r="r" b="b"/>
            <a:pathLst>
              <a:path w="20000" h="20000">
                <a:moveTo>
                  <a:pt x="19930" y="19986"/>
                </a:moveTo>
                <a:lnTo>
                  <a:pt x="0" y="19986"/>
                </a:lnTo>
                <a:lnTo>
                  <a:pt x="0" y="0"/>
                </a:lnTo>
                <a:lnTo>
                  <a:pt x="19930" y="0"/>
                </a:lnTo>
              </a:path>
            </a:pathLst>
          </a:custGeom>
          <a:noFill/>
          <a:ln w="9525">
            <a:solidFill>
              <a:srgbClr val="000000"/>
            </a:solidFill>
            <a:round/>
            <a:headEnd type="none" w="med" len="lg"/>
            <a:tailEnd type="triangle" w="med" len="lg"/>
          </a:ln>
        </p:spPr>
        <p:txBody>
          <a:bodyPr/>
          <a:lstStyle/>
          <a:p>
            <a:endParaRPr lang="en-US"/>
          </a:p>
        </p:txBody>
      </p:sp>
      <p:sp>
        <p:nvSpPr>
          <p:cNvPr id="116770" name="Freeform 34"/>
          <p:cNvSpPr>
            <a:spLocks/>
          </p:cNvSpPr>
          <p:nvPr/>
        </p:nvSpPr>
        <p:spPr bwMode="auto">
          <a:xfrm>
            <a:off x="3563938" y="4513263"/>
            <a:ext cx="138112" cy="806450"/>
          </a:xfrm>
          <a:custGeom>
            <a:avLst/>
            <a:gdLst/>
            <a:ahLst/>
            <a:cxnLst>
              <a:cxn ang="0">
                <a:pos x="19930" y="19986"/>
              </a:cxn>
              <a:cxn ang="0">
                <a:pos x="0" y="19986"/>
              </a:cxn>
              <a:cxn ang="0">
                <a:pos x="0" y="0"/>
              </a:cxn>
              <a:cxn ang="0">
                <a:pos x="19930" y="0"/>
              </a:cxn>
            </a:cxnLst>
            <a:rect l="0" t="0" r="r" b="b"/>
            <a:pathLst>
              <a:path w="20000" h="20000">
                <a:moveTo>
                  <a:pt x="19930" y="19986"/>
                </a:moveTo>
                <a:lnTo>
                  <a:pt x="0" y="19986"/>
                </a:lnTo>
                <a:lnTo>
                  <a:pt x="0" y="0"/>
                </a:lnTo>
                <a:lnTo>
                  <a:pt x="19930" y="0"/>
                </a:lnTo>
              </a:path>
            </a:pathLst>
          </a:custGeom>
          <a:noFill/>
          <a:ln w="9525">
            <a:solidFill>
              <a:srgbClr val="000000"/>
            </a:solidFill>
            <a:round/>
            <a:headEnd type="none" w="med" len="lg"/>
            <a:tailEnd type="triangle" w="med" len="lg"/>
          </a:ln>
        </p:spPr>
        <p:txBody>
          <a:bodyPr/>
          <a:lstStyle/>
          <a:p>
            <a:endParaRPr lang="en-US"/>
          </a:p>
        </p:txBody>
      </p:sp>
      <p:sp>
        <p:nvSpPr>
          <p:cNvPr id="116771" name="Freeform 35"/>
          <p:cNvSpPr>
            <a:spLocks/>
          </p:cNvSpPr>
          <p:nvPr/>
        </p:nvSpPr>
        <p:spPr bwMode="auto">
          <a:xfrm>
            <a:off x="4706938" y="4529138"/>
            <a:ext cx="136525" cy="808037"/>
          </a:xfrm>
          <a:custGeom>
            <a:avLst/>
            <a:gdLst/>
            <a:ahLst/>
            <a:cxnLst>
              <a:cxn ang="0">
                <a:pos x="0" y="0"/>
              </a:cxn>
              <a:cxn ang="0">
                <a:pos x="19930" y="0"/>
              </a:cxn>
              <a:cxn ang="0">
                <a:pos x="19930" y="19986"/>
              </a:cxn>
              <a:cxn ang="0">
                <a:pos x="0" y="19986"/>
              </a:cxn>
            </a:cxnLst>
            <a:rect l="0" t="0" r="r" b="b"/>
            <a:pathLst>
              <a:path w="20000" h="20000">
                <a:moveTo>
                  <a:pt x="0" y="0"/>
                </a:moveTo>
                <a:lnTo>
                  <a:pt x="19930" y="0"/>
                </a:lnTo>
                <a:lnTo>
                  <a:pt x="19930" y="19986"/>
                </a:lnTo>
                <a:lnTo>
                  <a:pt x="0" y="19986"/>
                </a:lnTo>
              </a:path>
            </a:pathLst>
          </a:custGeom>
          <a:noFill/>
          <a:ln w="9525">
            <a:solidFill>
              <a:srgbClr val="000000"/>
            </a:solidFill>
            <a:round/>
            <a:headEnd type="none" w="med" len="lg"/>
            <a:tailEnd type="triangle" w="med" len="lg"/>
          </a:ln>
        </p:spPr>
        <p:txBody>
          <a:bodyPr/>
          <a:lstStyle/>
          <a:p>
            <a:endParaRPr lang="en-US"/>
          </a:p>
        </p:txBody>
      </p:sp>
      <p:sp>
        <p:nvSpPr>
          <p:cNvPr id="116772" name="Freeform 36"/>
          <p:cNvSpPr>
            <a:spLocks/>
          </p:cNvSpPr>
          <p:nvPr/>
        </p:nvSpPr>
        <p:spPr bwMode="auto">
          <a:xfrm>
            <a:off x="3357563" y="4513263"/>
            <a:ext cx="138112" cy="806450"/>
          </a:xfrm>
          <a:custGeom>
            <a:avLst/>
            <a:gdLst/>
            <a:ahLst/>
            <a:cxnLst>
              <a:cxn ang="0">
                <a:pos x="0" y="0"/>
              </a:cxn>
              <a:cxn ang="0">
                <a:pos x="19930" y="0"/>
              </a:cxn>
              <a:cxn ang="0">
                <a:pos x="19930" y="19986"/>
              </a:cxn>
              <a:cxn ang="0">
                <a:pos x="0" y="19986"/>
              </a:cxn>
            </a:cxnLst>
            <a:rect l="0" t="0" r="r" b="b"/>
            <a:pathLst>
              <a:path w="20000" h="20000">
                <a:moveTo>
                  <a:pt x="0" y="0"/>
                </a:moveTo>
                <a:lnTo>
                  <a:pt x="19930" y="0"/>
                </a:lnTo>
                <a:lnTo>
                  <a:pt x="19930" y="19986"/>
                </a:lnTo>
                <a:lnTo>
                  <a:pt x="0" y="19986"/>
                </a:lnTo>
              </a:path>
            </a:pathLst>
          </a:custGeom>
          <a:noFill/>
          <a:ln w="9525">
            <a:solidFill>
              <a:srgbClr val="000000"/>
            </a:solidFill>
            <a:round/>
            <a:headEnd type="none" w="med" len="lg"/>
            <a:tailEnd type="triangle" w="med" len="lg"/>
          </a:ln>
        </p:spPr>
        <p:txBody>
          <a:bodyPr/>
          <a:lstStyle/>
          <a:p>
            <a:endParaRPr lang="en-US"/>
          </a:p>
        </p:txBody>
      </p:sp>
      <p:sp>
        <p:nvSpPr>
          <p:cNvPr id="116773" name="Freeform 37"/>
          <p:cNvSpPr>
            <a:spLocks/>
          </p:cNvSpPr>
          <p:nvPr/>
        </p:nvSpPr>
        <p:spPr bwMode="auto">
          <a:xfrm>
            <a:off x="2057400" y="4513263"/>
            <a:ext cx="136525" cy="806450"/>
          </a:xfrm>
          <a:custGeom>
            <a:avLst/>
            <a:gdLst/>
            <a:ahLst/>
            <a:cxnLst>
              <a:cxn ang="0">
                <a:pos x="0" y="0"/>
              </a:cxn>
              <a:cxn ang="0">
                <a:pos x="19930" y="0"/>
              </a:cxn>
              <a:cxn ang="0">
                <a:pos x="19930" y="19986"/>
              </a:cxn>
              <a:cxn ang="0">
                <a:pos x="0" y="19986"/>
              </a:cxn>
            </a:cxnLst>
            <a:rect l="0" t="0" r="r" b="b"/>
            <a:pathLst>
              <a:path w="20000" h="20000">
                <a:moveTo>
                  <a:pt x="0" y="0"/>
                </a:moveTo>
                <a:lnTo>
                  <a:pt x="19930" y="0"/>
                </a:lnTo>
                <a:lnTo>
                  <a:pt x="19930" y="19986"/>
                </a:lnTo>
                <a:lnTo>
                  <a:pt x="0" y="19986"/>
                </a:lnTo>
              </a:path>
            </a:pathLst>
          </a:custGeom>
          <a:noFill/>
          <a:ln w="9525">
            <a:solidFill>
              <a:srgbClr val="000000"/>
            </a:solidFill>
            <a:round/>
            <a:headEnd type="none" w="med" len="lg"/>
            <a:tailEnd type="triangle" w="med" len="lg"/>
          </a:ln>
        </p:spPr>
        <p:txBody>
          <a:bodyPr/>
          <a:lstStyle/>
          <a:p>
            <a:endParaRPr lang="en-US"/>
          </a:p>
        </p:txBody>
      </p:sp>
      <p:sp>
        <p:nvSpPr>
          <p:cNvPr id="116774" name="Line 38"/>
          <p:cNvSpPr>
            <a:spLocks noChangeShapeType="1"/>
          </p:cNvSpPr>
          <p:nvPr/>
        </p:nvSpPr>
        <p:spPr bwMode="auto">
          <a:xfrm>
            <a:off x="822325" y="3789363"/>
            <a:ext cx="6896100" cy="0"/>
          </a:xfrm>
          <a:prstGeom prst="line">
            <a:avLst/>
          </a:prstGeom>
          <a:noFill/>
          <a:ln w="9525">
            <a:solidFill>
              <a:srgbClr val="000000"/>
            </a:solidFill>
            <a:round/>
            <a:headEnd type="triangle" w="med" len="lg"/>
            <a:tailEnd type="triangle" w="med" len="lg"/>
          </a:ln>
        </p:spPr>
        <p:txBody>
          <a:bodyPr/>
          <a:lstStyle/>
          <a:p>
            <a:endParaRPr lang="en-US"/>
          </a:p>
        </p:txBody>
      </p:sp>
      <p:sp>
        <p:nvSpPr>
          <p:cNvPr id="116775" name="Line 39"/>
          <p:cNvSpPr>
            <a:spLocks noChangeShapeType="1"/>
          </p:cNvSpPr>
          <p:nvPr/>
        </p:nvSpPr>
        <p:spPr bwMode="auto">
          <a:xfrm flipV="1">
            <a:off x="6716713" y="3629025"/>
            <a:ext cx="1587" cy="160338"/>
          </a:xfrm>
          <a:prstGeom prst="line">
            <a:avLst/>
          </a:prstGeom>
          <a:noFill/>
          <a:ln w="9525">
            <a:solidFill>
              <a:srgbClr val="000000"/>
            </a:solidFill>
            <a:round/>
            <a:headEnd type="none" w="med" len="lg"/>
            <a:tailEnd type="triangle" w="med" len="lg"/>
          </a:ln>
        </p:spPr>
        <p:txBody>
          <a:bodyPr/>
          <a:lstStyle/>
          <a:p>
            <a:endParaRPr lang="en-US"/>
          </a:p>
        </p:txBody>
      </p:sp>
      <p:sp>
        <p:nvSpPr>
          <p:cNvPr id="116776" name="Line 40"/>
          <p:cNvSpPr>
            <a:spLocks noChangeShapeType="1"/>
          </p:cNvSpPr>
          <p:nvPr/>
        </p:nvSpPr>
        <p:spPr bwMode="auto">
          <a:xfrm>
            <a:off x="6991350" y="3629025"/>
            <a:ext cx="0" cy="160338"/>
          </a:xfrm>
          <a:prstGeom prst="line">
            <a:avLst/>
          </a:prstGeom>
          <a:noFill/>
          <a:ln w="9525">
            <a:solidFill>
              <a:srgbClr val="000000"/>
            </a:solidFill>
            <a:round/>
            <a:headEnd type="none" w="med" len="lg"/>
            <a:tailEnd type="triangle" w="med" len="lg"/>
          </a:ln>
        </p:spPr>
        <p:txBody>
          <a:bodyPr/>
          <a:lstStyle/>
          <a:p>
            <a:endParaRPr lang="en-US"/>
          </a:p>
        </p:txBody>
      </p:sp>
      <p:sp>
        <p:nvSpPr>
          <p:cNvPr id="116777" name="Line 41"/>
          <p:cNvSpPr>
            <a:spLocks noChangeShapeType="1"/>
          </p:cNvSpPr>
          <p:nvPr/>
        </p:nvSpPr>
        <p:spPr bwMode="auto">
          <a:xfrm flipV="1">
            <a:off x="5619750" y="3629025"/>
            <a:ext cx="1588" cy="160338"/>
          </a:xfrm>
          <a:prstGeom prst="line">
            <a:avLst/>
          </a:prstGeom>
          <a:noFill/>
          <a:ln w="9525">
            <a:solidFill>
              <a:srgbClr val="000000"/>
            </a:solidFill>
            <a:round/>
            <a:headEnd type="none" w="med" len="lg"/>
            <a:tailEnd type="triangle" w="med" len="lg"/>
          </a:ln>
        </p:spPr>
        <p:txBody>
          <a:bodyPr/>
          <a:lstStyle/>
          <a:p>
            <a:endParaRPr lang="en-US"/>
          </a:p>
        </p:txBody>
      </p:sp>
      <p:sp>
        <p:nvSpPr>
          <p:cNvPr id="116778" name="Line 42"/>
          <p:cNvSpPr>
            <a:spLocks noChangeShapeType="1"/>
          </p:cNvSpPr>
          <p:nvPr/>
        </p:nvSpPr>
        <p:spPr bwMode="auto">
          <a:xfrm>
            <a:off x="5895975" y="3629025"/>
            <a:ext cx="0" cy="160338"/>
          </a:xfrm>
          <a:prstGeom prst="line">
            <a:avLst/>
          </a:prstGeom>
          <a:noFill/>
          <a:ln w="9525">
            <a:solidFill>
              <a:srgbClr val="000000"/>
            </a:solidFill>
            <a:round/>
            <a:headEnd type="none" w="med" len="lg"/>
            <a:tailEnd type="triangle" w="med" len="lg"/>
          </a:ln>
        </p:spPr>
        <p:txBody>
          <a:bodyPr/>
          <a:lstStyle/>
          <a:p>
            <a:endParaRPr lang="en-US"/>
          </a:p>
        </p:txBody>
      </p:sp>
      <p:sp>
        <p:nvSpPr>
          <p:cNvPr id="116779" name="Line 43"/>
          <p:cNvSpPr>
            <a:spLocks noChangeShapeType="1"/>
          </p:cNvSpPr>
          <p:nvPr/>
        </p:nvSpPr>
        <p:spPr bwMode="auto">
          <a:xfrm flipV="1">
            <a:off x="3495675" y="3629025"/>
            <a:ext cx="0" cy="160338"/>
          </a:xfrm>
          <a:prstGeom prst="line">
            <a:avLst/>
          </a:prstGeom>
          <a:noFill/>
          <a:ln w="9525">
            <a:solidFill>
              <a:srgbClr val="000000"/>
            </a:solidFill>
            <a:round/>
            <a:headEnd type="none" w="med" len="lg"/>
            <a:tailEnd type="triangle" w="med" len="lg"/>
          </a:ln>
        </p:spPr>
        <p:txBody>
          <a:bodyPr/>
          <a:lstStyle/>
          <a:p>
            <a:endParaRPr lang="en-US"/>
          </a:p>
        </p:txBody>
      </p:sp>
      <p:sp>
        <p:nvSpPr>
          <p:cNvPr id="116780" name="Line 44"/>
          <p:cNvSpPr>
            <a:spLocks noChangeShapeType="1"/>
          </p:cNvSpPr>
          <p:nvPr/>
        </p:nvSpPr>
        <p:spPr bwMode="auto">
          <a:xfrm>
            <a:off x="3838575" y="3629025"/>
            <a:ext cx="0" cy="160338"/>
          </a:xfrm>
          <a:prstGeom prst="line">
            <a:avLst/>
          </a:prstGeom>
          <a:noFill/>
          <a:ln w="9525">
            <a:solidFill>
              <a:srgbClr val="000000"/>
            </a:solidFill>
            <a:round/>
            <a:headEnd type="none" w="med" len="lg"/>
            <a:tailEnd type="triangle" w="med" len="lg"/>
          </a:ln>
        </p:spPr>
        <p:txBody>
          <a:bodyPr/>
          <a:lstStyle/>
          <a:p>
            <a:endParaRPr lang="en-US"/>
          </a:p>
        </p:txBody>
      </p:sp>
      <p:sp>
        <p:nvSpPr>
          <p:cNvPr id="116781" name="Line 45"/>
          <p:cNvSpPr>
            <a:spLocks noChangeShapeType="1"/>
          </p:cNvSpPr>
          <p:nvPr/>
        </p:nvSpPr>
        <p:spPr bwMode="auto">
          <a:xfrm flipV="1">
            <a:off x="2535238" y="3629025"/>
            <a:ext cx="1587" cy="160338"/>
          </a:xfrm>
          <a:prstGeom prst="line">
            <a:avLst/>
          </a:prstGeom>
          <a:noFill/>
          <a:ln w="9525">
            <a:solidFill>
              <a:srgbClr val="000000"/>
            </a:solidFill>
            <a:round/>
            <a:headEnd type="none" w="med" len="lg"/>
            <a:tailEnd type="triangle" w="med" len="lg"/>
          </a:ln>
        </p:spPr>
        <p:txBody>
          <a:bodyPr/>
          <a:lstStyle/>
          <a:p>
            <a:endParaRPr lang="en-US"/>
          </a:p>
        </p:txBody>
      </p:sp>
      <p:sp>
        <p:nvSpPr>
          <p:cNvPr id="116782" name="Line 46"/>
          <p:cNvSpPr>
            <a:spLocks noChangeShapeType="1"/>
          </p:cNvSpPr>
          <p:nvPr/>
        </p:nvSpPr>
        <p:spPr bwMode="auto">
          <a:xfrm>
            <a:off x="2811463" y="3629025"/>
            <a:ext cx="0" cy="160338"/>
          </a:xfrm>
          <a:prstGeom prst="line">
            <a:avLst/>
          </a:prstGeom>
          <a:noFill/>
          <a:ln w="9525">
            <a:solidFill>
              <a:srgbClr val="000000"/>
            </a:solidFill>
            <a:round/>
            <a:headEnd type="none" w="med" len="lg"/>
            <a:tailEnd type="triangle" w="med" len="lg"/>
          </a:ln>
        </p:spPr>
        <p:txBody>
          <a:bodyPr/>
          <a:lstStyle/>
          <a:p>
            <a:endParaRPr lang="en-US"/>
          </a:p>
        </p:txBody>
      </p:sp>
      <p:sp>
        <p:nvSpPr>
          <p:cNvPr id="116783" name="Line 47"/>
          <p:cNvSpPr>
            <a:spLocks noChangeShapeType="1"/>
          </p:cNvSpPr>
          <p:nvPr/>
        </p:nvSpPr>
        <p:spPr bwMode="auto">
          <a:xfrm flipH="1">
            <a:off x="822325" y="3063875"/>
            <a:ext cx="274638" cy="0"/>
          </a:xfrm>
          <a:prstGeom prst="line">
            <a:avLst/>
          </a:prstGeom>
          <a:noFill/>
          <a:ln w="9525">
            <a:solidFill>
              <a:srgbClr val="000000"/>
            </a:solidFill>
            <a:round/>
            <a:headEnd type="triangle" w="med" len="lg"/>
            <a:tailEnd type="triangle" w="med" len="lg"/>
          </a:ln>
        </p:spPr>
        <p:txBody>
          <a:bodyPr/>
          <a:lstStyle/>
          <a:p>
            <a:endParaRPr lang="en-US"/>
          </a:p>
        </p:txBody>
      </p:sp>
      <p:sp>
        <p:nvSpPr>
          <p:cNvPr id="116784" name="Line 48"/>
          <p:cNvSpPr>
            <a:spLocks noChangeShapeType="1"/>
          </p:cNvSpPr>
          <p:nvPr/>
        </p:nvSpPr>
        <p:spPr bwMode="auto">
          <a:xfrm flipH="1">
            <a:off x="822325" y="2017713"/>
            <a:ext cx="274638" cy="0"/>
          </a:xfrm>
          <a:prstGeom prst="line">
            <a:avLst/>
          </a:prstGeom>
          <a:noFill/>
          <a:ln w="9525">
            <a:solidFill>
              <a:srgbClr val="000000"/>
            </a:solidFill>
            <a:round/>
            <a:headEnd type="triangle" w="med" len="lg"/>
            <a:tailEnd type="triangle" w="med" len="lg"/>
          </a:ln>
        </p:spPr>
        <p:txBody>
          <a:bodyPr/>
          <a:lstStyle/>
          <a:p>
            <a:endParaRPr lang="en-US"/>
          </a:p>
        </p:txBody>
      </p:sp>
      <p:grpSp>
        <p:nvGrpSpPr>
          <p:cNvPr id="2" name="Group 49"/>
          <p:cNvGrpSpPr>
            <a:grpSpLocks/>
          </p:cNvGrpSpPr>
          <p:nvPr/>
        </p:nvGrpSpPr>
        <p:grpSpPr bwMode="auto">
          <a:xfrm>
            <a:off x="822325" y="1512888"/>
            <a:ext cx="1588" cy="4659312"/>
            <a:chOff x="0" y="0"/>
            <a:chExt cx="20000" cy="20000"/>
          </a:xfrm>
        </p:grpSpPr>
        <p:sp>
          <p:nvSpPr>
            <p:cNvPr id="116786" name="Line 50"/>
            <p:cNvSpPr>
              <a:spLocks noChangeShapeType="1"/>
            </p:cNvSpPr>
            <p:nvPr/>
          </p:nvSpPr>
          <p:spPr bwMode="auto">
            <a:xfrm>
              <a:off x="10000" y="0"/>
              <a:ext cx="10000" cy="20000"/>
            </a:xfrm>
            <a:prstGeom prst="line">
              <a:avLst/>
            </a:prstGeom>
            <a:noFill/>
            <a:ln w="76200">
              <a:solidFill>
                <a:srgbClr val="000000"/>
              </a:solidFill>
              <a:round/>
              <a:headEnd type="triangle" w="sm" len="sm"/>
              <a:tailEnd type="triangle" w="sm" len="sm"/>
            </a:ln>
          </p:spPr>
          <p:txBody>
            <a:bodyPr/>
            <a:lstStyle/>
            <a:p>
              <a:endParaRPr lang="en-US"/>
            </a:p>
          </p:txBody>
        </p:sp>
        <p:sp>
          <p:nvSpPr>
            <p:cNvPr id="116787" name="Line 51"/>
            <p:cNvSpPr>
              <a:spLocks noChangeShapeType="1"/>
            </p:cNvSpPr>
            <p:nvPr/>
          </p:nvSpPr>
          <p:spPr bwMode="auto">
            <a:xfrm>
              <a:off x="0" y="204"/>
              <a:ext cx="10000" cy="19594"/>
            </a:xfrm>
            <a:prstGeom prst="line">
              <a:avLst/>
            </a:prstGeom>
            <a:noFill/>
            <a:ln w="50800">
              <a:solidFill>
                <a:srgbClr val="FFFFFF"/>
              </a:solidFill>
              <a:round/>
              <a:headEnd type="triangle" w="sm" len="sm"/>
              <a:tailEnd type="triangle" w="sm" len="sm"/>
            </a:ln>
          </p:spPr>
          <p:txBody>
            <a:bodyPr/>
            <a:lstStyle/>
            <a:p>
              <a:endParaRPr lang="en-US"/>
            </a:p>
          </p:txBody>
        </p:sp>
      </p:grpSp>
      <p:sp>
        <p:nvSpPr>
          <p:cNvPr id="116788" name="Line 52"/>
          <p:cNvSpPr>
            <a:spLocks noChangeShapeType="1"/>
          </p:cNvSpPr>
          <p:nvPr/>
        </p:nvSpPr>
        <p:spPr bwMode="auto">
          <a:xfrm>
            <a:off x="1371600" y="5640388"/>
            <a:ext cx="0" cy="241300"/>
          </a:xfrm>
          <a:prstGeom prst="line">
            <a:avLst/>
          </a:prstGeom>
          <a:noFill/>
          <a:ln w="9525">
            <a:solidFill>
              <a:srgbClr val="000000"/>
            </a:solidFill>
            <a:round/>
            <a:headEnd type="triangle" w="med" len="lg"/>
            <a:tailEnd type="none" w="med" len="lg"/>
          </a:ln>
        </p:spPr>
        <p:txBody>
          <a:bodyPr/>
          <a:lstStyle/>
          <a:p>
            <a:endParaRPr lang="en-US"/>
          </a:p>
        </p:txBody>
      </p:sp>
      <p:sp>
        <p:nvSpPr>
          <p:cNvPr id="116789" name="Line 53"/>
          <p:cNvSpPr>
            <a:spLocks noChangeShapeType="1"/>
          </p:cNvSpPr>
          <p:nvPr/>
        </p:nvSpPr>
        <p:spPr bwMode="auto">
          <a:xfrm>
            <a:off x="2673350" y="5640388"/>
            <a:ext cx="0" cy="241300"/>
          </a:xfrm>
          <a:prstGeom prst="line">
            <a:avLst/>
          </a:prstGeom>
          <a:noFill/>
          <a:ln w="9525">
            <a:solidFill>
              <a:srgbClr val="000000"/>
            </a:solidFill>
            <a:round/>
            <a:headEnd type="triangle" w="med" len="lg"/>
            <a:tailEnd type="none" w="med" len="lg"/>
          </a:ln>
        </p:spPr>
        <p:txBody>
          <a:bodyPr/>
          <a:lstStyle/>
          <a:p>
            <a:endParaRPr lang="en-US"/>
          </a:p>
        </p:txBody>
      </p:sp>
      <p:sp>
        <p:nvSpPr>
          <p:cNvPr id="116790" name="Line 54"/>
          <p:cNvSpPr>
            <a:spLocks noChangeShapeType="1"/>
          </p:cNvSpPr>
          <p:nvPr/>
        </p:nvSpPr>
        <p:spPr bwMode="auto">
          <a:xfrm>
            <a:off x="4043363" y="5640388"/>
            <a:ext cx="0" cy="241300"/>
          </a:xfrm>
          <a:prstGeom prst="line">
            <a:avLst/>
          </a:prstGeom>
          <a:noFill/>
          <a:ln w="9525">
            <a:solidFill>
              <a:srgbClr val="000000"/>
            </a:solidFill>
            <a:round/>
            <a:headEnd type="triangle" w="med" len="lg"/>
            <a:tailEnd type="none" w="med" len="lg"/>
          </a:ln>
        </p:spPr>
        <p:txBody>
          <a:bodyPr/>
          <a:lstStyle/>
          <a:p>
            <a:endParaRPr lang="en-US"/>
          </a:p>
        </p:txBody>
      </p:sp>
      <p:sp>
        <p:nvSpPr>
          <p:cNvPr id="116791" name="Line 55"/>
          <p:cNvSpPr>
            <a:spLocks noChangeShapeType="1"/>
          </p:cNvSpPr>
          <p:nvPr/>
        </p:nvSpPr>
        <p:spPr bwMode="auto">
          <a:xfrm flipV="1">
            <a:off x="1714500" y="5640388"/>
            <a:ext cx="0" cy="241300"/>
          </a:xfrm>
          <a:prstGeom prst="line">
            <a:avLst/>
          </a:prstGeom>
          <a:noFill/>
          <a:ln w="9525">
            <a:solidFill>
              <a:srgbClr val="000000"/>
            </a:solidFill>
            <a:round/>
            <a:headEnd type="triangle" w="med" len="lg"/>
            <a:tailEnd type="none" w="med" len="lg"/>
          </a:ln>
        </p:spPr>
        <p:txBody>
          <a:bodyPr/>
          <a:lstStyle/>
          <a:p>
            <a:endParaRPr lang="en-US"/>
          </a:p>
        </p:txBody>
      </p:sp>
      <p:sp>
        <p:nvSpPr>
          <p:cNvPr id="116792" name="Line 56"/>
          <p:cNvSpPr>
            <a:spLocks noChangeShapeType="1"/>
          </p:cNvSpPr>
          <p:nvPr/>
        </p:nvSpPr>
        <p:spPr bwMode="auto">
          <a:xfrm flipV="1">
            <a:off x="3016250" y="5640388"/>
            <a:ext cx="0" cy="241300"/>
          </a:xfrm>
          <a:prstGeom prst="line">
            <a:avLst/>
          </a:prstGeom>
          <a:noFill/>
          <a:ln w="9525">
            <a:solidFill>
              <a:srgbClr val="000000"/>
            </a:solidFill>
            <a:round/>
            <a:headEnd type="triangle" w="med" len="lg"/>
            <a:tailEnd type="none" w="med" len="lg"/>
          </a:ln>
        </p:spPr>
        <p:txBody>
          <a:bodyPr/>
          <a:lstStyle/>
          <a:p>
            <a:endParaRPr lang="en-US"/>
          </a:p>
        </p:txBody>
      </p:sp>
      <p:sp>
        <p:nvSpPr>
          <p:cNvPr id="116793" name="Line 57"/>
          <p:cNvSpPr>
            <a:spLocks noChangeShapeType="1"/>
          </p:cNvSpPr>
          <p:nvPr/>
        </p:nvSpPr>
        <p:spPr bwMode="auto">
          <a:xfrm flipV="1">
            <a:off x="4386263" y="5640388"/>
            <a:ext cx="0" cy="241300"/>
          </a:xfrm>
          <a:prstGeom prst="line">
            <a:avLst/>
          </a:prstGeom>
          <a:noFill/>
          <a:ln w="9525">
            <a:solidFill>
              <a:srgbClr val="000000"/>
            </a:solidFill>
            <a:round/>
            <a:headEnd type="triangle" w="med" len="lg"/>
            <a:tailEnd type="none" w="med" len="lg"/>
          </a:ln>
        </p:spPr>
        <p:txBody>
          <a:bodyPr/>
          <a:lstStyle/>
          <a:p>
            <a:endParaRPr lang="en-US"/>
          </a:p>
        </p:txBody>
      </p:sp>
      <p:sp>
        <p:nvSpPr>
          <p:cNvPr id="116794" name="Line 58"/>
          <p:cNvSpPr>
            <a:spLocks noChangeShapeType="1"/>
          </p:cNvSpPr>
          <p:nvPr/>
        </p:nvSpPr>
        <p:spPr bwMode="auto">
          <a:xfrm flipV="1">
            <a:off x="2193925" y="5318125"/>
            <a:ext cx="0" cy="563563"/>
          </a:xfrm>
          <a:prstGeom prst="line">
            <a:avLst/>
          </a:prstGeom>
          <a:noFill/>
          <a:ln w="9525">
            <a:solidFill>
              <a:srgbClr val="000000"/>
            </a:solidFill>
            <a:round/>
            <a:headEnd type="triangle" w="med" len="lg"/>
            <a:tailEnd type="none" w="med" len="lg"/>
          </a:ln>
        </p:spPr>
        <p:txBody>
          <a:bodyPr/>
          <a:lstStyle/>
          <a:p>
            <a:endParaRPr lang="en-US"/>
          </a:p>
        </p:txBody>
      </p:sp>
      <p:sp>
        <p:nvSpPr>
          <p:cNvPr id="116795" name="Line 59"/>
          <p:cNvSpPr>
            <a:spLocks noChangeShapeType="1"/>
          </p:cNvSpPr>
          <p:nvPr/>
        </p:nvSpPr>
        <p:spPr bwMode="auto">
          <a:xfrm flipV="1">
            <a:off x="3495675" y="5318125"/>
            <a:ext cx="0" cy="563563"/>
          </a:xfrm>
          <a:prstGeom prst="line">
            <a:avLst/>
          </a:prstGeom>
          <a:noFill/>
          <a:ln w="9525">
            <a:solidFill>
              <a:srgbClr val="000000"/>
            </a:solidFill>
            <a:round/>
            <a:headEnd type="triangle" w="med" len="lg"/>
            <a:tailEnd type="none" w="med" len="lg"/>
          </a:ln>
        </p:spPr>
        <p:txBody>
          <a:bodyPr/>
          <a:lstStyle/>
          <a:p>
            <a:endParaRPr lang="en-US"/>
          </a:p>
        </p:txBody>
      </p:sp>
      <p:sp>
        <p:nvSpPr>
          <p:cNvPr id="116796" name="Line 60"/>
          <p:cNvSpPr>
            <a:spLocks noChangeShapeType="1"/>
          </p:cNvSpPr>
          <p:nvPr/>
        </p:nvSpPr>
        <p:spPr bwMode="auto">
          <a:xfrm flipV="1">
            <a:off x="4843463" y="5346700"/>
            <a:ext cx="0" cy="563563"/>
          </a:xfrm>
          <a:prstGeom prst="line">
            <a:avLst/>
          </a:prstGeom>
          <a:noFill/>
          <a:ln w="9525">
            <a:solidFill>
              <a:srgbClr val="000000"/>
            </a:solidFill>
            <a:round/>
            <a:headEnd type="triangle" w="med" len="lg"/>
            <a:tailEnd type="none" w="med" len="lg"/>
          </a:ln>
        </p:spPr>
        <p:txBody>
          <a:bodyPr/>
          <a:lstStyle/>
          <a:p>
            <a:endParaRPr lang="en-US"/>
          </a:p>
        </p:txBody>
      </p:sp>
      <p:sp>
        <p:nvSpPr>
          <p:cNvPr id="116797" name="Line 61"/>
          <p:cNvSpPr>
            <a:spLocks noChangeShapeType="1"/>
          </p:cNvSpPr>
          <p:nvPr/>
        </p:nvSpPr>
        <p:spPr bwMode="auto">
          <a:xfrm>
            <a:off x="958850" y="5318125"/>
            <a:ext cx="0" cy="563563"/>
          </a:xfrm>
          <a:prstGeom prst="line">
            <a:avLst/>
          </a:prstGeom>
          <a:noFill/>
          <a:ln w="9525">
            <a:solidFill>
              <a:srgbClr val="000000"/>
            </a:solidFill>
            <a:round/>
            <a:headEnd type="none" w="med" len="lg"/>
            <a:tailEnd type="none" w="med" len="lg"/>
          </a:ln>
        </p:spPr>
        <p:txBody>
          <a:bodyPr/>
          <a:lstStyle/>
          <a:p>
            <a:endParaRPr lang="en-US"/>
          </a:p>
        </p:txBody>
      </p:sp>
      <p:sp>
        <p:nvSpPr>
          <p:cNvPr id="116798" name="Line 62"/>
          <p:cNvSpPr>
            <a:spLocks noChangeShapeType="1"/>
          </p:cNvSpPr>
          <p:nvPr/>
        </p:nvSpPr>
        <p:spPr bwMode="auto">
          <a:xfrm>
            <a:off x="2262188" y="5318125"/>
            <a:ext cx="0" cy="563563"/>
          </a:xfrm>
          <a:prstGeom prst="line">
            <a:avLst/>
          </a:prstGeom>
          <a:noFill/>
          <a:ln w="9525">
            <a:solidFill>
              <a:srgbClr val="000000"/>
            </a:solidFill>
            <a:round/>
            <a:headEnd type="none" w="med" len="lg"/>
            <a:tailEnd type="none" w="med" len="lg"/>
          </a:ln>
        </p:spPr>
        <p:txBody>
          <a:bodyPr/>
          <a:lstStyle/>
          <a:p>
            <a:endParaRPr lang="en-US"/>
          </a:p>
        </p:txBody>
      </p:sp>
      <p:sp>
        <p:nvSpPr>
          <p:cNvPr id="116799" name="Line 63"/>
          <p:cNvSpPr>
            <a:spLocks noChangeShapeType="1"/>
          </p:cNvSpPr>
          <p:nvPr/>
        </p:nvSpPr>
        <p:spPr bwMode="auto">
          <a:xfrm>
            <a:off x="3563938" y="5319713"/>
            <a:ext cx="1587" cy="563562"/>
          </a:xfrm>
          <a:prstGeom prst="line">
            <a:avLst/>
          </a:prstGeom>
          <a:noFill/>
          <a:ln w="9525">
            <a:solidFill>
              <a:srgbClr val="000000"/>
            </a:solidFill>
            <a:round/>
            <a:headEnd type="none" w="med" len="lg"/>
            <a:tailEnd type="none" w="med" len="lg"/>
          </a:ln>
        </p:spPr>
        <p:txBody>
          <a:bodyPr/>
          <a:lstStyle/>
          <a:p>
            <a:endParaRPr lang="en-US"/>
          </a:p>
        </p:txBody>
      </p:sp>
      <p:sp>
        <p:nvSpPr>
          <p:cNvPr id="116800" name="Line 64"/>
          <p:cNvSpPr>
            <a:spLocks noChangeShapeType="1"/>
          </p:cNvSpPr>
          <p:nvPr/>
        </p:nvSpPr>
        <p:spPr bwMode="auto">
          <a:xfrm>
            <a:off x="822325" y="5881688"/>
            <a:ext cx="6896100" cy="0"/>
          </a:xfrm>
          <a:prstGeom prst="line">
            <a:avLst/>
          </a:prstGeom>
          <a:noFill/>
          <a:ln w="9525">
            <a:solidFill>
              <a:srgbClr val="000000"/>
            </a:solidFill>
            <a:round/>
            <a:headEnd type="triangle" w="med" len="lg"/>
            <a:tailEnd type="triangle" w="med" len="lg"/>
          </a:ln>
        </p:spPr>
        <p:txBody>
          <a:bodyPr/>
          <a:lstStyle/>
          <a:p>
            <a:endParaRPr lang="en-US"/>
          </a:p>
        </p:txBody>
      </p:sp>
      <p:sp>
        <p:nvSpPr>
          <p:cNvPr id="116801" name="Line 65"/>
          <p:cNvSpPr>
            <a:spLocks noChangeShapeType="1"/>
          </p:cNvSpPr>
          <p:nvPr/>
        </p:nvSpPr>
        <p:spPr bwMode="auto">
          <a:xfrm flipH="1">
            <a:off x="4935538" y="1447800"/>
            <a:ext cx="0" cy="1616075"/>
          </a:xfrm>
          <a:prstGeom prst="line">
            <a:avLst/>
          </a:prstGeom>
          <a:noFill/>
          <a:ln w="9525">
            <a:solidFill>
              <a:srgbClr val="000000"/>
            </a:solidFill>
            <a:round/>
            <a:headEnd type="none" w="med" len="lg"/>
            <a:tailEnd type="triangle" w="med" len="lg"/>
          </a:ln>
        </p:spPr>
        <p:txBody>
          <a:bodyPr/>
          <a:lstStyle/>
          <a:p>
            <a:endParaRPr lang="en-US"/>
          </a:p>
        </p:txBody>
      </p:sp>
      <p:sp>
        <p:nvSpPr>
          <p:cNvPr id="116802" name="Line 66"/>
          <p:cNvSpPr>
            <a:spLocks noChangeShapeType="1"/>
          </p:cNvSpPr>
          <p:nvPr/>
        </p:nvSpPr>
        <p:spPr bwMode="auto">
          <a:xfrm>
            <a:off x="5964238" y="1447800"/>
            <a:ext cx="0" cy="1616075"/>
          </a:xfrm>
          <a:prstGeom prst="line">
            <a:avLst/>
          </a:prstGeom>
          <a:noFill/>
          <a:ln w="9525">
            <a:solidFill>
              <a:srgbClr val="000000"/>
            </a:solidFill>
            <a:round/>
            <a:headEnd type="none" w="med" len="lg"/>
            <a:tailEnd type="triangle" w="med" len="lg"/>
          </a:ln>
        </p:spPr>
        <p:txBody>
          <a:bodyPr/>
          <a:lstStyle/>
          <a:p>
            <a:endParaRPr lang="en-US"/>
          </a:p>
        </p:txBody>
      </p:sp>
      <p:sp>
        <p:nvSpPr>
          <p:cNvPr id="116803" name="Line 67"/>
          <p:cNvSpPr>
            <a:spLocks noChangeShapeType="1"/>
          </p:cNvSpPr>
          <p:nvPr/>
        </p:nvSpPr>
        <p:spPr bwMode="auto">
          <a:xfrm>
            <a:off x="7061200" y="1447800"/>
            <a:ext cx="0" cy="1616075"/>
          </a:xfrm>
          <a:prstGeom prst="line">
            <a:avLst/>
          </a:prstGeom>
          <a:noFill/>
          <a:ln w="9525">
            <a:solidFill>
              <a:srgbClr val="000000"/>
            </a:solidFill>
            <a:round/>
            <a:headEnd type="triangle" w="med" len="med"/>
            <a:tailEnd/>
          </a:ln>
        </p:spPr>
        <p:txBody>
          <a:bodyPr/>
          <a:lstStyle/>
          <a:p>
            <a:endParaRPr lang="en-US"/>
          </a:p>
        </p:txBody>
      </p:sp>
      <p:sp>
        <p:nvSpPr>
          <p:cNvPr id="116804" name="Line 68"/>
          <p:cNvSpPr>
            <a:spLocks noChangeShapeType="1"/>
          </p:cNvSpPr>
          <p:nvPr/>
        </p:nvSpPr>
        <p:spPr bwMode="auto">
          <a:xfrm>
            <a:off x="4456113" y="2822575"/>
            <a:ext cx="0" cy="241300"/>
          </a:xfrm>
          <a:prstGeom prst="line">
            <a:avLst/>
          </a:prstGeom>
          <a:noFill/>
          <a:ln w="9525">
            <a:solidFill>
              <a:srgbClr val="000000"/>
            </a:solidFill>
            <a:round/>
            <a:headEnd type="none" w="med" len="lg"/>
            <a:tailEnd type="triangle" w="med" len="lg"/>
          </a:ln>
        </p:spPr>
        <p:txBody>
          <a:bodyPr/>
          <a:lstStyle/>
          <a:p>
            <a:endParaRPr lang="en-US"/>
          </a:p>
        </p:txBody>
      </p:sp>
      <p:sp>
        <p:nvSpPr>
          <p:cNvPr id="116805" name="Line 69"/>
          <p:cNvSpPr>
            <a:spLocks noChangeShapeType="1"/>
          </p:cNvSpPr>
          <p:nvPr/>
        </p:nvSpPr>
        <p:spPr bwMode="auto">
          <a:xfrm flipV="1">
            <a:off x="4524375" y="3629025"/>
            <a:ext cx="0" cy="160338"/>
          </a:xfrm>
          <a:prstGeom prst="line">
            <a:avLst/>
          </a:prstGeom>
          <a:noFill/>
          <a:ln w="9525">
            <a:solidFill>
              <a:srgbClr val="000000"/>
            </a:solidFill>
            <a:round/>
            <a:headEnd type="none" w="med" len="lg"/>
            <a:tailEnd type="triangle" w="med" len="lg"/>
          </a:ln>
        </p:spPr>
        <p:txBody>
          <a:bodyPr/>
          <a:lstStyle/>
          <a:p>
            <a:endParaRPr lang="en-US"/>
          </a:p>
        </p:txBody>
      </p:sp>
      <p:sp>
        <p:nvSpPr>
          <p:cNvPr id="116806" name="Line 70"/>
          <p:cNvSpPr>
            <a:spLocks noChangeShapeType="1"/>
          </p:cNvSpPr>
          <p:nvPr/>
        </p:nvSpPr>
        <p:spPr bwMode="auto">
          <a:xfrm>
            <a:off x="4867275" y="3629025"/>
            <a:ext cx="0" cy="160338"/>
          </a:xfrm>
          <a:prstGeom prst="line">
            <a:avLst/>
          </a:prstGeom>
          <a:noFill/>
          <a:ln w="9525">
            <a:solidFill>
              <a:srgbClr val="000000"/>
            </a:solidFill>
            <a:round/>
            <a:headEnd type="none" w="med" len="lg"/>
            <a:tailEnd type="triangle" w="med" len="lg"/>
          </a:ln>
        </p:spPr>
        <p:txBody>
          <a:bodyPr/>
          <a:lstStyle/>
          <a:p>
            <a:endParaRPr lang="en-US"/>
          </a:p>
        </p:txBody>
      </p:sp>
      <p:sp>
        <p:nvSpPr>
          <p:cNvPr id="116807" name="Freeform 71"/>
          <p:cNvSpPr>
            <a:spLocks/>
          </p:cNvSpPr>
          <p:nvPr/>
        </p:nvSpPr>
        <p:spPr bwMode="auto">
          <a:xfrm>
            <a:off x="1849438" y="3629024"/>
            <a:ext cx="3565525" cy="585793"/>
          </a:xfrm>
          <a:custGeom>
            <a:avLst/>
            <a:gdLst/>
            <a:ahLst/>
            <a:cxnLst>
              <a:cxn ang="0">
                <a:pos x="19997" y="0"/>
              </a:cxn>
              <a:cxn ang="0">
                <a:pos x="19997" y="13318"/>
              </a:cxn>
              <a:cxn ang="0">
                <a:pos x="0" y="13318"/>
              </a:cxn>
              <a:cxn ang="0">
                <a:pos x="0" y="19977"/>
              </a:cxn>
            </a:cxnLst>
            <a:rect l="0" t="0" r="r" b="b"/>
            <a:pathLst>
              <a:path w="20000" h="20000">
                <a:moveTo>
                  <a:pt x="19997" y="0"/>
                </a:moveTo>
                <a:lnTo>
                  <a:pt x="19997" y="13318"/>
                </a:lnTo>
                <a:lnTo>
                  <a:pt x="0" y="13318"/>
                </a:lnTo>
                <a:lnTo>
                  <a:pt x="0" y="19977"/>
                </a:lnTo>
              </a:path>
            </a:pathLst>
          </a:custGeom>
          <a:noFill/>
          <a:ln w="9525">
            <a:solidFill>
              <a:srgbClr val="000000"/>
            </a:solidFill>
            <a:round/>
            <a:headEnd type="none" w="med" len="lg"/>
            <a:tailEnd type="triangle" w="med" len="lg"/>
          </a:ln>
        </p:spPr>
        <p:txBody>
          <a:bodyPr/>
          <a:lstStyle/>
          <a:p>
            <a:endParaRPr lang="en-US"/>
          </a:p>
        </p:txBody>
      </p:sp>
      <p:sp>
        <p:nvSpPr>
          <p:cNvPr id="116808" name="Line 72"/>
          <p:cNvSpPr>
            <a:spLocks noChangeShapeType="1"/>
          </p:cNvSpPr>
          <p:nvPr/>
        </p:nvSpPr>
        <p:spPr bwMode="auto">
          <a:xfrm>
            <a:off x="2878138" y="4052893"/>
            <a:ext cx="1587" cy="161925"/>
          </a:xfrm>
          <a:prstGeom prst="line">
            <a:avLst/>
          </a:prstGeom>
          <a:noFill/>
          <a:ln w="9525">
            <a:solidFill>
              <a:srgbClr val="000000"/>
            </a:solidFill>
            <a:round/>
            <a:headEnd type="none" w="med" len="lg"/>
            <a:tailEnd type="triangle" w="med" len="lg"/>
          </a:ln>
        </p:spPr>
        <p:txBody>
          <a:bodyPr/>
          <a:lstStyle/>
          <a:p>
            <a:endParaRPr lang="en-US"/>
          </a:p>
        </p:txBody>
      </p:sp>
      <p:sp>
        <p:nvSpPr>
          <p:cNvPr id="116809" name="Line 73"/>
          <p:cNvSpPr>
            <a:spLocks noChangeShapeType="1"/>
          </p:cNvSpPr>
          <p:nvPr/>
        </p:nvSpPr>
        <p:spPr bwMode="auto">
          <a:xfrm>
            <a:off x="4181475" y="4052893"/>
            <a:ext cx="0" cy="161925"/>
          </a:xfrm>
          <a:prstGeom prst="line">
            <a:avLst/>
          </a:prstGeom>
          <a:noFill/>
          <a:ln w="9525">
            <a:solidFill>
              <a:srgbClr val="000000"/>
            </a:solidFill>
            <a:round/>
            <a:headEnd type="none" w="med" len="lg"/>
            <a:tailEnd type="triangle" w="med" len="lg"/>
          </a:ln>
        </p:spPr>
        <p:txBody>
          <a:bodyPr/>
          <a:lstStyle/>
          <a:p>
            <a:endParaRPr lang="en-US"/>
          </a:p>
        </p:txBody>
      </p:sp>
      <p:sp>
        <p:nvSpPr>
          <p:cNvPr id="116810" name="Line 74"/>
          <p:cNvSpPr>
            <a:spLocks noChangeShapeType="1"/>
          </p:cNvSpPr>
          <p:nvPr/>
        </p:nvSpPr>
        <p:spPr bwMode="auto">
          <a:xfrm>
            <a:off x="5140325" y="3386138"/>
            <a:ext cx="138113" cy="1587"/>
          </a:xfrm>
          <a:prstGeom prst="line">
            <a:avLst/>
          </a:prstGeom>
          <a:noFill/>
          <a:ln w="9525">
            <a:solidFill>
              <a:srgbClr val="000000"/>
            </a:solidFill>
            <a:round/>
            <a:headEnd type="none" w="med" len="lg"/>
            <a:tailEnd type="triangle" w="med" len="lg"/>
          </a:ln>
        </p:spPr>
        <p:txBody>
          <a:bodyPr/>
          <a:lstStyle/>
          <a:p>
            <a:endParaRPr lang="en-US"/>
          </a:p>
        </p:txBody>
      </p:sp>
      <p:sp>
        <p:nvSpPr>
          <p:cNvPr id="116811" name="Line 75"/>
          <p:cNvSpPr>
            <a:spLocks noChangeShapeType="1"/>
          </p:cNvSpPr>
          <p:nvPr/>
        </p:nvSpPr>
        <p:spPr bwMode="auto">
          <a:xfrm>
            <a:off x="3702050" y="2822575"/>
            <a:ext cx="0" cy="241300"/>
          </a:xfrm>
          <a:prstGeom prst="line">
            <a:avLst/>
          </a:prstGeom>
          <a:noFill/>
          <a:ln w="9525">
            <a:solidFill>
              <a:srgbClr val="000000"/>
            </a:solidFill>
            <a:round/>
            <a:headEnd type="none" w="med" len="lg"/>
            <a:tailEnd type="triangle" w="med" len="lg"/>
          </a:ln>
        </p:spPr>
        <p:txBody>
          <a:bodyPr/>
          <a:lstStyle/>
          <a:p>
            <a:endParaRPr lang="en-US"/>
          </a:p>
        </p:txBody>
      </p:sp>
      <p:sp>
        <p:nvSpPr>
          <p:cNvPr id="116812" name="Rectangle 76"/>
          <p:cNvSpPr>
            <a:spLocks noChangeArrowheads="1"/>
          </p:cNvSpPr>
          <p:nvPr/>
        </p:nvSpPr>
        <p:spPr bwMode="auto">
          <a:xfrm>
            <a:off x="5070475" y="5076825"/>
            <a:ext cx="958850" cy="563563"/>
          </a:xfrm>
          <a:prstGeom prst="rect">
            <a:avLst/>
          </a:prstGeom>
          <a:blipFill>
            <a:blip r:embed="rId5"/>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dirty="0" smtClean="0">
                <a:solidFill>
                  <a:srgbClr val="000000"/>
                </a:solidFill>
                <a:latin typeface="Arial" pitchFamily="34" charset="0"/>
              </a:rPr>
              <a:t>SUPPORT</a:t>
            </a:r>
            <a:endParaRPr lang="en-GB" sz="900" b="1" dirty="0">
              <a:solidFill>
                <a:srgbClr val="000000"/>
              </a:solidFill>
              <a:latin typeface="Arial" pitchFamily="34" charset="0"/>
            </a:endParaRPr>
          </a:p>
        </p:txBody>
      </p:sp>
      <p:sp>
        <p:nvSpPr>
          <p:cNvPr id="116813" name="Freeform 77"/>
          <p:cNvSpPr>
            <a:spLocks/>
          </p:cNvSpPr>
          <p:nvPr/>
        </p:nvSpPr>
        <p:spPr bwMode="auto">
          <a:xfrm>
            <a:off x="6030913" y="4538663"/>
            <a:ext cx="138112" cy="808037"/>
          </a:xfrm>
          <a:custGeom>
            <a:avLst/>
            <a:gdLst/>
            <a:ahLst/>
            <a:cxnLst>
              <a:cxn ang="0">
                <a:pos x="0" y="0"/>
              </a:cxn>
              <a:cxn ang="0">
                <a:pos x="19930" y="0"/>
              </a:cxn>
              <a:cxn ang="0">
                <a:pos x="19930" y="19986"/>
              </a:cxn>
              <a:cxn ang="0">
                <a:pos x="0" y="19986"/>
              </a:cxn>
            </a:cxnLst>
            <a:rect l="0" t="0" r="r" b="b"/>
            <a:pathLst>
              <a:path w="20000" h="20000">
                <a:moveTo>
                  <a:pt x="0" y="0"/>
                </a:moveTo>
                <a:lnTo>
                  <a:pt x="19930" y="0"/>
                </a:lnTo>
                <a:lnTo>
                  <a:pt x="19930" y="19986"/>
                </a:lnTo>
                <a:lnTo>
                  <a:pt x="0" y="19986"/>
                </a:lnTo>
              </a:path>
            </a:pathLst>
          </a:custGeom>
          <a:noFill/>
          <a:ln w="9525">
            <a:solidFill>
              <a:srgbClr val="000000"/>
            </a:solidFill>
            <a:round/>
            <a:headEnd type="none" w="med" len="lg"/>
            <a:tailEnd type="triangle" w="med" len="lg"/>
          </a:ln>
        </p:spPr>
        <p:txBody>
          <a:bodyPr/>
          <a:lstStyle/>
          <a:p>
            <a:endParaRPr lang="en-US"/>
          </a:p>
        </p:txBody>
      </p:sp>
      <p:sp>
        <p:nvSpPr>
          <p:cNvPr id="116814" name="Line 78"/>
          <p:cNvSpPr>
            <a:spLocks noChangeShapeType="1"/>
          </p:cNvSpPr>
          <p:nvPr/>
        </p:nvSpPr>
        <p:spPr bwMode="auto">
          <a:xfrm flipV="1">
            <a:off x="6169025" y="5307013"/>
            <a:ext cx="0" cy="563562"/>
          </a:xfrm>
          <a:prstGeom prst="line">
            <a:avLst/>
          </a:prstGeom>
          <a:noFill/>
          <a:ln w="9525">
            <a:solidFill>
              <a:srgbClr val="000000"/>
            </a:solidFill>
            <a:round/>
            <a:headEnd type="triangle" w="med" len="lg"/>
            <a:tailEnd type="none" w="med" len="lg"/>
          </a:ln>
        </p:spPr>
        <p:txBody>
          <a:bodyPr/>
          <a:lstStyle/>
          <a:p>
            <a:endParaRPr lang="en-US"/>
          </a:p>
        </p:txBody>
      </p:sp>
      <p:sp>
        <p:nvSpPr>
          <p:cNvPr id="116815" name="Line 79"/>
          <p:cNvSpPr>
            <a:spLocks noChangeShapeType="1"/>
          </p:cNvSpPr>
          <p:nvPr/>
        </p:nvSpPr>
        <p:spPr bwMode="auto">
          <a:xfrm>
            <a:off x="4935538" y="5319713"/>
            <a:ext cx="1587" cy="563562"/>
          </a:xfrm>
          <a:prstGeom prst="line">
            <a:avLst/>
          </a:prstGeom>
          <a:noFill/>
          <a:ln w="9525">
            <a:solidFill>
              <a:srgbClr val="000000"/>
            </a:solidFill>
            <a:round/>
            <a:headEnd type="none" w="med" len="lg"/>
            <a:tailEnd type="none" w="med" len="lg"/>
          </a:ln>
        </p:spPr>
        <p:txBody>
          <a:bodyPr/>
          <a:lstStyle/>
          <a:p>
            <a:endParaRPr lang="en-US"/>
          </a:p>
        </p:txBody>
      </p:sp>
      <p:sp>
        <p:nvSpPr>
          <p:cNvPr id="116816" name="Freeform 80"/>
          <p:cNvSpPr>
            <a:spLocks/>
          </p:cNvSpPr>
          <p:nvPr/>
        </p:nvSpPr>
        <p:spPr bwMode="auto">
          <a:xfrm>
            <a:off x="4935538" y="4529138"/>
            <a:ext cx="138112" cy="806450"/>
          </a:xfrm>
          <a:custGeom>
            <a:avLst/>
            <a:gdLst/>
            <a:ahLst/>
            <a:cxnLst>
              <a:cxn ang="0">
                <a:pos x="19930" y="19986"/>
              </a:cxn>
              <a:cxn ang="0">
                <a:pos x="0" y="19986"/>
              </a:cxn>
              <a:cxn ang="0">
                <a:pos x="0" y="0"/>
              </a:cxn>
              <a:cxn ang="0">
                <a:pos x="19930" y="0"/>
              </a:cxn>
            </a:cxnLst>
            <a:rect l="0" t="0" r="r" b="b"/>
            <a:pathLst>
              <a:path w="20000" h="20000">
                <a:moveTo>
                  <a:pt x="19930" y="19986"/>
                </a:moveTo>
                <a:lnTo>
                  <a:pt x="0" y="19986"/>
                </a:lnTo>
                <a:lnTo>
                  <a:pt x="0" y="0"/>
                </a:lnTo>
                <a:lnTo>
                  <a:pt x="19930" y="0"/>
                </a:lnTo>
              </a:path>
            </a:pathLst>
          </a:custGeom>
          <a:noFill/>
          <a:ln w="9525">
            <a:solidFill>
              <a:srgbClr val="000000"/>
            </a:solidFill>
            <a:round/>
            <a:headEnd type="none" w="med" len="lg"/>
            <a:tailEnd type="triangle" w="med" len="lg"/>
          </a:ln>
        </p:spPr>
        <p:txBody>
          <a:bodyPr/>
          <a:lstStyle/>
          <a:p>
            <a:endParaRPr lang="en-US"/>
          </a:p>
        </p:txBody>
      </p:sp>
      <p:sp>
        <p:nvSpPr>
          <p:cNvPr id="116817" name="Line 81"/>
          <p:cNvSpPr>
            <a:spLocks noChangeShapeType="1"/>
          </p:cNvSpPr>
          <p:nvPr/>
        </p:nvSpPr>
        <p:spPr bwMode="auto">
          <a:xfrm>
            <a:off x="5414963" y="5641975"/>
            <a:ext cx="0" cy="241300"/>
          </a:xfrm>
          <a:prstGeom prst="line">
            <a:avLst/>
          </a:prstGeom>
          <a:noFill/>
          <a:ln w="9525">
            <a:solidFill>
              <a:srgbClr val="000000"/>
            </a:solidFill>
            <a:round/>
            <a:headEnd type="triangle" w="med" len="lg"/>
            <a:tailEnd type="none" w="med" len="lg"/>
          </a:ln>
        </p:spPr>
        <p:txBody>
          <a:bodyPr/>
          <a:lstStyle/>
          <a:p>
            <a:endParaRPr lang="en-US"/>
          </a:p>
        </p:txBody>
      </p:sp>
      <p:sp>
        <p:nvSpPr>
          <p:cNvPr id="116818" name="Line 82"/>
          <p:cNvSpPr>
            <a:spLocks noChangeShapeType="1"/>
          </p:cNvSpPr>
          <p:nvPr/>
        </p:nvSpPr>
        <p:spPr bwMode="auto">
          <a:xfrm flipV="1">
            <a:off x="5757863" y="5641975"/>
            <a:ext cx="0" cy="241300"/>
          </a:xfrm>
          <a:prstGeom prst="line">
            <a:avLst/>
          </a:prstGeom>
          <a:noFill/>
          <a:ln w="9525">
            <a:solidFill>
              <a:srgbClr val="000000"/>
            </a:solidFill>
            <a:round/>
            <a:headEnd type="triangle" w="med" len="lg"/>
            <a:tailEnd type="none" w="med" len="lg"/>
          </a:ln>
        </p:spPr>
        <p:txBody>
          <a:bodyPr/>
          <a:lstStyle/>
          <a:p>
            <a:endParaRPr lang="en-US"/>
          </a:p>
        </p:txBody>
      </p:sp>
      <p:sp>
        <p:nvSpPr>
          <p:cNvPr id="116819" name="AutoShape 83"/>
          <p:cNvSpPr>
            <a:spLocks/>
          </p:cNvSpPr>
          <p:nvPr/>
        </p:nvSpPr>
        <p:spPr bwMode="auto">
          <a:xfrm>
            <a:off x="7526338" y="1663700"/>
            <a:ext cx="192087" cy="904875"/>
          </a:xfrm>
          <a:prstGeom prst="rightBrace">
            <a:avLst>
              <a:gd name="adj1" fmla="val 39256"/>
              <a:gd name="adj2" fmla="val 50000"/>
            </a:avLst>
          </a:prstGeom>
          <a:noFill/>
          <a:ln w="9525">
            <a:solidFill>
              <a:srgbClr val="000000"/>
            </a:solidFill>
            <a:round/>
            <a:headEnd/>
            <a:tailEnd/>
          </a:ln>
        </p:spPr>
        <p:txBody>
          <a:bodyPr/>
          <a:lstStyle/>
          <a:p>
            <a:endParaRPr lang="en-US"/>
          </a:p>
        </p:txBody>
      </p:sp>
      <p:sp>
        <p:nvSpPr>
          <p:cNvPr id="116820" name="AutoShape 84"/>
          <p:cNvSpPr>
            <a:spLocks/>
          </p:cNvSpPr>
          <p:nvPr/>
        </p:nvSpPr>
        <p:spPr bwMode="auto">
          <a:xfrm>
            <a:off x="7543800" y="2568575"/>
            <a:ext cx="174625" cy="1381125"/>
          </a:xfrm>
          <a:prstGeom prst="rightBrace">
            <a:avLst>
              <a:gd name="adj1" fmla="val 65909"/>
              <a:gd name="adj2" fmla="val 50000"/>
            </a:avLst>
          </a:prstGeom>
          <a:noFill/>
          <a:ln w="9525">
            <a:solidFill>
              <a:srgbClr val="000000"/>
            </a:solidFill>
            <a:round/>
            <a:headEnd/>
            <a:tailEnd/>
          </a:ln>
        </p:spPr>
        <p:txBody>
          <a:bodyPr/>
          <a:lstStyle/>
          <a:p>
            <a:endParaRPr lang="en-US"/>
          </a:p>
        </p:txBody>
      </p:sp>
      <p:sp>
        <p:nvSpPr>
          <p:cNvPr id="116821" name="AutoShape 85"/>
          <p:cNvSpPr>
            <a:spLocks/>
          </p:cNvSpPr>
          <p:nvPr/>
        </p:nvSpPr>
        <p:spPr bwMode="auto">
          <a:xfrm>
            <a:off x="7543800" y="3949700"/>
            <a:ext cx="174625" cy="1960563"/>
          </a:xfrm>
          <a:prstGeom prst="rightBrace">
            <a:avLst>
              <a:gd name="adj1" fmla="val 93561"/>
              <a:gd name="adj2" fmla="val 50000"/>
            </a:avLst>
          </a:prstGeom>
          <a:noFill/>
          <a:ln w="9525">
            <a:solidFill>
              <a:srgbClr val="000000"/>
            </a:solidFill>
            <a:round/>
            <a:headEnd/>
            <a:tailEnd/>
          </a:ln>
        </p:spPr>
        <p:txBody>
          <a:bodyPr/>
          <a:lstStyle/>
          <a:p>
            <a:endParaRPr lang="en-US"/>
          </a:p>
        </p:txBody>
      </p:sp>
      <p:sp>
        <p:nvSpPr>
          <p:cNvPr id="116822" name="Rectangle 86"/>
          <p:cNvSpPr>
            <a:spLocks noChangeArrowheads="1"/>
          </p:cNvSpPr>
          <p:nvPr/>
        </p:nvSpPr>
        <p:spPr bwMode="auto">
          <a:xfrm rot="5400000">
            <a:off x="7253288" y="1984375"/>
            <a:ext cx="1133475" cy="396875"/>
          </a:xfrm>
          <a:prstGeom prst="rect">
            <a:avLst/>
          </a:prstGeom>
          <a:noFill/>
          <a:ln w="9525">
            <a:noFill/>
            <a:miter lim="800000"/>
            <a:headEnd/>
            <a:tailEnd/>
          </a:ln>
        </p:spPr>
        <p:txBody>
          <a:bodyPr lIns="80010" tIns="40005" rIns="80010" bIns="40005"/>
          <a:lstStyle/>
          <a:p>
            <a:pPr algn="ctr" defTabSz="800100" eaLnBrk="0" hangingPunct="0"/>
            <a:r>
              <a:rPr lang="en-GB" sz="1200" b="1" dirty="0">
                <a:solidFill>
                  <a:schemeClr val="tx1"/>
                </a:solidFill>
                <a:latin typeface="Arial" pitchFamily="34" charset="0"/>
              </a:rPr>
              <a:t>strategic</a:t>
            </a:r>
            <a:endParaRPr lang="en-GB" sz="1200" b="1" dirty="0">
              <a:solidFill>
                <a:schemeClr val="tx1"/>
              </a:solidFill>
              <a:latin typeface="Times New Roman" pitchFamily="18" charset="0"/>
            </a:endParaRPr>
          </a:p>
        </p:txBody>
      </p:sp>
      <p:sp>
        <p:nvSpPr>
          <p:cNvPr id="116823" name="Rectangle 87"/>
          <p:cNvSpPr>
            <a:spLocks noChangeArrowheads="1"/>
          </p:cNvSpPr>
          <p:nvPr/>
        </p:nvSpPr>
        <p:spPr bwMode="auto">
          <a:xfrm rot="5400000">
            <a:off x="7145338" y="3044825"/>
            <a:ext cx="1349375" cy="396875"/>
          </a:xfrm>
          <a:prstGeom prst="rect">
            <a:avLst/>
          </a:prstGeom>
          <a:noFill/>
          <a:ln w="9525">
            <a:noFill/>
            <a:miter lim="800000"/>
            <a:headEnd/>
            <a:tailEnd/>
          </a:ln>
        </p:spPr>
        <p:txBody>
          <a:bodyPr lIns="80010" tIns="40005" rIns="80010" bIns="40005"/>
          <a:lstStyle/>
          <a:p>
            <a:pPr algn="ctr" defTabSz="800100" eaLnBrk="0" hangingPunct="0"/>
            <a:r>
              <a:rPr lang="en-GB" sz="1200" b="1" dirty="0">
                <a:solidFill>
                  <a:schemeClr val="tx1"/>
                </a:solidFill>
                <a:latin typeface="Arial" pitchFamily="34" charset="0"/>
              </a:rPr>
              <a:t>management</a:t>
            </a:r>
            <a:endParaRPr lang="en-GB" sz="1200" b="1" dirty="0">
              <a:solidFill>
                <a:schemeClr val="tx1"/>
              </a:solidFill>
              <a:latin typeface="Times New Roman" pitchFamily="18" charset="0"/>
            </a:endParaRPr>
          </a:p>
        </p:txBody>
      </p:sp>
      <p:sp>
        <p:nvSpPr>
          <p:cNvPr id="116824" name="Rectangle 88"/>
          <p:cNvSpPr>
            <a:spLocks noChangeArrowheads="1"/>
          </p:cNvSpPr>
          <p:nvPr/>
        </p:nvSpPr>
        <p:spPr bwMode="auto">
          <a:xfrm rot="5400000">
            <a:off x="6590507" y="4745833"/>
            <a:ext cx="2459037" cy="396875"/>
          </a:xfrm>
          <a:prstGeom prst="rect">
            <a:avLst/>
          </a:prstGeom>
          <a:noFill/>
          <a:ln w="9525">
            <a:noFill/>
            <a:miter lim="800000"/>
            <a:headEnd/>
            <a:tailEnd/>
          </a:ln>
        </p:spPr>
        <p:txBody>
          <a:bodyPr lIns="80010" tIns="40005" rIns="80010" bIns="40005"/>
          <a:lstStyle/>
          <a:p>
            <a:pPr algn="ctr" defTabSz="800100" eaLnBrk="0" hangingPunct="0"/>
            <a:r>
              <a:rPr lang="en-GB" sz="1200" b="1" dirty="0" smtClean="0">
                <a:solidFill>
                  <a:schemeClr val="tx1"/>
                </a:solidFill>
                <a:latin typeface="Arial" pitchFamily="34" charset="0"/>
              </a:rPr>
              <a:t>operational</a:t>
            </a:r>
            <a:endParaRPr lang="en-GB" sz="1200" b="1" dirty="0">
              <a:solidFill>
                <a:schemeClr val="tx1"/>
              </a:solidFill>
              <a:latin typeface="Times New Roman" pitchFamily="18" charset="0"/>
            </a:endParaRPr>
          </a:p>
        </p:txBody>
      </p:sp>
      <p:cxnSp>
        <p:nvCxnSpPr>
          <p:cNvPr id="92" name="Straight Arrow Connector 91"/>
          <p:cNvCxnSpPr/>
          <p:nvPr/>
        </p:nvCxnSpPr>
        <p:spPr>
          <a:xfrm rot="5400000">
            <a:off x="928662" y="3786190"/>
            <a:ext cx="857256" cy="1588"/>
          </a:xfrm>
          <a:prstGeom prst="straightConnector1">
            <a:avLst/>
          </a:prstGeom>
          <a:noFill/>
          <a:ln w="9525">
            <a:solidFill>
              <a:srgbClr val="000000"/>
            </a:solidFill>
            <a:round/>
            <a:headEnd type="none" w="med" len="lg"/>
            <a:tailEnd type="triangle" w="med" len="lg"/>
          </a:ln>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
        <p:nvSpPr>
          <p:cNvPr id="3" name="Content Placeholder 2"/>
          <p:cNvSpPr>
            <a:spLocks noGrp="1"/>
          </p:cNvSpPr>
          <p:nvPr>
            <p:ph idx="1"/>
          </p:nvPr>
        </p:nvSpPr>
        <p:spPr>
          <a:xfrm>
            <a:off x="457200" y="1357298"/>
            <a:ext cx="8229600" cy="4768865"/>
          </a:xfrm>
        </p:spPr>
        <p:txBody>
          <a:bodyPr/>
          <a:lstStyle/>
          <a:p>
            <a:r>
              <a:rPr lang="en-US" dirty="0" smtClean="0"/>
              <a:t>Document atlas</a:t>
            </a:r>
          </a:p>
          <a:p>
            <a:r>
              <a:rPr lang="en-US" dirty="0" err="1" smtClean="0"/>
              <a:t>Contexter</a:t>
            </a:r>
            <a:endParaRPr lang="en-US" dirty="0" smtClean="0"/>
          </a:p>
          <a:p>
            <a:r>
              <a:rPr lang="en-US" dirty="0" err="1" smtClean="0"/>
              <a:t>Smartdraw</a:t>
            </a:r>
            <a:endParaRPr lang="en-US" dirty="0" smtClean="0"/>
          </a:p>
          <a:p>
            <a:r>
              <a:rPr lang="en-US" dirty="0" err="1" smtClean="0"/>
              <a:t>Freemind</a:t>
            </a:r>
            <a:endParaRPr lang="en-US" dirty="0" smtClean="0"/>
          </a:p>
          <a:p>
            <a:r>
              <a:rPr lang="en-US" dirty="0" err="1" smtClean="0"/>
              <a:t>Cmap</a:t>
            </a:r>
            <a:endParaRPr lang="en-US" dirty="0" smtClean="0"/>
          </a:p>
          <a:p>
            <a:r>
              <a:rPr lang="en-US" dirty="0" err="1" smtClean="0"/>
              <a:t>KnetMap</a:t>
            </a:r>
            <a:endParaRPr lang="en-US" dirty="0" smtClean="0"/>
          </a:p>
          <a:p>
            <a:r>
              <a:rPr lang="en-US" dirty="0" err="1" smtClean="0"/>
              <a:t>Intellix</a:t>
            </a:r>
            <a:endParaRPr lang="en-US" dirty="0" smtClean="0"/>
          </a:p>
          <a:p>
            <a:r>
              <a:rPr lang="en-US" dirty="0" smtClean="0"/>
              <a:t>….</a:t>
            </a:r>
          </a:p>
          <a:p>
            <a:pPr>
              <a:buNone/>
            </a:pPr>
            <a:endParaRPr lang="en-US" dirty="0" smtClean="0"/>
          </a:p>
          <a:p>
            <a:endParaRPr lang="en-US" dirty="0"/>
          </a:p>
        </p:txBody>
      </p:sp>
      <p:graphicFrame>
        <p:nvGraphicFramePr>
          <p:cNvPr id="413698" name="Object 2"/>
          <p:cNvGraphicFramePr>
            <a:graphicFrameLocks noChangeAspect="1"/>
          </p:cNvGraphicFramePr>
          <p:nvPr/>
        </p:nvGraphicFramePr>
        <p:xfrm>
          <a:off x="5286380" y="1214422"/>
          <a:ext cx="3673675" cy="2234818"/>
        </p:xfrm>
        <a:graphic>
          <a:graphicData uri="http://schemas.openxmlformats.org/presentationml/2006/ole">
            <p:oleObj spid="_x0000_s413698" name="Photo Editor Photo" r:id="rId3" imgW="9764488" imgH="7744906" progId="">
              <p:embed/>
            </p:oleObj>
          </a:graphicData>
        </a:graphic>
      </p:graphicFrame>
      <p:graphicFrame>
        <p:nvGraphicFramePr>
          <p:cNvPr id="413699" name="Object 3"/>
          <p:cNvGraphicFramePr>
            <a:graphicFrameLocks noChangeAspect="1"/>
          </p:cNvGraphicFramePr>
          <p:nvPr/>
        </p:nvGraphicFramePr>
        <p:xfrm>
          <a:off x="4214810" y="2643182"/>
          <a:ext cx="3525472" cy="2546347"/>
        </p:xfrm>
        <a:graphic>
          <a:graphicData uri="http://schemas.openxmlformats.org/presentationml/2006/ole">
            <p:oleObj spid="_x0000_s413699" name="Photo Editor Photo" r:id="rId4" imgW="9171429" imgH="7133333" progId="">
              <p:embed/>
            </p:oleObj>
          </a:graphicData>
        </a:graphic>
      </p:graphicFrame>
      <p:pic>
        <p:nvPicPr>
          <p:cNvPr id="7" name="Picture 5"/>
          <p:cNvPicPr>
            <a:picLocks noChangeAspect="1" noChangeArrowheads="1"/>
          </p:cNvPicPr>
          <p:nvPr/>
        </p:nvPicPr>
        <p:blipFill>
          <a:blip r:embed="rId5"/>
          <a:srcRect/>
          <a:stretch>
            <a:fillRect/>
          </a:stretch>
        </p:blipFill>
        <p:spPr bwMode="auto">
          <a:xfrm>
            <a:off x="2714612" y="4357694"/>
            <a:ext cx="2329194" cy="2386004"/>
          </a:xfrm>
          <a:prstGeom prst="rect">
            <a:avLst/>
          </a:prstGeom>
          <a:noFill/>
          <a:ln w="9525">
            <a:noFill/>
            <a:miter lim="800000"/>
            <a:headEnd/>
            <a:tailEnd/>
          </a:ln>
          <a:effectLst/>
        </p:spPr>
      </p:pic>
      <p:pic>
        <p:nvPicPr>
          <p:cNvPr id="8" name="Picture 1"/>
          <p:cNvPicPr>
            <a:picLocks noChangeAspect="1" noChangeArrowheads="1"/>
          </p:cNvPicPr>
          <p:nvPr/>
        </p:nvPicPr>
        <p:blipFill>
          <a:blip r:embed="rId6"/>
          <a:srcRect/>
          <a:stretch>
            <a:fillRect/>
          </a:stretch>
        </p:blipFill>
        <p:spPr bwMode="auto">
          <a:xfrm>
            <a:off x="6357918" y="3929066"/>
            <a:ext cx="2786082" cy="2786082"/>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285984" y="642918"/>
            <a:ext cx="5072098" cy="311150"/>
          </a:xfrm>
          <a:noFill/>
          <a:ln/>
        </p:spPr>
        <p:txBody>
          <a:bodyPr>
            <a:noAutofit/>
          </a:bodyPr>
          <a:lstStyle/>
          <a:p>
            <a:r>
              <a:rPr lang="en-US" sz="3500" dirty="0" smtClean="0"/>
              <a:t>Implementations</a:t>
            </a:r>
            <a:endParaRPr lang="en-US" sz="3500" dirty="0"/>
          </a:p>
        </p:txBody>
      </p:sp>
      <p:pic>
        <p:nvPicPr>
          <p:cNvPr id="135171" name="Picture 3"/>
          <p:cNvPicPr>
            <a:picLocks noGrp="1" noChangeAspect="1" noChangeArrowheads="1"/>
          </p:cNvPicPr>
          <p:nvPr>
            <p:ph idx="1"/>
          </p:nvPr>
        </p:nvPicPr>
        <p:blipFill>
          <a:blip r:embed="rId3"/>
          <a:srcRect/>
          <a:stretch>
            <a:fillRect/>
          </a:stretch>
        </p:blipFill>
        <p:spPr>
          <a:xfrm>
            <a:off x="357158" y="1357298"/>
            <a:ext cx="4489456" cy="3252615"/>
          </a:xfrm>
          <a:noFill/>
          <a:ln/>
        </p:spPr>
      </p:pic>
      <p:pic>
        <p:nvPicPr>
          <p:cNvPr id="5" name="Picture 3"/>
          <p:cNvPicPr>
            <a:picLocks noChangeAspect="1" noChangeArrowheads="1"/>
          </p:cNvPicPr>
          <p:nvPr/>
        </p:nvPicPr>
        <p:blipFill>
          <a:blip r:embed="rId4"/>
          <a:srcRect/>
          <a:stretch>
            <a:fillRect/>
          </a:stretch>
        </p:blipFill>
        <p:spPr bwMode="auto">
          <a:xfrm>
            <a:off x="949326" y="3429000"/>
            <a:ext cx="4209106" cy="3049588"/>
          </a:xfrm>
          <a:prstGeom prst="rect">
            <a:avLst/>
          </a:prstGeom>
          <a:noFill/>
          <a:ln w="9525">
            <a:noFill/>
            <a:miter lim="800000"/>
            <a:headEnd/>
            <a:tailEnd/>
          </a:ln>
        </p:spPr>
      </p:pic>
      <p:pic>
        <p:nvPicPr>
          <p:cNvPr id="6" name="Picture 3"/>
          <p:cNvPicPr>
            <a:picLocks noChangeAspect="1" noChangeArrowheads="1"/>
          </p:cNvPicPr>
          <p:nvPr/>
        </p:nvPicPr>
        <p:blipFill>
          <a:blip r:embed="rId5"/>
          <a:stretch>
            <a:fillRect/>
          </a:stretch>
        </p:blipFill>
        <p:spPr bwMode="auto">
          <a:xfrm>
            <a:off x="2571736" y="1928802"/>
            <a:ext cx="3908855" cy="2832393"/>
          </a:xfrm>
          <a:prstGeom prst="rect">
            <a:avLst/>
          </a:prstGeom>
          <a:noFill/>
          <a:ln w="9525">
            <a:noFill/>
            <a:miter lim="800000"/>
            <a:headEnd/>
            <a:tailEnd/>
          </a:ln>
        </p:spPr>
      </p:pic>
      <p:pic>
        <p:nvPicPr>
          <p:cNvPr id="7" name="Picture 3" descr="napoleon"/>
          <p:cNvPicPr>
            <a:picLocks noChangeAspect="1" noChangeArrowheads="1"/>
          </p:cNvPicPr>
          <p:nvPr/>
        </p:nvPicPr>
        <p:blipFill>
          <a:blip r:embed="rId6"/>
          <a:srcRect/>
          <a:stretch>
            <a:fillRect/>
          </a:stretch>
        </p:blipFill>
        <p:spPr bwMode="auto">
          <a:xfrm>
            <a:off x="4214810" y="1142984"/>
            <a:ext cx="4270381" cy="3269229"/>
          </a:xfrm>
          <a:prstGeom prst="rect">
            <a:avLst/>
          </a:prstGeom>
          <a:noFill/>
          <a:ln w="9525">
            <a:noFill/>
            <a:miter lim="800000"/>
            <a:headEnd/>
            <a:tailEnd/>
          </a:ln>
        </p:spPr>
      </p:pic>
      <p:pic>
        <p:nvPicPr>
          <p:cNvPr id="300033" name="Picture 1"/>
          <p:cNvPicPr>
            <a:picLocks noChangeAspect="1" noChangeArrowheads="1"/>
          </p:cNvPicPr>
          <p:nvPr/>
        </p:nvPicPr>
        <p:blipFill>
          <a:blip r:embed="rId7"/>
          <a:srcRect/>
          <a:stretch>
            <a:fillRect/>
          </a:stretch>
        </p:blipFill>
        <p:spPr bwMode="auto">
          <a:xfrm>
            <a:off x="4857752" y="3328995"/>
            <a:ext cx="4182059" cy="3529005"/>
          </a:xfrm>
          <a:prstGeom prst="rect">
            <a:avLst/>
          </a:prstGeom>
          <a:noFill/>
          <a:ln w="9525">
            <a:noFill/>
            <a:miter lim="800000"/>
            <a:headEnd/>
            <a:tailEnd/>
          </a:ln>
          <a:effectLst/>
        </p:spPr>
      </p:pic>
      <p:grpSp>
        <p:nvGrpSpPr>
          <p:cNvPr id="9" name="Group 67"/>
          <p:cNvGrpSpPr>
            <a:grpSpLocks/>
          </p:cNvGrpSpPr>
          <p:nvPr/>
        </p:nvGrpSpPr>
        <p:grpSpPr bwMode="auto">
          <a:xfrm>
            <a:off x="31342013" y="21332825"/>
            <a:ext cx="10847387" cy="8351838"/>
            <a:chOff x="8683" y="6105"/>
            <a:chExt cx="9600" cy="6864"/>
          </a:xfrm>
        </p:grpSpPr>
        <p:pic>
          <p:nvPicPr>
            <p:cNvPr id="10" name="Picture 65"/>
            <p:cNvPicPr>
              <a:picLocks noChangeAspect="1" noChangeArrowheads="1"/>
            </p:cNvPicPr>
            <p:nvPr/>
          </p:nvPicPr>
          <p:blipFill>
            <a:blip r:embed="rId8"/>
            <a:srcRect b="16302"/>
            <a:stretch>
              <a:fillRect/>
            </a:stretch>
          </p:blipFill>
          <p:spPr bwMode="auto">
            <a:xfrm>
              <a:off x="8683" y="6105"/>
              <a:ext cx="9600" cy="5745"/>
            </a:xfrm>
            <a:prstGeom prst="rect">
              <a:avLst/>
            </a:prstGeom>
            <a:noFill/>
            <a:ln w="9525">
              <a:noFill/>
              <a:miter lim="800000"/>
              <a:headEnd/>
              <a:tailEnd/>
            </a:ln>
            <a:effectLst/>
          </p:spPr>
        </p:pic>
        <p:pic>
          <p:nvPicPr>
            <p:cNvPr id="11" name="Picture 66"/>
            <p:cNvPicPr>
              <a:picLocks noChangeAspect="1" noChangeArrowheads="1"/>
            </p:cNvPicPr>
            <p:nvPr/>
          </p:nvPicPr>
          <p:blipFill>
            <a:blip r:embed="rId9"/>
            <a:srcRect t="29517"/>
            <a:stretch>
              <a:fillRect/>
            </a:stretch>
          </p:blipFill>
          <p:spPr bwMode="auto">
            <a:xfrm>
              <a:off x="8683" y="8131"/>
              <a:ext cx="9600" cy="4838"/>
            </a:xfrm>
            <a:prstGeom prst="rect">
              <a:avLst/>
            </a:prstGeom>
            <a:noFill/>
            <a:ln w="9525">
              <a:noFill/>
              <a:miter lim="800000"/>
              <a:headEnd/>
              <a:tailEnd/>
            </a:ln>
            <a:effectLst/>
          </p:spPr>
        </p:pic>
      </p:grpSp>
      <p:pic>
        <p:nvPicPr>
          <p:cNvPr id="300034" name="Picture 2"/>
          <p:cNvPicPr>
            <a:picLocks noChangeAspect="1" noChangeArrowheads="1"/>
          </p:cNvPicPr>
          <p:nvPr/>
        </p:nvPicPr>
        <p:blipFill>
          <a:blip r:embed="rId10"/>
          <a:srcRect/>
          <a:stretch>
            <a:fillRect/>
          </a:stretch>
        </p:blipFill>
        <p:spPr bwMode="auto">
          <a:xfrm>
            <a:off x="0" y="3505200"/>
            <a:ext cx="4343400" cy="3352800"/>
          </a:xfrm>
          <a:prstGeom prst="rect">
            <a:avLst/>
          </a:prstGeom>
          <a:noFill/>
          <a:ln w="9525">
            <a:noFill/>
            <a:miter lim="800000"/>
            <a:headEnd/>
            <a:tailEnd/>
          </a:ln>
          <a:effectLst/>
        </p:spPr>
      </p:pic>
      <p:pic>
        <p:nvPicPr>
          <p:cNvPr id="300035" name="Picture 3"/>
          <p:cNvPicPr>
            <a:picLocks noChangeAspect="1" noChangeArrowheads="1"/>
          </p:cNvPicPr>
          <p:nvPr/>
        </p:nvPicPr>
        <p:blipFill>
          <a:blip r:embed="rId11"/>
          <a:srcRect/>
          <a:stretch>
            <a:fillRect/>
          </a:stretch>
        </p:blipFill>
        <p:spPr bwMode="auto">
          <a:xfrm>
            <a:off x="2214546" y="1643050"/>
            <a:ext cx="4333875" cy="31051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00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00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0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r>
              <a:rPr lang="en-US" dirty="0" smtClean="0"/>
              <a:t>Document atlas</a:t>
            </a:r>
            <a:endParaRPr lang="en-GB" dirty="0"/>
          </a:p>
        </p:txBody>
      </p:sp>
      <p:sp>
        <p:nvSpPr>
          <p:cNvPr id="460803" name="Rectangle 3"/>
          <p:cNvSpPr>
            <a:spLocks noGrp="1" noChangeArrowheads="1"/>
          </p:cNvSpPr>
          <p:nvPr>
            <p:ph type="body" idx="1"/>
          </p:nvPr>
        </p:nvSpPr>
        <p:spPr>
          <a:xfrm>
            <a:off x="539750" y="1125538"/>
            <a:ext cx="8208963" cy="4916487"/>
          </a:xfrm>
        </p:spPr>
        <p:txBody>
          <a:bodyPr/>
          <a:lstStyle/>
          <a:p>
            <a:r>
              <a:rPr lang="en-US" sz="2000" dirty="0"/>
              <a:t>Given a collection of documents (time stamps, if available)</a:t>
            </a:r>
          </a:p>
          <a:p>
            <a:pPr lvl="1"/>
            <a:r>
              <a:rPr lang="en-US" sz="1800" dirty="0" err="1"/>
              <a:t>eg</a:t>
            </a:r>
            <a:r>
              <a:rPr lang="en-US" sz="1800" dirty="0"/>
              <a:t>., news articles, publication record</a:t>
            </a:r>
          </a:p>
          <a:p>
            <a:r>
              <a:rPr lang="en-US" sz="2000" dirty="0"/>
              <a:t>Visualize in 2D:</a:t>
            </a:r>
          </a:p>
          <a:p>
            <a:pPr lvl="1"/>
            <a:r>
              <a:rPr lang="en-US" sz="1800" dirty="0"/>
              <a:t>content of documents, </a:t>
            </a:r>
          </a:p>
          <a:p>
            <a:pPr lvl="1"/>
            <a:r>
              <a:rPr lang="en-US" sz="1800" dirty="0"/>
              <a:t>named entities, </a:t>
            </a:r>
          </a:p>
          <a:p>
            <a:pPr lvl="1"/>
            <a:r>
              <a:rPr lang="en-US" sz="1800" dirty="0"/>
              <a:t>relationships (social networks), </a:t>
            </a:r>
          </a:p>
          <a:p>
            <a:pPr lvl="1"/>
            <a:r>
              <a:rPr lang="en-US" sz="1800" dirty="0"/>
              <a:t>changes over time</a:t>
            </a:r>
            <a:endParaRPr lang="en-GB" sz="1800" dirty="0"/>
          </a:p>
          <a:p>
            <a:r>
              <a:rPr lang="en-GB" sz="2000" dirty="0"/>
              <a:t>Installation is publicly </a:t>
            </a:r>
            <a:endParaRPr lang="en-GB" sz="2000" dirty="0" smtClean="0"/>
          </a:p>
          <a:p>
            <a:pPr>
              <a:buNone/>
            </a:pPr>
            <a:r>
              <a:rPr lang="en-GB" sz="2000" dirty="0" smtClean="0"/>
              <a:t>	available </a:t>
            </a:r>
            <a:r>
              <a:rPr lang="en-GB" sz="2000" dirty="0"/>
              <a:t>in binaries at </a:t>
            </a:r>
            <a:endParaRPr lang="en-GB" sz="2000" dirty="0" smtClean="0"/>
          </a:p>
          <a:p>
            <a:pPr>
              <a:buNone/>
            </a:pPr>
            <a:r>
              <a:rPr lang="en-GB" sz="2000" dirty="0" smtClean="0"/>
              <a:t>	http</a:t>
            </a:r>
            <a:r>
              <a:rPr lang="en-GB" sz="2000" dirty="0"/>
              <a:t>://docatlas.ijs.si/</a:t>
            </a:r>
          </a:p>
        </p:txBody>
      </p:sp>
      <p:pic>
        <p:nvPicPr>
          <p:cNvPr id="4" name="Picture 12"/>
          <p:cNvPicPr>
            <a:picLocks noChangeAspect="1" noChangeArrowheads="1"/>
          </p:cNvPicPr>
          <p:nvPr/>
        </p:nvPicPr>
        <p:blipFill>
          <a:blip r:embed="rId2"/>
          <a:srcRect/>
          <a:stretch>
            <a:fillRect/>
          </a:stretch>
        </p:blipFill>
        <p:spPr bwMode="auto">
          <a:xfrm>
            <a:off x="4429124" y="3662363"/>
            <a:ext cx="4535488" cy="31956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200" cap="all" dirty="0" smtClean="0">
                <a:solidFill>
                  <a:schemeClr val="accent1">
                    <a:lumMod val="25000"/>
                  </a:schemeClr>
                </a:solidFill>
                <a:latin typeface="Arial Black" pitchFamily="34" charset="0"/>
              </a:rPr>
              <a:t>Knowledge sharing – </a:t>
            </a:r>
            <a:r>
              <a:rPr lang="en-US" sz="3200" cap="all" dirty="0" err="1" smtClean="0">
                <a:solidFill>
                  <a:schemeClr val="accent1">
                    <a:lumMod val="25000"/>
                  </a:schemeClr>
                </a:solidFill>
                <a:latin typeface="Arial Black" pitchFamily="34" charset="0"/>
              </a:rPr>
              <a:t>personalised</a:t>
            </a:r>
            <a:r>
              <a:rPr lang="en-US" sz="3200" cap="all" dirty="0" smtClean="0">
                <a:solidFill>
                  <a:schemeClr val="accent1">
                    <a:lumMod val="25000"/>
                  </a:schemeClr>
                </a:solidFill>
                <a:latin typeface="Arial Black" pitchFamily="34" charset="0"/>
              </a:rPr>
              <a:t> knowledge transfer</a:t>
            </a:r>
            <a:endParaRPr lang="en-US" sz="3200" cap="all" dirty="0">
              <a:solidFill>
                <a:schemeClr val="accent1">
                  <a:lumMod val="25000"/>
                </a:schemeClr>
              </a:solidFill>
              <a:latin typeface="Arial Black" pitchFamily="34" charset="0"/>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sharing</a:t>
            </a:r>
            <a:endParaRPr lang="en-US" dirty="0"/>
          </a:p>
        </p:txBody>
      </p:sp>
      <p:sp>
        <p:nvSpPr>
          <p:cNvPr id="3" name="Content Placeholder 2"/>
          <p:cNvSpPr>
            <a:spLocks noGrp="1"/>
          </p:cNvSpPr>
          <p:nvPr>
            <p:ph idx="1"/>
          </p:nvPr>
        </p:nvSpPr>
        <p:spPr>
          <a:xfrm>
            <a:off x="428596" y="1428736"/>
            <a:ext cx="8229600" cy="4525963"/>
          </a:xfrm>
        </p:spPr>
        <p:txBody>
          <a:bodyPr/>
          <a:lstStyle/>
          <a:p>
            <a:r>
              <a:rPr lang="en-US" sz="2400" dirty="0" smtClean="0"/>
              <a:t>Facilitator of the knowledge flow within the </a:t>
            </a:r>
            <a:r>
              <a:rPr lang="en-US" sz="2400" dirty="0" err="1" smtClean="0"/>
              <a:t>organisation</a:t>
            </a:r>
            <a:endParaRPr lang="en-US" sz="2400" dirty="0" smtClean="0"/>
          </a:p>
          <a:p>
            <a:pPr lvl="1"/>
            <a:r>
              <a:rPr lang="en-US" sz="2000" dirty="0" smtClean="0"/>
              <a:t>…fostering innovation, creativity and social cohesion</a:t>
            </a:r>
          </a:p>
          <a:p>
            <a:endParaRPr lang="en-US" sz="2400" dirty="0" smtClean="0"/>
          </a:p>
          <a:p>
            <a:r>
              <a:rPr lang="en-US" sz="2400" dirty="0" smtClean="0"/>
              <a:t>Examples:</a:t>
            </a:r>
          </a:p>
          <a:p>
            <a:pPr lvl="1"/>
            <a:r>
              <a:rPr lang="en-US" sz="2000" dirty="0" smtClean="0"/>
              <a:t>ICT based training in clusters</a:t>
            </a:r>
          </a:p>
          <a:p>
            <a:pPr lvl="2"/>
            <a:r>
              <a:rPr lang="en-US" sz="1800" dirty="0" smtClean="0"/>
              <a:t>Distance learning and self-learning</a:t>
            </a:r>
          </a:p>
          <a:p>
            <a:pPr lvl="1"/>
            <a:r>
              <a:rPr lang="en-US" sz="2000" dirty="0" smtClean="0"/>
              <a:t>Webinars and online trainings</a:t>
            </a:r>
          </a:p>
          <a:p>
            <a:pPr lvl="1"/>
            <a:r>
              <a:rPr lang="en-US" sz="2000" dirty="0" smtClean="0"/>
              <a:t>Collaborative problem solving</a:t>
            </a:r>
          </a:p>
          <a:p>
            <a:pPr lvl="1"/>
            <a:r>
              <a:rPr lang="en-US" sz="2000" dirty="0" smtClean="0"/>
              <a:t>COPs</a:t>
            </a:r>
          </a:p>
          <a:p>
            <a:pPr lvl="1"/>
            <a:r>
              <a:rPr lang="en-US" sz="2000" dirty="0" smtClean="0"/>
              <a:t>…</a:t>
            </a:r>
          </a:p>
          <a:p>
            <a:pPr lvl="1">
              <a:buNone/>
            </a:pPr>
            <a:endParaRPr lang="en-US"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7" name="Rectangle 5"/>
          <p:cNvSpPr>
            <a:spLocks noGrp="1" noChangeArrowheads="1"/>
          </p:cNvSpPr>
          <p:nvPr>
            <p:ph type="title"/>
          </p:nvPr>
        </p:nvSpPr>
        <p:spPr/>
        <p:txBody>
          <a:bodyPr/>
          <a:lstStyle/>
          <a:p>
            <a:r>
              <a:rPr lang="en-US" dirty="0" smtClean="0"/>
              <a:t>tools</a:t>
            </a:r>
            <a:endParaRPr lang="en-US" dirty="0"/>
          </a:p>
        </p:txBody>
      </p:sp>
      <p:graphicFrame>
        <p:nvGraphicFramePr>
          <p:cNvPr id="182276" name="Object 4"/>
          <p:cNvGraphicFramePr>
            <a:graphicFrameLocks noChangeAspect="1"/>
          </p:cNvGraphicFramePr>
          <p:nvPr>
            <p:ph idx="1"/>
          </p:nvPr>
        </p:nvGraphicFramePr>
        <p:xfrm>
          <a:off x="4359305" y="2243158"/>
          <a:ext cx="4498975" cy="4114800"/>
        </p:xfrm>
        <a:graphic>
          <a:graphicData uri="http://schemas.openxmlformats.org/presentationml/2006/ole">
            <p:oleObj spid="_x0000_s221186" name="Visio" r:id="rId4" imgW="6331602" imgH="5791699" progId="Visio.Drawing.11">
              <p:embed/>
            </p:oleObj>
          </a:graphicData>
        </a:graphic>
      </p:graphicFrame>
      <p:sp>
        <p:nvSpPr>
          <p:cNvPr id="4" name="TextBox 3"/>
          <p:cNvSpPr txBox="1"/>
          <p:nvPr/>
        </p:nvSpPr>
        <p:spPr>
          <a:xfrm>
            <a:off x="428596" y="1357298"/>
            <a:ext cx="6058133" cy="2862322"/>
          </a:xfrm>
          <a:prstGeom prst="rect">
            <a:avLst/>
          </a:prstGeom>
          <a:noFill/>
        </p:spPr>
        <p:txBody>
          <a:bodyPr wrap="none" rtlCol="0">
            <a:spAutoFit/>
          </a:bodyPr>
          <a:lstStyle/>
          <a:p>
            <a:r>
              <a:rPr lang="pt-PT" dirty="0" smtClean="0"/>
              <a:t>.LRN </a:t>
            </a:r>
            <a:r>
              <a:rPr lang="pt-PT" dirty="0" smtClean="0">
                <a:hlinkClick r:id="rId5"/>
              </a:rPr>
              <a:t>http://dotlrn.org/</a:t>
            </a:r>
            <a:r>
              <a:rPr lang="pt-PT" dirty="0" smtClean="0"/>
              <a:t> </a:t>
            </a:r>
          </a:p>
          <a:p>
            <a:r>
              <a:rPr lang="sv-SE" dirty="0" smtClean="0"/>
              <a:t>Spaghettilearning.com  </a:t>
            </a:r>
            <a:r>
              <a:rPr lang="sv-SE" dirty="0" smtClean="0">
                <a:hlinkClick r:id="rId6"/>
              </a:rPr>
              <a:t>http://www.spaghettilearning.com/</a:t>
            </a:r>
            <a:endParaRPr lang="pt-PT" dirty="0" smtClean="0"/>
          </a:p>
          <a:p>
            <a:r>
              <a:rPr lang="pt-PT" dirty="0" smtClean="0"/>
              <a:t>Moodle </a:t>
            </a:r>
            <a:r>
              <a:rPr lang="pt-PT" dirty="0" smtClean="0">
                <a:hlinkClick r:id="rId7"/>
              </a:rPr>
              <a:t>http://moodle.org/</a:t>
            </a:r>
            <a:endParaRPr lang="pt-PT" dirty="0" smtClean="0"/>
          </a:p>
          <a:p>
            <a:r>
              <a:rPr lang="sv-SE" dirty="0" smtClean="0"/>
              <a:t>Dokeos  </a:t>
            </a:r>
            <a:r>
              <a:rPr lang="sv-SE" dirty="0" smtClean="0">
                <a:hlinkClick r:id="rId8"/>
              </a:rPr>
              <a:t>http://www.dokeos.com/</a:t>
            </a:r>
            <a:endParaRPr lang="pt-PT" dirty="0" smtClean="0"/>
          </a:p>
          <a:p>
            <a:r>
              <a:rPr lang="pt-BR" dirty="0" smtClean="0"/>
              <a:t>Atutor </a:t>
            </a:r>
            <a:r>
              <a:rPr lang="pt-BR" dirty="0" smtClean="0">
                <a:hlinkClick r:id="rId9"/>
              </a:rPr>
              <a:t>www.atutor.ca/</a:t>
            </a:r>
            <a:r>
              <a:rPr lang="pt-BR" dirty="0" smtClean="0"/>
              <a:t> </a:t>
            </a:r>
            <a:endParaRPr lang="pt-PT" dirty="0" smtClean="0"/>
          </a:p>
          <a:p>
            <a:r>
              <a:rPr lang="en-US" dirty="0" smtClean="0"/>
              <a:t>Bazaar 7.11 </a:t>
            </a:r>
            <a:r>
              <a:rPr lang="en-US" dirty="0" smtClean="0">
                <a:hlinkClick r:id="rId10"/>
              </a:rPr>
              <a:t>http://bazaar.athabascau.ca/</a:t>
            </a:r>
            <a:endParaRPr lang="en-US" dirty="0" smtClean="0"/>
          </a:p>
          <a:p>
            <a:r>
              <a:rPr lang="en-US" dirty="0" smtClean="0"/>
              <a:t>KEWL </a:t>
            </a:r>
            <a:r>
              <a:rPr lang="en-US" dirty="0" smtClean="0">
                <a:hlinkClick r:id="rId11"/>
              </a:rPr>
              <a:t>http://kewl.uwc.ac.za/</a:t>
            </a:r>
            <a:endParaRPr lang="en-US" dirty="0" smtClean="0"/>
          </a:p>
          <a:p>
            <a:r>
              <a:rPr lang="en-US" dirty="0" smtClean="0"/>
              <a:t>OLAT </a:t>
            </a:r>
            <a:r>
              <a:rPr lang="en-US" dirty="0" smtClean="0">
                <a:hlinkClick r:id="rId12"/>
              </a:rPr>
              <a:t>http://www.olat.org/</a:t>
            </a:r>
            <a:endParaRPr lang="en-US" dirty="0" smtClean="0"/>
          </a:p>
          <a:p>
            <a:r>
              <a:rPr lang="en-US" dirty="0" smtClean="0"/>
              <a:t>LON-CAPA 2.0.2 </a:t>
            </a:r>
            <a:r>
              <a:rPr lang="en-US" dirty="0" smtClean="0">
                <a:hlinkClick r:id="rId13"/>
              </a:rPr>
              <a:t>http://www.lon-capa.org/</a:t>
            </a:r>
            <a:endParaRPr lang="en-US" dirty="0" smtClean="0"/>
          </a:p>
          <a:p>
            <a:endParaRPr lang="en-US" dirty="0"/>
          </a:p>
        </p:txBody>
      </p:sp>
      <p:sp>
        <p:nvSpPr>
          <p:cNvPr id="5" name="Rectangle 4"/>
          <p:cNvSpPr/>
          <p:nvPr/>
        </p:nvSpPr>
        <p:spPr>
          <a:xfrm>
            <a:off x="428596" y="4071942"/>
            <a:ext cx="4572000" cy="2336024"/>
          </a:xfrm>
          <a:prstGeom prst="rect">
            <a:avLst/>
          </a:prstGeom>
        </p:spPr>
        <p:txBody>
          <a:bodyPr>
            <a:spAutoFit/>
          </a:bodyPr>
          <a:lstStyle/>
          <a:p>
            <a:pPr>
              <a:lnSpc>
                <a:spcPct val="90000"/>
              </a:lnSpc>
              <a:buFontTx/>
              <a:buNone/>
            </a:pPr>
            <a:r>
              <a:rPr lang="en-US" dirty="0" err="1" smtClean="0"/>
              <a:t>Plugins</a:t>
            </a:r>
            <a:r>
              <a:rPr lang="en-US" dirty="0" smtClean="0"/>
              <a:t>:</a:t>
            </a:r>
          </a:p>
          <a:p>
            <a:pPr>
              <a:lnSpc>
                <a:spcPct val="90000"/>
              </a:lnSpc>
              <a:buFontTx/>
              <a:buNone/>
            </a:pPr>
            <a:r>
              <a:rPr lang="en-US" dirty="0" err="1" smtClean="0"/>
              <a:t>PloneSGS</a:t>
            </a:r>
            <a:endParaRPr lang="en-US" dirty="0" smtClean="0"/>
          </a:p>
          <a:p>
            <a:pPr>
              <a:lnSpc>
                <a:spcPct val="90000"/>
              </a:lnSpc>
              <a:buFontTx/>
              <a:buNone/>
            </a:pPr>
            <a:r>
              <a:rPr lang="en-US" dirty="0" smtClean="0"/>
              <a:t>e-LECT (0.6) </a:t>
            </a:r>
          </a:p>
          <a:p>
            <a:pPr>
              <a:lnSpc>
                <a:spcPct val="90000"/>
              </a:lnSpc>
              <a:buFontTx/>
              <a:buNone/>
            </a:pPr>
            <a:r>
              <a:rPr lang="en-US" dirty="0" err="1" smtClean="0"/>
              <a:t>LTAssignmentBox</a:t>
            </a:r>
            <a:endParaRPr lang="en-US" dirty="0" smtClean="0"/>
          </a:p>
          <a:p>
            <a:pPr>
              <a:lnSpc>
                <a:spcPct val="90000"/>
              </a:lnSpc>
              <a:buFontTx/>
              <a:buNone/>
            </a:pPr>
            <a:r>
              <a:rPr lang="en-US" dirty="0" err="1" smtClean="0"/>
              <a:t>LTOnlineTest</a:t>
            </a:r>
            <a:endParaRPr lang="en-US" dirty="0" smtClean="0"/>
          </a:p>
          <a:p>
            <a:pPr>
              <a:lnSpc>
                <a:spcPct val="90000"/>
              </a:lnSpc>
              <a:buFontTx/>
              <a:buNone/>
            </a:pPr>
            <a:r>
              <a:rPr lang="en-US" dirty="0" err="1" smtClean="0"/>
              <a:t>Zschool</a:t>
            </a:r>
            <a:endParaRPr lang="en-US" dirty="0" smtClean="0"/>
          </a:p>
          <a:p>
            <a:pPr>
              <a:lnSpc>
                <a:spcPct val="90000"/>
              </a:lnSpc>
              <a:buFontTx/>
              <a:buNone/>
            </a:pPr>
            <a:r>
              <a:rPr lang="en-US" dirty="0" err="1" smtClean="0"/>
              <a:t>PloneCampus</a:t>
            </a:r>
            <a:r>
              <a:rPr lang="en-US" dirty="0" smtClean="0"/>
              <a:t> by </a:t>
            </a:r>
            <a:r>
              <a:rPr lang="en-US" dirty="0" err="1" smtClean="0"/>
              <a:t>Reflab</a:t>
            </a:r>
            <a:r>
              <a:rPr lang="en-US" dirty="0" smtClean="0"/>
              <a:t>, </a:t>
            </a:r>
          </a:p>
          <a:p>
            <a:pPr>
              <a:lnSpc>
                <a:spcPct val="90000"/>
              </a:lnSpc>
              <a:buFontTx/>
              <a:buNone/>
            </a:pPr>
            <a:r>
              <a:rPr lang="en-US" dirty="0" err="1" smtClean="0"/>
              <a:t>CMFSyllabus</a:t>
            </a:r>
            <a:endParaRPr lang="en-US" dirty="0" smtClean="0"/>
          </a:p>
          <a:p>
            <a:pPr>
              <a:lnSpc>
                <a:spcPct val="90000"/>
              </a:lnSpc>
              <a:buFontTx/>
              <a:buNone/>
            </a:pPr>
            <a:r>
              <a:rPr lang="en-US" dirty="0" err="1" smtClean="0"/>
              <a:t>Eduplone</a:t>
            </a:r>
            <a:r>
              <a:rPr lang="en-US" dirty="0" smtClean="0"/>
              <a: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9" name="Rectangle 7"/>
          <p:cNvSpPr>
            <a:spLocks noGrp="1" noChangeArrowheads="1"/>
          </p:cNvSpPr>
          <p:nvPr>
            <p:ph type="title"/>
          </p:nvPr>
        </p:nvSpPr>
        <p:spPr>
          <a:noFill/>
          <a:ln/>
        </p:spPr>
        <p:txBody>
          <a:bodyPr/>
          <a:lstStyle/>
          <a:p>
            <a:r>
              <a:rPr lang="en-US" sz="3500" cap="all" dirty="0">
                <a:solidFill>
                  <a:schemeClr val="accent1">
                    <a:lumMod val="25000"/>
                  </a:schemeClr>
                </a:solidFill>
                <a:latin typeface="Arial Black" pitchFamily="34" charset="0"/>
              </a:rPr>
              <a:t>Knowledge transfer</a:t>
            </a:r>
            <a:endParaRPr lang="sl-SI" sz="3500" cap="all" dirty="0">
              <a:solidFill>
                <a:schemeClr val="accent1">
                  <a:lumMod val="25000"/>
                </a:schemeClr>
              </a:solidFill>
              <a:latin typeface="Arial Black" pitchFamily="34" charset="0"/>
            </a:endParaRPr>
          </a:p>
        </p:txBody>
      </p:sp>
      <p:pic>
        <p:nvPicPr>
          <p:cNvPr id="141314" name="Picture 2"/>
          <p:cNvPicPr>
            <a:picLocks noGrp="1" noChangeAspect="1" noChangeArrowheads="1"/>
          </p:cNvPicPr>
          <p:nvPr>
            <p:ph sz="half" idx="1"/>
          </p:nvPr>
        </p:nvPicPr>
        <p:blipFill>
          <a:blip r:embed="rId3"/>
          <a:srcRect/>
          <a:stretch>
            <a:fillRect/>
          </a:stretch>
        </p:blipFill>
        <p:spPr>
          <a:xfrm>
            <a:off x="990600" y="2532075"/>
            <a:ext cx="6705600" cy="2682875"/>
          </a:xfrm>
          <a:noFill/>
          <a:ln/>
        </p:spPr>
      </p:pic>
      <p:sp>
        <p:nvSpPr>
          <p:cNvPr id="141320" name="Rectangle 8"/>
          <p:cNvSpPr>
            <a:spLocks noChangeArrowheads="1"/>
          </p:cNvSpPr>
          <p:nvPr/>
        </p:nvSpPr>
        <p:spPr bwMode="auto">
          <a:xfrm>
            <a:off x="685800" y="1219200"/>
            <a:ext cx="7762875" cy="1200329"/>
          </a:xfrm>
          <a:prstGeom prst="rect">
            <a:avLst/>
          </a:prstGeom>
          <a:noFill/>
          <a:ln w="9525">
            <a:noFill/>
            <a:miter lim="800000"/>
            <a:headEnd/>
            <a:tailEnd/>
          </a:ln>
          <a:effectLst/>
        </p:spPr>
        <p:txBody>
          <a:bodyPr>
            <a:spAutoFit/>
          </a:bodyPr>
          <a:lstStyle/>
          <a:p>
            <a:pPr marL="342900" indent="-342900" fontAlgn="base">
              <a:spcBef>
                <a:spcPct val="20000"/>
              </a:spcBef>
              <a:spcAft>
                <a:spcPct val="0"/>
              </a:spcAft>
              <a:buChar char="•"/>
            </a:pPr>
            <a:r>
              <a:rPr lang="en-US" sz="2400" b="1" dirty="0" smtClean="0">
                <a:solidFill>
                  <a:schemeClr val="accent1">
                    <a:lumMod val="25000"/>
                  </a:schemeClr>
                </a:solidFill>
              </a:rPr>
              <a:t>Training </a:t>
            </a:r>
            <a:r>
              <a:rPr lang="sl-SI" sz="2400" b="1" dirty="0" smtClean="0">
                <a:solidFill>
                  <a:schemeClr val="accent1">
                    <a:lumMod val="25000"/>
                  </a:schemeClr>
                </a:solidFill>
              </a:rPr>
              <a:t>is </a:t>
            </a:r>
            <a:r>
              <a:rPr lang="sl-SI" sz="2400" b="1" dirty="0">
                <a:solidFill>
                  <a:schemeClr val="accent1">
                    <a:lumMod val="25000"/>
                  </a:schemeClr>
                </a:solidFill>
              </a:rPr>
              <a:t>a </a:t>
            </a:r>
            <a:r>
              <a:rPr lang="sl-SI" sz="2400" b="1" dirty="0" err="1">
                <a:solidFill>
                  <a:schemeClr val="accent1">
                    <a:lumMod val="25000"/>
                  </a:schemeClr>
                </a:solidFill>
              </a:rPr>
              <a:t>challenge</a:t>
            </a:r>
            <a:r>
              <a:rPr lang="sl-SI" sz="2400" b="1" dirty="0">
                <a:solidFill>
                  <a:schemeClr val="accent1">
                    <a:lumMod val="25000"/>
                  </a:schemeClr>
                </a:solidFill>
              </a:rPr>
              <a:t>, </a:t>
            </a:r>
            <a:r>
              <a:rPr lang="sl-SI" sz="2400" b="1" dirty="0" err="1">
                <a:solidFill>
                  <a:schemeClr val="accent1">
                    <a:lumMod val="25000"/>
                  </a:schemeClr>
                </a:solidFill>
              </a:rPr>
              <a:t>because</a:t>
            </a:r>
            <a:r>
              <a:rPr lang="sl-SI" sz="2400" b="1" dirty="0">
                <a:solidFill>
                  <a:schemeClr val="accent1">
                    <a:lumMod val="25000"/>
                  </a:schemeClr>
                </a:solidFill>
              </a:rPr>
              <a:t> it is not </a:t>
            </a:r>
            <a:r>
              <a:rPr lang="sl-SI" sz="2400" b="1" dirty="0" err="1">
                <a:solidFill>
                  <a:schemeClr val="accent1">
                    <a:lumMod val="25000"/>
                  </a:schemeClr>
                </a:solidFill>
              </a:rPr>
              <a:t>something</a:t>
            </a:r>
            <a:r>
              <a:rPr lang="sl-SI" sz="2400" b="1" dirty="0">
                <a:solidFill>
                  <a:schemeClr val="accent1">
                    <a:lumMod val="25000"/>
                  </a:schemeClr>
                </a:solidFill>
              </a:rPr>
              <a:t> </a:t>
            </a:r>
            <a:r>
              <a:rPr lang="sl-SI" sz="2400" b="1" dirty="0" err="1">
                <a:solidFill>
                  <a:schemeClr val="accent1">
                    <a:lumMod val="25000"/>
                  </a:schemeClr>
                </a:solidFill>
              </a:rPr>
              <a:t>you</a:t>
            </a:r>
            <a:r>
              <a:rPr lang="sl-SI" sz="2400" b="1" dirty="0">
                <a:solidFill>
                  <a:schemeClr val="accent1">
                    <a:lumMod val="25000"/>
                  </a:schemeClr>
                </a:solidFill>
              </a:rPr>
              <a:t> </a:t>
            </a:r>
            <a:r>
              <a:rPr lang="sl-SI" sz="2400" b="1" dirty="0" err="1">
                <a:solidFill>
                  <a:schemeClr val="accent1">
                    <a:lumMod val="25000"/>
                  </a:schemeClr>
                </a:solidFill>
              </a:rPr>
              <a:t>give</a:t>
            </a:r>
            <a:r>
              <a:rPr lang="sl-SI" sz="2400" b="1" dirty="0">
                <a:solidFill>
                  <a:schemeClr val="accent1">
                    <a:lumMod val="25000"/>
                  </a:schemeClr>
                </a:solidFill>
              </a:rPr>
              <a:t>; </a:t>
            </a:r>
            <a:r>
              <a:rPr lang="sl-SI" sz="2400" b="1" dirty="0" err="1">
                <a:solidFill>
                  <a:schemeClr val="accent1">
                    <a:lumMod val="25000"/>
                  </a:schemeClr>
                </a:solidFill>
              </a:rPr>
              <a:t>but</a:t>
            </a:r>
            <a:r>
              <a:rPr lang="sl-SI" sz="2400" b="1" dirty="0">
                <a:solidFill>
                  <a:schemeClr val="accent1">
                    <a:lumMod val="25000"/>
                  </a:schemeClr>
                </a:solidFill>
              </a:rPr>
              <a:t> a </a:t>
            </a:r>
            <a:r>
              <a:rPr lang="sl-SI" sz="2400" b="1" dirty="0" err="1">
                <a:solidFill>
                  <a:schemeClr val="accent1">
                    <a:lumMod val="25000"/>
                  </a:schemeClr>
                </a:solidFill>
              </a:rPr>
              <a:t>process</a:t>
            </a:r>
            <a:r>
              <a:rPr lang="sl-SI" sz="2400" b="1" dirty="0">
                <a:solidFill>
                  <a:schemeClr val="accent1">
                    <a:lumMod val="25000"/>
                  </a:schemeClr>
                </a:solidFill>
              </a:rPr>
              <a:t> </a:t>
            </a:r>
            <a:r>
              <a:rPr lang="sl-SI" sz="2400" b="1" dirty="0" err="1">
                <a:solidFill>
                  <a:schemeClr val="accent1">
                    <a:lumMod val="25000"/>
                  </a:schemeClr>
                </a:solidFill>
              </a:rPr>
              <a:t>based</a:t>
            </a:r>
            <a:r>
              <a:rPr lang="sl-SI" sz="2400" b="1" dirty="0">
                <a:solidFill>
                  <a:schemeClr val="accent1">
                    <a:lumMod val="25000"/>
                  </a:schemeClr>
                </a:solidFill>
              </a:rPr>
              <a:t> on </a:t>
            </a:r>
            <a:r>
              <a:rPr lang="sl-SI" sz="2400" b="1" dirty="0" err="1">
                <a:solidFill>
                  <a:schemeClr val="accent1">
                    <a:lumMod val="25000"/>
                  </a:schemeClr>
                </a:solidFill>
              </a:rPr>
              <a:t>guidance</a:t>
            </a:r>
            <a:endParaRPr lang="en-US" sz="2400" b="1" dirty="0">
              <a:solidFill>
                <a:schemeClr val="accent1">
                  <a:lumMod val="25000"/>
                </a:schemeClr>
              </a:solidFill>
            </a:endParaRPr>
          </a:p>
        </p:txBody>
      </p:sp>
      <p:sp>
        <p:nvSpPr>
          <p:cNvPr id="141321" name="Rectangle 9"/>
          <p:cNvSpPr>
            <a:spLocks noChangeArrowheads="1"/>
          </p:cNvSpPr>
          <p:nvPr/>
        </p:nvSpPr>
        <p:spPr bwMode="auto">
          <a:xfrm>
            <a:off x="685800" y="5135563"/>
            <a:ext cx="7631113" cy="830997"/>
          </a:xfrm>
          <a:prstGeom prst="rect">
            <a:avLst/>
          </a:prstGeom>
          <a:noFill/>
          <a:ln w="9525">
            <a:noFill/>
            <a:miter lim="800000"/>
            <a:headEnd/>
            <a:tailEnd/>
          </a:ln>
          <a:effectLst/>
        </p:spPr>
        <p:txBody>
          <a:bodyPr anchor="ctr">
            <a:spAutoFit/>
          </a:bodyPr>
          <a:lstStyle/>
          <a:p>
            <a:pPr marL="342900" indent="-342900" fontAlgn="base">
              <a:spcBef>
                <a:spcPct val="20000"/>
              </a:spcBef>
              <a:spcAft>
                <a:spcPct val="0"/>
              </a:spcAft>
              <a:buChar char="•"/>
            </a:pPr>
            <a:r>
              <a:rPr lang="en-US" sz="2400" b="1" dirty="0">
                <a:solidFill>
                  <a:schemeClr val="accent1">
                    <a:lumMod val="25000"/>
                  </a:schemeClr>
                </a:solidFill>
              </a:rPr>
              <a:t>Personalization of methods, content, tools, guidance, control, motivation and goal.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85804" y="214298"/>
            <a:ext cx="8229600" cy="1143000"/>
          </a:xfrm>
        </p:spPr>
        <p:txBody>
          <a:bodyPr/>
          <a:lstStyle/>
          <a:p>
            <a:r>
              <a:rPr lang="en-US" dirty="0" err="1" smtClean="0"/>
              <a:t>Personalisation</a:t>
            </a:r>
            <a:endParaRPr lang="en-US" dirty="0"/>
          </a:p>
        </p:txBody>
      </p:sp>
      <p:pic>
        <p:nvPicPr>
          <p:cNvPr id="152580" name="Picture 4"/>
          <p:cNvPicPr>
            <a:picLocks noGrp="1" noChangeAspect="1" noChangeArrowheads="1"/>
          </p:cNvPicPr>
          <p:nvPr>
            <p:ph idx="1"/>
          </p:nvPr>
        </p:nvPicPr>
        <p:blipFill>
          <a:blip r:embed="rId3"/>
          <a:srcRect/>
          <a:stretch>
            <a:fillRect/>
          </a:stretch>
        </p:blipFill>
        <p:spPr>
          <a:xfrm>
            <a:off x="857224" y="1428736"/>
            <a:ext cx="7015163" cy="2119313"/>
          </a:xfrm>
          <a:noFill/>
          <a:ln/>
        </p:spPr>
      </p:pic>
      <p:pic>
        <p:nvPicPr>
          <p:cNvPr id="5" name="Picture 4"/>
          <p:cNvPicPr>
            <a:picLocks noChangeAspect="1" noChangeArrowheads="1"/>
          </p:cNvPicPr>
          <p:nvPr/>
        </p:nvPicPr>
        <p:blipFill>
          <a:blip r:embed="rId4"/>
          <a:srcRect/>
          <a:stretch>
            <a:fillRect/>
          </a:stretch>
        </p:blipFill>
        <p:spPr bwMode="auto">
          <a:xfrm>
            <a:off x="785786" y="4000504"/>
            <a:ext cx="7412037" cy="2386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sz="quarter"/>
          </p:nvPr>
        </p:nvSpPr>
        <p:spPr>
          <a:xfrm>
            <a:off x="457200" y="214297"/>
            <a:ext cx="8229600" cy="1143001"/>
          </a:xfrm>
        </p:spPr>
        <p:txBody>
          <a:bodyPr/>
          <a:lstStyle/>
          <a:p>
            <a:r>
              <a:rPr lang="en-US" sz="3200" cap="all" dirty="0">
                <a:solidFill>
                  <a:schemeClr val="accent1">
                    <a:lumMod val="25000"/>
                  </a:schemeClr>
                </a:solidFill>
                <a:latin typeface="Arial Black" pitchFamily="34" charset="0"/>
              </a:rPr>
              <a:t>ECOLEAD </a:t>
            </a:r>
            <a:r>
              <a:rPr lang="en-US" sz="3200" cap="all" dirty="0" smtClean="0">
                <a:solidFill>
                  <a:schemeClr val="accent1">
                    <a:lumMod val="25000"/>
                  </a:schemeClr>
                </a:solidFill>
                <a:latin typeface="Arial Black" pitchFamily="34" charset="0"/>
              </a:rPr>
              <a:t>VLC training</a:t>
            </a:r>
            <a:endParaRPr lang="en-US" sz="3200" cap="all" dirty="0">
              <a:solidFill>
                <a:schemeClr val="accent1">
                  <a:lumMod val="25000"/>
                </a:schemeClr>
              </a:solidFill>
              <a:latin typeface="Arial Black" pitchFamily="34" charset="0"/>
            </a:endParaRPr>
          </a:p>
        </p:txBody>
      </p:sp>
      <p:graphicFrame>
        <p:nvGraphicFramePr>
          <p:cNvPr id="304131" name="Object 3"/>
          <p:cNvGraphicFramePr>
            <a:graphicFrameLocks noChangeAspect="1"/>
          </p:cNvGraphicFramePr>
          <p:nvPr>
            <p:ph sz="quarter" idx="1"/>
          </p:nvPr>
        </p:nvGraphicFramePr>
        <p:xfrm>
          <a:off x="684213" y="1268413"/>
          <a:ext cx="2419350" cy="2665412"/>
        </p:xfrm>
        <a:graphic>
          <a:graphicData uri="http://schemas.openxmlformats.org/presentationml/2006/ole">
            <p:oleObj spid="_x0000_s222210" name="Bitmap Image" r:id="rId3" imgW="7609524" imgH="8380952" progId="PBrush">
              <p:embed/>
            </p:oleObj>
          </a:graphicData>
        </a:graphic>
      </p:graphicFrame>
      <p:graphicFrame>
        <p:nvGraphicFramePr>
          <p:cNvPr id="304132" name="Object 4"/>
          <p:cNvGraphicFramePr>
            <a:graphicFrameLocks noChangeAspect="1"/>
          </p:cNvGraphicFramePr>
          <p:nvPr>
            <p:ph sz="quarter" idx="2"/>
          </p:nvPr>
        </p:nvGraphicFramePr>
        <p:xfrm>
          <a:off x="3203575" y="1557338"/>
          <a:ext cx="1946275" cy="2185987"/>
        </p:xfrm>
        <a:graphic>
          <a:graphicData uri="http://schemas.openxmlformats.org/presentationml/2006/ole">
            <p:oleObj spid="_x0000_s222211" name="Bitmap Image" r:id="rId4" imgW="7838095" imgH="8802329" progId="PBrush">
              <p:embed/>
            </p:oleObj>
          </a:graphicData>
        </a:graphic>
      </p:graphicFrame>
      <p:graphicFrame>
        <p:nvGraphicFramePr>
          <p:cNvPr id="304133" name="Object 5"/>
          <p:cNvGraphicFramePr>
            <a:graphicFrameLocks noChangeAspect="1"/>
          </p:cNvGraphicFramePr>
          <p:nvPr>
            <p:ph sz="quarter" idx="3"/>
          </p:nvPr>
        </p:nvGraphicFramePr>
        <p:xfrm>
          <a:off x="1692275" y="2492375"/>
          <a:ext cx="2119313" cy="2520950"/>
        </p:xfrm>
        <a:graphic>
          <a:graphicData uri="http://schemas.openxmlformats.org/presentationml/2006/ole">
            <p:oleObj spid="_x0000_s222212" name="Bitmap Image" r:id="rId5" imgW="7478169" imgH="8895238" progId="PBrush">
              <p:embed/>
            </p:oleObj>
          </a:graphicData>
        </a:graphic>
      </p:graphicFrame>
      <p:graphicFrame>
        <p:nvGraphicFramePr>
          <p:cNvPr id="304134" name="Object 6"/>
          <p:cNvGraphicFramePr>
            <a:graphicFrameLocks noChangeAspect="1"/>
          </p:cNvGraphicFramePr>
          <p:nvPr>
            <p:ph sz="quarter" idx="4"/>
          </p:nvPr>
        </p:nvGraphicFramePr>
        <p:xfrm>
          <a:off x="1258888" y="4076700"/>
          <a:ext cx="2789237" cy="2032000"/>
        </p:xfrm>
        <a:graphic>
          <a:graphicData uri="http://schemas.openxmlformats.org/presentationml/2006/ole">
            <p:oleObj spid="_x0000_s222213" name="Bitmap Image" r:id="rId6" imgW="7676190" imgH="5590476" progId="PBrush">
              <p:embed/>
            </p:oleObj>
          </a:graphicData>
        </a:graphic>
      </p:graphicFrame>
      <p:sp>
        <p:nvSpPr>
          <p:cNvPr id="304135" name="Text Box 7"/>
          <p:cNvSpPr txBox="1">
            <a:spLocks noChangeArrowheads="1"/>
          </p:cNvSpPr>
          <p:nvPr/>
        </p:nvSpPr>
        <p:spPr bwMode="auto">
          <a:xfrm>
            <a:off x="5292725" y="1268413"/>
            <a:ext cx="3903633" cy="2585323"/>
          </a:xfrm>
          <a:prstGeom prst="rect">
            <a:avLst/>
          </a:prstGeom>
          <a:noFill/>
          <a:ln w="9525">
            <a:noFill/>
            <a:miter lim="800000"/>
            <a:headEnd/>
            <a:tailEnd/>
          </a:ln>
          <a:effectLst/>
        </p:spPr>
        <p:txBody>
          <a:bodyPr wrap="none">
            <a:spAutoFit/>
          </a:bodyPr>
          <a:lstStyle/>
          <a:p>
            <a:r>
              <a:rPr lang="en-US" dirty="0"/>
              <a:t>Active Virtual Learning Community</a:t>
            </a:r>
          </a:p>
          <a:p>
            <a:r>
              <a:rPr lang="en-US" dirty="0" smtClean="0"/>
              <a:t>460 members</a:t>
            </a:r>
          </a:p>
          <a:p>
            <a:r>
              <a:rPr lang="en-US" dirty="0" smtClean="0"/>
              <a:t>50 self learning courses</a:t>
            </a:r>
          </a:p>
          <a:p>
            <a:r>
              <a:rPr lang="en-US" dirty="0" smtClean="0"/>
              <a:t>172 video seminars from 16 events, </a:t>
            </a:r>
          </a:p>
          <a:p>
            <a:r>
              <a:rPr lang="en-US" dirty="0" smtClean="0"/>
              <a:t>	100 authors, 89 lectures</a:t>
            </a:r>
          </a:p>
          <a:p>
            <a:pPr fontAlgn="t"/>
            <a:r>
              <a:rPr lang="en-US" dirty="0" smtClean="0"/>
              <a:t>122 prepared documents</a:t>
            </a:r>
          </a:p>
          <a:p>
            <a:endParaRPr lang="en-US" dirty="0"/>
          </a:p>
          <a:p>
            <a:r>
              <a:rPr lang="en-US" dirty="0"/>
              <a:t>2 training DVDs</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Vidreolectures.net</a:t>
            </a:r>
            <a:endParaRPr lang="en-US" dirty="0"/>
          </a:p>
        </p:txBody>
      </p:sp>
      <p:pic>
        <p:nvPicPr>
          <p:cNvPr id="223234" name="Picture 2"/>
          <p:cNvPicPr>
            <a:picLocks noGrp="1" noChangeAspect="1" noChangeArrowheads="1"/>
          </p:cNvPicPr>
          <p:nvPr>
            <p:ph idx="1"/>
          </p:nvPr>
        </p:nvPicPr>
        <p:blipFill>
          <a:blip r:embed="rId3"/>
          <a:srcRect/>
          <a:stretch>
            <a:fillRect/>
          </a:stretch>
        </p:blipFill>
        <p:spPr bwMode="auto">
          <a:xfrm>
            <a:off x="428596" y="1285860"/>
            <a:ext cx="4458267" cy="4525963"/>
          </a:xfrm>
          <a:prstGeom prst="rect">
            <a:avLst/>
          </a:prstGeom>
          <a:noFill/>
          <a:ln w="9525">
            <a:noFill/>
            <a:miter lim="800000"/>
            <a:headEnd/>
            <a:tailEnd/>
          </a:ln>
          <a:effectLst/>
        </p:spPr>
      </p:pic>
      <p:sp>
        <p:nvSpPr>
          <p:cNvPr id="5" name="TextBox 4"/>
          <p:cNvSpPr txBox="1"/>
          <p:nvPr/>
        </p:nvSpPr>
        <p:spPr>
          <a:xfrm>
            <a:off x="5357818" y="1571612"/>
            <a:ext cx="3095719" cy="2862322"/>
          </a:xfrm>
          <a:prstGeom prst="rect">
            <a:avLst/>
          </a:prstGeom>
          <a:noFill/>
        </p:spPr>
        <p:txBody>
          <a:bodyPr wrap="none" rtlCol="0">
            <a:spAutoFit/>
          </a:bodyPr>
          <a:lstStyle/>
          <a:p>
            <a:r>
              <a:rPr lang="en-US" dirty="0" smtClean="0"/>
              <a:t>Status 28.11.2007</a:t>
            </a:r>
          </a:p>
          <a:p>
            <a:r>
              <a:rPr lang="en-US" dirty="0" smtClean="0"/>
              <a:t>122 events, </a:t>
            </a:r>
          </a:p>
          <a:p>
            <a:r>
              <a:rPr lang="en-US" dirty="0" smtClean="0"/>
              <a:t>1854 authors, </a:t>
            </a:r>
          </a:p>
          <a:p>
            <a:r>
              <a:rPr lang="en-US" dirty="0" smtClean="0"/>
              <a:t>2139 lectures, </a:t>
            </a:r>
          </a:p>
          <a:p>
            <a:r>
              <a:rPr lang="en-US" dirty="0" smtClean="0"/>
              <a:t>3103 videos  </a:t>
            </a:r>
          </a:p>
          <a:p>
            <a:endParaRPr lang="en-US" dirty="0" smtClean="0"/>
          </a:p>
          <a:p>
            <a:r>
              <a:rPr lang="en-US" dirty="0" smtClean="0"/>
              <a:t>App 2000 visits/day</a:t>
            </a:r>
          </a:p>
          <a:p>
            <a:r>
              <a:rPr lang="en-US" dirty="0" smtClean="0"/>
              <a:t>267439 visits since 1.3.2007</a:t>
            </a:r>
          </a:p>
          <a:p>
            <a:r>
              <a:rPr lang="en-US" dirty="0" smtClean="0"/>
              <a:t>1.000.000 </a:t>
            </a:r>
            <a:r>
              <a:rPr lang="en-US" dirty="0" err="1" smtClean="0"/>
              <a:t>pagevievs</a:t>
            </a:r>
            <a:endParaRPr lang="en-US" dirty="0" smtClean="0"/>
          </a:p>
          <a:p>
            <a:endParaRPr lang="en-US" dirty="0" smtClean="0"/>
          </a:p>
        </p:txBody>
      </p:sp>
      <p:graphicFrame>
        <p:nvGraphicFramePr>
          <p:cNvPr id="223235" name="Object 3"/>
          <p:cNvGraphicFramePr>
            <a:graphicFrameLocks noChangeAspect="1"/>
          </p:cNvGraphicFramePr>
          <p:nvPr/>
        </p:nvGraphicFramePr>
        <p:xfrm>
          <a:off x="1142976" y="3929066"/>
          <a:ext cx="4038600" cy="2684462"/>
        </p:xfrm>
        <a:graphic>
          <a:graphicData uri="http://schemas.openxmlformats.org/presentationml/2006/ole">
            <p:oleObj spid="_x0000_s223235" name="Bitmap Image" r:id="rId4" imgW="8783276" imgH="5838095" progId="PBrush">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700118" y="-24"/>
            <a:ext cx="8229600" cy="1143000"/>
          </a:xfrm>
        </p:spPr>
        <p:txBody>
          <a:bodyPr/>
          <a:lstStyle/>
          <a:p>
            <a:r>
              <a:rPr lang="en-US" dirty="0" err="1"/>
              <a:t>Organisation</a:t>
            </a:r>
            <a:r>
              <a:rPr lang="en-US" dirty="0"/>
              <a:t> – knowledge view</a:t>
            </a:r>
          </a:p>
        </p:txBody>
      </p:sp>
      <p:sp>
        <p:nvSpPr>
          <p:cNvPr id="108673" name="Freeform 129"/>
          <p:cNvSpPr>
            <a:spLocks/>
          </p:cNvSpPr>
          <p:nvPr/>
        </p:nvSpPr>
        <p:spPr bwMode="auto">
          <a:xfrm>
            <a:off x="168275" y="1152525"/>
            <a:ext cx="7878763" cy="5287963"/>
          </a:xfrm>
          <a:custGeom>
            <a:avLst/>
            <a:gdLst/>
            <a:ahLst/>
            <a:cxnLst>
              <a:cxn ang="0">
                <a:pos x="633" y="69"/>
              </a:cxn>
              <a:cxn ang="0">
                <a:pos x="558" y="119"/>
              </a:cxn>
              <a:cxn ang="0">
                <a:pos x="476" y="244"/>
              </a:cxn>
              <a:cxn ang="0">
                <a:pos x="395" y="752"/>
              </a:cxn>
              <a:cxn ang="0">
                <a:pos x="313" y="852"/>
              </a:cxn>
              <a:cxn ang="0">
                <a:pos x="213" y="1033"/>
              </a:cxn>
              <a:cxn ang="0">
                <a:pos x="282" y="1246"/>
              </a:cxn>
              <a:cxn ang="0">
                <a:pos x="307" y="1277"/>
              </a:cxn>
              <a:cxn ang="0">
                <a:pos x="276" y="1559"/>
              </a:cxn>
              <a:cxn ang="0">
                <a:pos x="195" y="1628"/>
              </a:cxn>
              <a:cxn ang="0">
                <a:pos x="82" y="1853"/>
              </a:cxn>
              <a:cxn ang="0">
                <a:pos x="94" y="2442"/>
              </a:cxn>
              <a:cxn ang="0">
                <a:pos x="0" y="2649"/>
              </a:cxn>
              <a:cxn ang="0">
                <a:pos x="25" y="2930"/>
              </a:cxn>
              <a:cxn ang="0">
                <a:pos x="207" y="2980"/>
              </a:cxn>
              <a:cxn ang="0">
                <a:pos x="639" y="3043"/>
              </a:cxn>
              <a:cxn ang="0">
                <a:pos x="821" y="3149"/>
              </a:cxn>
              <a:cxn ang="0">
                <a:pos x="927" y="3193"/>
              </a:cxn>
              <a:cxn ang="0">
                <a:pos x="1115" y="3281"/>
              </a:cxn>
              <a:cxn ang="0">
                <a:pos x="1735" y="3325"/>
              </a:cxn>
              <a:cxn ang="0">
                <a:pos x="2041" y="3250"/>
              </a:cxn>
              <a:cxn ang="0">
                <a:pos x="3137" y="3262"/>
              </a:cxn>
              <a:cxn ang="0">
                <a:pos x="3851" y="3275"/>
              </a:cxn>
              <a:cxn ang="0">
                <a:pos x="4277" y="3137"/>
              </a:cxn>
              <a:cxn ang="0">
                <a:pos x="4433" y="3031"/>
              </a:cxn>
              <a:cxn ang="0">
                <a:pos x="4558" y="2755"/>
              </a:cxn>
              <a:cxn ang="0">
                <a:pos x="4615" y="2473"/>
              </a:cxn>
              <a:cxn ang="0">
                <a:pos x="4721" y="1929"/>
              </a:cxn>
              <a:cxn ang="0">
                <a:pos x="4878" y="1659"/>
              </a:cxn>
              <a:cxn ang="0">
                <a:pos x="4921" y="1540"/>
              </a:cxn>
              <a:cxn ang="0">
                <a:pos x="4921" y="1127"/>
              </a:cxn>
              <a:cxn ang="0">
                <a:pos x="4784" y="877"/>
              </a:cxn>
              <a:cxn ang="0">
                <a:pos x="4646" y="814"/>
              </a:cxn>
              <a:cxn ang="0">
                <a:pos x="4471" y="733"/>
              </a:cxn>
              <a:cxn ang="0">
                <a:pos x="4308" y="595"/>
              </a:cxn>
              <a:cxn ang="0">
                <a:pos x="4239" y="495"/>
              </a:cxn>
              <a:cxn ang="0">
                <a:pos x="3669" y="176"/>
              </a:cxn>
              <a:cxn ang="0">
                <a:pos x="2761" y="157"/>
              </a:cxn>
              <a:cxn ang="0">
                <a:pos x="2499" y="82"/>
              </a:cxn>
              <a:cxn ang="0">
                <a:pos x="2035" y="0"/>
              </a:cxn>
              <a:cxn ang="0">
                <a:pos x="1672" y="50"/>
              </a:cxn>
              <a:cxn ang="0">
                <a:pos x="846" y="57"/>
              </a:cxn>
            </a:cxnLst>
            <a:rect l="0" t="0" r="r" b="b"/>
            <a:pathLst>
              <a:path w="4963" h="3331">
                <a:moveTo>
                  <a:pt x="727" y="44"/>
                </a:moveTo>
                <a:cubicBezTo>
                  <a:pt x="695" y="50"/>
                  <a:pt x="664" y="59"/>
                  <a:pt x="633" y="69"/>
                </a:cubicBezTo>
                <a:cubicBezTo>
                  <a:pt x="559" y="118"/>
                  <a:pt x="623" y="75"/>
                  <a:pt x="576" y="107"/>
                </a:cubicBezTo>
                <a:cubicBezTo>
                  <a:pt x="570" y="111"/>
                  <a:pt x="558" y="119"/>
                  <a:pt x="558" y="119"/>
                </a:cubicBezTo>
                <a:cubicBezTo>
                  <a:pt x="543" y="140"/>
                  <a:pt x="529" y="155"/>
                  <a:pt x="508" y="169"/>
                </a:cubicBezTo>
                <a:cubicBezTo>
                  <a:pt x="498" y="195"/>
                  <a:pt x="485" y="218"/>
                  <a:pt x="476" y="244"/>
                </a:cubicBezTo>
                <a:cubicBezTo>
                  <a:pt x="472" y="257"/>
                  <a:pt x="464" y="282"/>
                  <a:pt x="464" y="282"/>
                </a:cubicBezTo>
                <a:cubicBezTo>
                  <a:pt x="461" y="436"/>
                  <a:pt x="541" y="652"/>
                  <a:pt x="395" y="752"/>
                </a:cubicBezTo>
                <a:cubicBezTo>
                  <a:pt x="380" y="772"/>
                  <a:pt x="372" y="788"/>
                  <a:pt x="351" y="802"/>
                </a:cubicBezTo>
                <a:cubicBezTo>
                  <a:pt x="336" y="824"/>
                  <a:pt x="335" y="837"/>
                  <a:pt x="313" y="852"/>
                </a:cubicBezTo>
                <a:cubicBezTo>
                  <a:pt x="289" y="890"/>
                  <a:pt x="264" y="928"/>
                  <a:pt x="238" y="964"/>
                </a:cubicBezTo>
                <a:cubicBezTo>
                  <a:pt x="232" y="989"/>
                  <a:pt x="222" y="1010"/>
                  <a:pt x="213" y="1033"/>
                </a:cubicBezTo>
                <a:cubicBezTo>
                  <a:pt x="217" y="1094"/>
                  <a:pt x="212" y="1141"/>
                  <a:pt x="245" y="1190"/>
                </a:cubicBezTo>
                <a:cubicBezTo>
                  <a:pt x="253" y="1215"/>
                  <a:pt x="271" y="1223"/>
                  <a:pt x="282" y="1246"/>
                </a:cubicBezTo>
                <a:cubicBezTo>
                  <a:pt x="285" y="1252"/>
                  <a:pt x="284" y="1260"/>
                  <a:pt x="288" y="1265"/>
                </a:cubicBezTo>
                <a:cubicBezTo>
                  <a:pt x="293" y="1271"/>
                  <a:pt x="301" y="1273"/>
                  <a:pt x="307" y="1277"/>
                </a:cubicBezTo>
                <a:cubicBezTo>
                  <a:pt x="314" y="1298"/>
                  <a:pt x="325" y="1313"/>
                  <a:pt x="332" y="1334"/>
                </a:cubicBezTo>
                <a:cubicBezTo>
                  <a:pt x="330" y="1395"/>
                  <a:pt x="362" y="1532"/>
                  <a:pt x="276" y="1559"/>
                </a:cubicBezTo>
                <a:cubicBezTo>
                  <a:pt x="261" y="1580"/>
                  <a:pt x="248" y="1589"/>
                  <a:pt x="226" y="1603"/>
                </a:cubicBezTo>
                <a:cubicBezTo>
                  <a:pt x="187" y="1660"/>
                  <a:pt x="239" y="1593"/>
                  <a:pt x="195" y="1628"/>
                </a:cubicBezTo>
                <a:cubicBezTo>
                  <a:pt x="156" y="1660"/>
                  <a:pt x="209" y="1639"/>
                  <a:pt x="163" y="1653"/>
                </a:cubicBezTo>
                <a:cubicBezTo>
                  <a:pt x="120" y="1696"/>
                  <a:pt x="93" y="1794"/>
                  <a:pt x="82" y="1853"/>
                </a:cubicBezTo>
                <a:cubicBezTo>
                  <a:pt x="86" y="2067"/>
                  <a:pt x="83" y="2135"/>
                  <a:pt x="101" y="2298"/>
                </a:cubicBezTo>
                <a:cubicBezTo>
                  <a:pt x="99" y="2346"/>
                  <a:pt x="102" y="2395"/>
                  <a:pt x="94" y="2442"/>
                </a:cubicBezTo>
                <a:cubicBezTo>
                  <a:pt x="89" y="2470"/>
                  <a:pt x="69" y="2492"/>
                  <a:pt x="57" y="2517"/>
                </a:cubicBezTo>
                <a:cubicBezTo>
                  <a:pt x="35" y="2560"/>
                  <a:pt x="22" y="2606"/>
                  <a:pt x="0" y="2649"/>
                </a:cubicBezTo>
                <a:cubicBezTo>
                  <a:pt x="1" y="2682"/>
                  <a:pt x="3" y="2823"/>
                  <a:pt x="13" y="2887"/>
                </a:cubicBezTo>
                <a:cubicBezTo>
                  <a:pt x="15" y="2902"/>
                  <a:pt x="16" y="2918"/>
                  <a:pt x="25" y="2930"/>
                </a:cubicBezTo>
                <a:cubicBezTo>
                  <a:pt x="40" y="2950"/>
                  <a:pt x="111" y="2953"/>
                  <a:pt x="132" y="2955"/>
                </a:cubicBezTo>
                <a:cubicBezTo>
                  <a:pt x="158" y="2965"/>
                  <a:pt x="179" y="2975"/>
                  <a:pt x="207" y="2980"/>
                </a:cubicBezTo>
                <a:cubicBezTo>
                  <a:pt x="252" y="3002"/>
                  <a:pt x="271" y="3017"/>
                  <a:pt x="320" y="3024"/>
                </a:cubicBezTo>
                <a:cubicBezTo>
                  <a:pt x="437" y="3085"/>
                  <a:pt x="284" y="3010"/>
                  <a:pt x="639" y="3043"/>
                </a:cubicBezTo>
                <a:cubicBezTo>
                  <a:pt x="647" y="3044"/>
                  <a:pt x="692" y="3080"/>
                  <a:pt x="702" y="3087"/>
                </a:cubicBezTo>
                <a:cubicBezTo>
                  <a:pt x="736" y="3112"/>
                  <a:pt x="783" y="3130"/>
                  <a:pt x="821" y="3149"/>
                </a:cubicBezTo>
                <a:cubicBezTo>
                  <a:pt x="835" y="3156"/>
                  <a:pt x="850" y="3162"/>
                  <a:pt x="864" y="3168"/>
                </a:cubicBezTo>
                <a:cubicBezTo>
                  <a:pt x="885" y="3177"/>
                  <a:pt x="927" y="3193"/>
                  <a:pt x="927" y="3193"/>
                </a:cubicBezTo>
                <a:cubicBezTo>
                  <a:pt x="958" y="3224"/>
                  <a:pt x="1024" y="3249"/>
                  <a:pt x="1065" y="3262"/>
                </a:cubicBezTo>
                <a:cubicBezTo>
                  <a:pt x="1107" y="3291"/>
                  <a:pt x="1057" y="3260"/>
                  <a:pt x="1115" y="3281"/>
                </a:cubicBezTo>
                <a:cubicBezTo>
                  <a:pt x="1169" y="3300"/>
                  <a:pt x="1220" y="3323"/>
                  <a:pt x="1278" y="3331"/>
                </a:cubicBezTo>
                <a:cubicBezTo>
                  <a:pt x="1430" y="3329"/>
                  <a:pt x="1583" y="3329"/>
                  <a:pt x="1735" y="3325"/>
                </a:cubicBezTo>
                <a:cubicBezTo>
                  <a:pt x="1747" y="3325"/>
                  <a:pt x="1810" y="3298"/>
                  <a:pt x="1829" y="3293"/>
                </a:cubicBezTo>
                <a:cubicBezTo>
                  <a:pt x="1899" y="3275"/>
                  <a:pt x="1972" y="3273"/>
                  <a:pt x="2041" y="3250"/>
                </a:cubicBezTo>
                <a:cubicBezTo>
                  <a:pt x="2262" y="3255"/>
                  <a:pt x="2465" y="3276"/>
                  <a:pt x="2686" y="3281"/>
                </a:cubicBezTo>
                <a:cubicBezTo>
                  <a:pt x="2874" y="3278"/>
                  <a:pt x="2982" y="3292"/>
                  <a:pt x="3137" y="3262"/>
                </a:cubicBezTo>
                <a:cubicBezTo>
                  <a:pt x="3210" y="3266"/>
                  <a:pt x="3254" y="3269"/>
                  <a:pt x="3319" y="3281"/>
                </a:cubicBezTo>
                <a:cubicBezTo>
                  <a:pt x="3496" y="3279"/>
                  <a:pt x="3674" y="3279"/>
                  <a:pt x="3851" y="3275"/>
                </a:cubicBezTo>
                <a:cubicBezTo>
                  <a:pt x="3929" y="3273"/>
                  <a:pt x="4024" y="3244"/>
                  <a:pt x="4095" y="3212"/>
                </a:cubicBezTo>
                <a:cubicBezTo>
                  <a:pt x="4155" y="3185"/>
                  <a:pt x="4212" y="3149"/>
                  <a:pt x="4277" y="3137"/>
                </a:cubicBezTo>
                <a:cubicBezTo>
                  <a:pt x="4301" y="3118"/>
                  <a:pt x="4328" y="3111"/>
                  <a:pt x="4352" y="3093"/>
                </a:cubicBezTo>
                <a:cubicBezTo>
                  <a:pt x="4380" y="3073"/>
                  <a:pt x="4404" y="3049"/>
                  <a:pt x="4433" y="3031"/>
                </a:cubicBezTo>
                <a:cubicBezTo>
                  <a:pt x="4455" y="2998"/>
                  <a:pt x="4474" y="2963"/>
                  <a:pt x="4496" y="2930"/>
                </a:cubicBezTo>
                <a:cubicBezTo>
                  <a:pt x="4515" y="2871"/>
                  <a:pt x="4536" y="2812"/>
                  <a:pt x="4558" y="2755"/>
                </a:cubicBezTo>
                <a:cubicBezTo>
                  <a:pt x="4566" y="2703"/>
                  <a:pt x="4576" y="2647"/>
                  <a:pt x="4596" y="2599"/>
                </a:cubicBezTo>
                <a:cubicBezTo>
                  <a:pt x="4602" y="2557"/>
                  <a:pt x="4600" y="2513"/>
                  <a:pt x="4615" y="2473"/>
                </a:cubicBezTo>
                <a:cubicBezTo>
                  <a:pt x="4621" y="2418"/>
                  <a:pt x="4634" y="2379"/>
                  <a:pt x="4640" y="2323"/>
                </a:cubicBezTo>
                <a:cubicBezTo>
                  <a:pt x="4644" y="2198"/>
                  <a:pt x="4640" y="2036"/>
                  <a:pt x="4721" y="1929"/>
                </a:cubicBezTo>
                <a:cubicBezTo>
                  <a:pt x="4739" y="1872"/>
                  <a:pt x="4781" y="1829"/>
                  <a:pt x="4809" y="1778"/>
                </a:cubicBezTo>
                <a:cubicBezTo>
                  <a:pt x="4832" y="1737"/>
                  <a:pt x="4849" y="1697"/>
                  <a:pt x="4878" y="1659"/>
                </a:cubicBezTo>
                <a:cubicBezTo>
                  <a:pt x="4884" y="1640"/>
                  <a:pt x="4889" y="1621"/>
                  <a:pt x="4896" y="1603"/>
                </a:cubicBezTo>
                <a:cubicBezTo>
                  <a:pt x="4904" y="1582"/>
                  <a:pt x="4921" y="1540"/>
                  <a:pt x="4921" y="1540"/>
                </a:cubicBezTo>
                <a:cubicBezTo>
                  <a:pt x="4927" y="1506"/>
                  <a:pt x="4938" y="1473"/>
                  <a:pt x="4947" y="1440"/>
                </a:cubicBezTo>
                <a:cubicBezTo>
                  <a:pt x="4945" y="1388"/>
                  <a:pt x="4963" y="1208"/>
                  <a:pt x="4921" y="1127"/>
                </a:cubicBezTo>
                <a:cubicBezTo>
                  <a:pt x="4900" y="1040"/>
                  <a:pt x="4866" y="965"/>
                  <a:pt x="4803" y="902"/>
                </a:cubicBezTo>
                <a:cubicBezTo>
                  <a:pt x="4796" y="895"/>
                  <a:pt x="4792" y="884"/>
                  <a:pt x="4784" y="877"/>
                </a:cubicBezTo>
                <a:cubicBezTo>
                  <a:pt x="4764" y="861"/>
                  <a:pt x="4738" y="856"/>
                  <a:pt x="4715" y="845"/>
                </a:cubicBezTo>
                <a:cubicBezTo>
                  <a:pt x="4691" y="833"/>
                  <a:pt x="4672" y="820"/>
                  <a:pt x="4646" y="814"/>
                </a:cubicBezTo>
                <a:cubicBezTo>
                  <a:pt x="4620" y="798"/>
                  <a:pt x="4588" y="784"/>
                  <a:pt x="4558" y="777"/>
                </a:cubicBezTo>
                <a:cubicBezTo>
                  <a:pt x="4531" y="758"/>
                  <a:pt x="4502" y="743"/>
                  <a:pt x="4471" y="733"/>
                </a:cubicBezTo>
                <a:cubicBezTo>
                  <a:pt x="4434" y="708"/>
                  <a:pt x="4370" y="678"/>
                  <a:pt x="4345" y="645"/>
                </a:cubicBezTo>
                <a:cubicBezTo>
                  <a:pt x="4333" y="628"/>
                  <a:pt x="4320" y="612"/>
                  <a:pt x="4308" y="595"/>
                </a:cubicBezTo>
                <a:cubicBezTo>
                  <a:pt x="4302" y="587"/>
                  <a:pt x="4289" y="570"/>
                  <a:pt x="4289" y="570"/>
                </a:cubicBezTo>
                <a:cubicBezTo>
                  <a:pt x="4281" y="546"/>
                  <a:pt x="4257" y="513"/>
                  <a:pt x="4239" y="495"/>
                </a:cubicBezTo>
                <a:cubicBezTo>
                  <a:pt x="4227" y="458"/>
                  <a:pt x="4209" y="416"/>
                  <a:pt x="4176" y="395"/>
                </a:cubicBezTo>
                <a:cubicBezTo>
                  <a:pt x="4054" y="226"/>
                  <a:pt x="3861" y="206"/>
                  <a:pt x="3669" y="176"/>
                </a:cubicBezTo>
                <a:cubicBezTo>
                  <a:pt x="3395" y="182"/>
                  <a:pt x="3183" y="186"/>
                  <a:pt x="2899" y="182"/>
                </a:cubicBezTo>
                <a:cubicBezTo>
                  <a:pt x="2852" y="176"/>
                  <a:pt x="2809" y="163"/>
                  <a:pt x="2761" y="157"/>
                </a:cubicBezTo>
                <a:cubicBezTo>
                  <a:pt x="2735" y="148"/>
                  <a:pt x="2714" y="142"/>
                  <a:pt x="2686" y="138"/>
                </a:cubicBezTo>
                <a:cubicBezTo>
                  <a:pt x="2626" y="113"/>
                  <a:pt x="2561" y="101"/>
                  <a:pt x="2499" y="82"/>
                </a:cubicBezTo>
                <a:cubicBezTo>
                  <a:pt x="2441" y="64"/>
                  <a:pt x="2389" y="47"/>
                  <a:pt x="2329" y="38"/>
                </a:cubicBezTo>
                <a:cubicBezTo>
                  <a:pt x="2236" y="7"/>
                  <a:pt x="2132" y="9"/>
                  <a:pt x="2035" y="0"/>
                </a:cubicBezTo>
                <a:cubicBezTo>
                  <a:pt x="1987" y="2"/>
                  <a:pt x="1939" y="3"/>
                  <a:pt x="1891" y="7"/>
                </a:cubicBezTo>
                <a:cubicBezTo>
                  <a:pt x="1818" y="12"/>
                  <a:pt x="1745" y="43"/>
                  <a:pt x="1672" y="50"/>
                </a:cubicBezTo>
                <a:cubicBezTo>
                  <a:pt x="1616" y="56"/>
                  <a:pt x="1506" y="60"/>
                  <a:pt x="1453" y="63"/>
                </a:cubicBezTo>
                <a:cubicBezTo>
                  <a:pt x="1251" y="61"/>
                  <a:pt x="1048" y="61"/>
                  <a:pt x="846" y="57"/>
                </a:cubicBezTo>
                <a:cubicBezTo>
                  <a:pt x="800" y="56"/>
                  <a:pt x="778" y="38"/>
                  <a:pt x="727" y="44"/>
                </a:cubicBezTo>
                <a:close/>
              </a:path>
            </a:pathLst>
          </a:custGeom>
          <a:solidFill>
            <a:schemeClr val="accent1"/>
          </a:solidFill>
          <a:ln w="9525" cap="flat" cmpd="sng">
            <a:noFill/>
            <a:prstDash val="solid"/>
            <a:round/>
            <a:headEnd/>
            <a:tailEnd/>
          </a:ln>
          <a:effectLst/>
        </p:spPr>
        <p:txBody>
          <a:bodyPr wrap="none" anchor="ctr"/>
          <a:lstStyle/>
          <a:p>
            <a:endParaRPr lang="en-US"/>
          </a:p>
        </p:txBody>
      </p:sp>
      <p:sp>
        <p:nvSpPr>
          <p:cNvPr id="108550" name="Rectangle 6"/>
          <p:cNvSpPr>
            <a:spLocks noChangeArrowheads="1"/>
          </p:cNvSpPr>
          <p:nvPr/>
        </p:nvSpPr>
        <p:spPr bwMode="auto">
          <a:xfrm>
            <a:off x="3754438" y="2209800"/>
            <a:ext cx="960438" cy="565150"/>
          </a:xfrm>
          <a:prstGeom prst="rect">
            <a:avLst/>
          </a:prstGeom>
          <a:blipFill>
            <a:blip r:embed="rId3"/>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a:solidFill>
                  <a:srgbClr val="000000"/>
                </a:solidFill>
                <a:latin typeface="Arial" pitchFamily="34" charset="0"/>
              </a:rPr>
              <a:t>OPERATIONAL PLANNING &amp; MANAGING</a:t>
            </a:r>
          </a:p>
        </p:txBody>
      </p:sp>
      <p:sp>
        <p:nvSpPr>
          <p:cNvPr id="108551" name="Rectangle 7"/>
          <p:cNvSpPr>
            <a:spLocks noChangeArrowheads="1"/>
          </p:cNvSpPr>
          <p:nvPr/>
        </p:nvSpPr>
        <p:spPr bwMode="auto">
          <a:xfrm>
            <a:off x="1357290" y="1752600"/>
            <a:ext cx="958850" cy="565150"/>
          </a:xfrm>
          <a:prstGeom prst="rect">
            <a:avLst/>
          </a:prstGeom>
          <a:blipFill>
            <a:blip r:embed="rId3"/>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a:solidFill>
                  <a:srgbClr val="000000"/>
                </a:solidFill>
                <a:latin typeface="Arial" pitchFamily="34" charset="0"/>
              </a:rPr>
              <a:t>RESEARCH &amp; DEVELOPMENT</a:t>
            </a:r>
          </a:p>
        </p:txBody>
      </p:sp>
      <p:sp>
        <p:nvSpPr>
          <p:cNvPr id="108552" name="Rectangle 8"/>
          <p:cNvSpPr>
            <a:spLocks noChangeArrowheads="1"/>
          </p:cNvSpPr>
          <p:nvPr/>
        </p:nvSpPr>
        <p:spPr bwMode="auto">
          <a:xfrm>
            <a:off x="2071670" y="2714620"/>
            <a:ext cx="892175" cy="565150"/>
          </a:xfrm>
          <a:prstGeom prst="rect">
            <a:avLst/>
          </a:prstGeom>
          <a:blipFill>
            <a:blip r:embed="rId3"/>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dirty="0" smtClean="0">
                <a:solidFill>
                  <a:srgbClr val="000000"/>
                </a:solidFill>
                <a:latin typeface="Arial" pitchFamily="34" charset="0"/>
              </a:rPr>
              <a:t>ADDITIONAL </a:t>
            </a:r>
            <a:r>
              <a:rPr lang="en-GB" sz="900" b="1" dirty="0">
                <a:solidFill>
                  <a:srgbClr val="000000"/>
                </a:solidFill>
                <a:latin typeface="Arial" pitchFamily="34" charset="0"/>
              </a:rPr>
              <a:t>SERVICES</a:t>
            </a:r>
          </a:p>
        </p:txBody>
      </p:sp>
      <p:sp>
        <p:nvSpPr>
          <p:cNvPr id="108553" name="Rectangle 9"/>
          <p:cNvSpPr>
            <a:spLocks noChangeArrowheads="1"/>
          </p:cNvSpPr>
          <p:nvPr/>
        </p:nvSpPr>
        <p:spPr bwMode="auto">
          <a:xfrm>
            <a:off x="5562600" y="1981200"/>
            <a:ext cx="890588" cy="565150"/>
          </a:xfrm>
          <a:prstGeom prst="rect">
            <a:avLst/>
          </a:prstGeom>
          <a:blipFill>
            <a:blip r:embed="rId3"/>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a:solidFill>
                  <a:srgbClr val="000000"/>
                </a:solidFill>
                <a:latin typeface="Arial" pitchFamily="34" charset="0"/>
              </a:rPr>
              <a:t>MARKETING &amp; MARKET ANALYSIS</a:t>
            </a:r>
          </a:p>
        </p:txBody>
      </p:sp>
      <p:sp>
        <p:nvSpPr>
          <p:cNvPr id="108554" name="Rectangle 10"/>
          <p:cNvSpPr>
            <a:spLocks noChangeArrowheads="1"/>
          </p:cNvSpPr>
          <p:nvPr/>
        </p:nvSpPr>
        <p:spPr bwMode="auto">
          <a:xfrm>
            <a:off x="4611694" y="3000372"/>
            <a:ext cx="960438" cy="565150"/>
          </a:xfrm>
          <a:prstGeom prst="rect">
            <a:avLst/>
          </a:prstGeom>
          <a:blipFill>
            <a:blip r:embed="rId3"/>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a:solidFill>
                  <a:srgbClr val="000000"/>
                </a:solidFill>
                <a:latin typeface="Arial" pitchFamily="34" charset="0"/>
              </a:rPr>
              <a:t>KNOWLEDGE RESOURCE MANAGEMENT</a:t>
            </a:r>
          </a:p>
        </p:txBody>
      </p:sp>
      <p:sp>
        <p:nvSpPr>
          <p:cNvPr id="108555" name="Rectangle 11"/>
          <p:cNvSpPr>
            <a:spLocks noChangeArrowheads="1"/>
          </p:cNvSpPr>
          <p:nvPr/>
        </p:nvSpPr>
        <p:spPr bwMode="auto">
          <a:xfrm>
            <a:off x="7265988" y="1355725"/>
            <a:ext cx="960437" cy="563563"/>
          </a:xfrm>
          <a:prstGeom prst="rect">
            <a:avLst/>
          </a:prstGeom>
          <a:blipFill>
            <a:blip r:embed="rId3"/>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a:solidFill>
                  <a:srgbClr val="000000"/>
                </a:solidFill>
                <a:latin typeface="Arial" pitchFamily="34" charset="0"/>
              </a:rPr>
              <a:t>MANAGEMENT, &amp; STRATEGIC DECISIONS</a:t>
            </a:r>
          </a:p>
        </p:txBody>
      </p:sp>
      <p:sp>
        <p:nvSpPr>
          <p:cNvPr id="108556" name="Rectangle 12"/>
          <p:cNvSpPr>
            <a:spLocks noChangeArrowheads="1"/>
          </p:cNvSpPr>
          <p:nvPr/>
        </p:nvSpPr>
        <p:spPr bwMode="auto">
          <a:xfrm>
            <a:off x="6373813" y="3063875"/>
            <a:ext cx="892175" cy="565150"/>
          </a:xfrm>
          <a:prstGeom prst="rect">
            <a:avLst/>
          </a:prstGeom>
          <a:blipFill>
            <a:blip r:embed="rId3"/>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dirty="0" smtClean="0">
                <a:solidFill>
                  <a:srgbClr val="000000"/>
                </a:solidFill>
                <a:latin typeface="Arial" pitchFamily="34" charset="0"/>
              </a:rPr>
              <a:t>TRADING</a:t>
            </a:r>
            <a:endParaRPr lang="en-GB" sz="900" b="1" dirty="0">
              <a:solidFill>
                <a:srgbClr val="000000"/>
              </a:solidFill>
              <a:latin typeface="Arial" pitchFamily="34" charset="0"/>
            </a:endParaRPr>
          </a:p>
        </p:txBody>
      </p:sp>
      <p:sp>
        <p:nvSpPr>
          <p:cNvPr id="108557" name="Rectangle 13"/>
          <p:cNvSpPr>
            <a:spLocks noChangeArrowheads="1"/>
          </p:cNvSpPr>
          <p:nvPr/>
        </p:nvSpPr>
        <p:spPr bwMode="auto">
          <a:xfrm>
            <a:off x="1254108" y="3786190"/>
            <a:ext cx="960438" cy="565150"/>
          </a:xfrm>
          <a:prstGeom prst="rect">
            <a:avLst/>
          </a:prstGeom>
          <a:blipFill>
            <a:blip r:embed="rId3"/>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dirty="0">
                <a:solidFill>
                  <a:srgbClr val="000000"/>
                </a:solidFill>
                <a:latin typeface="Arial" pitchFamily="34" charset="0"/>
              </a:rPr>
              <a:t>BUSINESS AND DATA UNDERSTAND.</a:t>
            </a:r>
          </a:p>
        </p:txBody>
      </p:sp>
      <p:sp>
        <p:nvSpPr>
          <p:cNvPr id="108558" name="Rectangle 14"/>
          <p:cNvSpPr>
            <a:spLocks noChangeArrowheads="1"/>
          </p:cNvSpPr>
          <p:nvPr/>
        </p:nvSpPr>
        <p:spPr bwMode="auto">
          <a:xfrm>
            <a:off x="2667000" y="4419600"/>
            <a:ext cx="958850" cy="565150"/>
          </a:xfrm>
          <a:prstGeom prst="rect">
            <a:avLst/>
          </a:prstGeom>
          <a:blipFill>
            <a:blip r:embed="rId3"/>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a:solidFill>
                  <a:srgbClr val="000000"/>
                </a:solidFill>
                <a:latin typeface="Arial" pitchFamily="34" charset="0"/>
              </a:rPr>
              <a:t>DATA PREPARATION</a:t>
            </a:r>
          </a:p>
        </p:txBody>
      </p:sp>
      <p:sp>
        <p:nvSpPr>
          <p:cNvPr id="108559" name="Rectangle 15"/>
          <p:cNvSpPr>
            <a:spLocks noChangeArrowheads="1"/>
          </p:cNvSpPr>
          <p:nvPr/>
        </p:nvSpPr>
        <p:spPr bwMode="auto">
          <a:xfrm>
            <a:off x="4114800" y="4419600"/>
            <a:ext cx="958850" cy="565150"/>
          </a:xfrm>
          <a:prstGeom prst="rect">
            <a:avLst/>
          </a:prstGeom>
          <a:blipFill>
            <a:blip r:embed="rId3"/>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dirty="0" smtClean="0">
                <a:solidFill>
                  <a:srgbClr val="000000"/>
                </a:solidFill>
                <a:latin typeface="Arial" pitchFamily="34" charset="0"/>
              </a:rPr>
              <a:t>MODELING</a:t>
            </a:r>
            <a:endParaRPr lang="en-GB" sz="900" b="1" dirty="0">
              <a:solidFill>
                <a:srgbClr val="000000"/>
              </a:solidFill>
              <a:latin typeface="Arial" pitchFamily="34" charset="0"/>
            </a:endParaRPr>
          </a:p>
        </p:txBody>
      </p:sp>
      <p:sp>
        <p:nvSpPr>
          <p:cNvPr id="108560" name="Rectangle 16"/>
          <p:cNvSpPr>
            <a:spLocks noChangeArrowheads="1"/>
          </p:cNvSpPr>
          <p:nvPr/>
        </p:nvSpPr>
        <p:spPr bwMode="auto">
          <a:xfrm>
            <a:off x="5865813" y="4000504"/>
            <a:ext cx="960437" cy="565150"/>
          </a:xfrm>
          <a:prstGeom prst="rect">
            <a:avLst/>
          </a:prstGeom>
          <a:blipFill>
            <a:blip r:embed="rId3"/>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dirty="0" smtClean="0">
                <a:solidFill>
                  <a:srgbClr val="000000"/>
                </a:solidFill>
                <a:latin typeface="Arial" pitchFamily="34" charset="0"/>
              </a:rPr>
              <a:t>DEPLOYMENT</a:t>
            </a:r>
            <a:endParaRPr lang="en-GB" sz="900" b="1" dirty="0">
              <a:solidFill>
                <a:srgbClr val="000000"/>
              </a:solidFill>
              <a:latin typeface="Arial" pitchFamily="34" charset="0"/>
            </a:endParaRPr>
          </a:p>
        </p:txBody>
      </p:sp>
      <p:sp>
        <p:nvSpPr>
          <p:cNvPr id="108561" name="Rectangle 17"/>
          <p:cNvSpPr>
            <a:spLocks noChangeArrowheads="1"/>
          </p:cNvSpPr>
          <p:nvPr/>
        </p:nvSpPr>
        <p:spPr bwMode="auto">
          <a:xfrm>
            <a:off x="685800" y="5181600"/>
            <a:ext cx="960438" cy="563563"/>
          </a:xfrm>
          <a:prstGeom prst="rect">
            <a:avLst/>
          </a:prstGeom>
          <a:blipFill>
            <a:blip r:embed="rId3"/>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a:solidFill>
                  <a:srgbClr val="000000"/>
                </a:solidFill>
                <a:latin typeface="Arial" pitchFamily="34" charset="0"/>
              </a:rPr>
              <a:t>ADAPTING &amp; CORRECTING</a:t>
            </a:r>
          </a:p>
        </p:txBody>
      </p:sp>
      <p:sp>
        <p:nvSpPr>
          <p:cNvPr id="108562" name="Rectangle 18"/>
          <p:cNvSpPr>
            <a:spLocks noChangeArrowheads="1"/>
          </p:cNvSpPr>
          <p:nvPr/>
        </p:nvSpPr>
        <p:spPr bwMode="auto">
          <a:xfrm>
            <a:off x="2286000" y="5429264"/>
            <a:ext cx="958850" cy="563563"/>
          </a:xfrm>
          <a:prstGeom prst="rect">
            <a:avLst/>
          </a:prstGeom>
          <a:blipFill>
            <a:blip r:embed="rId3"/>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a:solidFill>
                  <a:srgbClr val="000000"/>
                </a:solidFill>
                <a:latin typeface="Arial" pitchFamily="34" charset="0"/>
              </a:rPr>
              <a:t>ADAPTING &amp; CORRECTING</a:t>
            </a:r>
          </a:p>
          <a:p>
            <a:pPr algn="ctr" defTabSz="800100" eaLnBrk="0" hangingPunct="0"/>
            <a:endParaRPr lang="en-GB" sz="900" b="1">
              <a:solidFill>
                <a:srgbClr val="000000"/>
              </a:solidFill>
              <a:latin typeface="Arial" pitchFamily="34" charset="0"/>
            </a:endParaRPr>
          </a:p>
        </p:txBody>
      </p:sp>
      <p:sp>
        <p:nvSpPr>
          <p:cNvPr id="108563" name="Rectangle 19"/>
          <p:cNvSpPr>
            <a:spLocks noChangeArrowheads="1"/>
          </p:cNvSpPr>
          <p:nvPr/>
        </p:nvSpPr>
        <p:spPr bwMode="auto">
          <a:xfrm>
            <a:off x="4038600" y="5500702"/>
            <a:ext cx="958850" cy="563563"/>
          </a:xfrm>
          <a:prstGeom prst="rect">
            <a:avLst/>
          </a:prstGeom>
          <a:blipFill>
            <a:blip r:embed="rId3"/>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dirty="0" smtClean="0">
                <a:solidFill>
                  <a:srgbClr val="000000"/>
                </a:solidFill>
                <a:latin typeface="Arial" pitchFamily="34" charset="0"/>
              </a:rPr>
              <a:t>EVALUATION</a:t>
            </a:r>
            <a:endParaRPr lang="en-GB" sz="900" b="1" dirty="0">
              <a:solidFill>
                <a:srgbClr val="000000"/>
              </a:solidFill>
              <a:latin typeface="Arial" pitchFamily="34" charset="0"/>
            </a:endParaRPr>
          </a:p>
        </p:txBody>
      </p:sp>
      <p:sp>
        <p:nvSpPr>
          <p:cNvPr id="108621" name="Rectangle 77"/>
          <p:cNvSpPr>
            <a:spLocks noChangeArrowheads="1"/>
          </p:cNvSpPr>
          <p:nvPr/>
        </p:nvSpPr>
        <p:spPr bwMode="auto">
          <a:xfrm>
            <a:off x="5867400" y="5410200"/>
            <a:ext cx="958850" cy="563563"/>
          </a:xfrm>
          <a:prstGeom prst="rect">
            <a:avLst/>
          </a:prstGeom>
          <a:blipFill>
            <a:blip r:embed="rId3"/>
            <a:tile tx="0" ty="0" sx="100000" sy="100000" flip="none" algn="tl"/>
          </a:blipFill>
          <a:ln w="254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lIns="6668" tIns="6668" rIns="6668" bIns="6668" anchor="ctr" anchorCtr="0">
            <a:flatTx/>
          </a:bodyPr>
          <a:lstStyle/>
          <a:p>
            <a:pPr algn="ctr" defTabSz="800100" eaLnBrk="0" hangingPunct="0"/>
            <a:r>
              <a:rPr lang="en-GB" sz="900" b="1" dirty="0" smtClean="0">
                <a:solidFill>
                  <a:srgbClr val="000000"/>
                </a:solidFill>
                <a:latin typeface="Arial" pitchFamily="34" charset="0"/>
              </a:rPr>
              <a:t>SUPPORT</a:t>
            </a:r>
            <a:endParaRPr lang="en-GB" sz="900" b="1" dirty="0">
              <a:solidFill>
                <a:srgbClr val="000000"/>
              </a:solidFill>
              <a:latin typeface="Arial" pitchFamily="34" charset="0"/>
            </a:endParaRPr>
          </a:p>
        </p:txBody>
      </p:sp>
      <p:sp>
        <p:nvSpPr>
          <p:cNvPr id="108631" name="Rectangle 87"/>
          <p:cNvSpPr>
            <a:spLocks noChangeArrowheads="1"/>
          </p:cNvSpPr>
          <p:nvPr/>
        </p:nvSpPr>
        <p:spPr bwMode="auto">
          <a:xfrm rot="5400000">
            <a:off x="8013700" y="1587500"/>
            <a:ext cx="1133475" cy="396875"/>
          </a:xfrm>
          <a:prstGeom prst="rect">
            <a:avLst/>
          </a:prstGeom>
          <a:noFill/>
          <a:ln w="9525">
            <a:noFill/>
            <a:miter lim="800000"/>
            <a:headEnd/>
            <a:tailEnd/>
          </a:ln>
        </p:spPr>
        <p:txBody>
          <a:bodyPr lIns="80010" tIns="40005" rIns="80010" bIns="40005"/>
          <a:lstStyle/>
          <a:p>
            <a:pPr algn="l" defTabSz="800100" eaLnBrk="0" hangingPunct="0"/>
            <a:r>
              <a:rPr lang="en-GB" sz="1100">
                <a:solidFill>
                  <a:schemeClr val="tx1"/>
                </a:solidFill>
                <a:latin typeface="Arial" pitchFamily="34" charset="0"/>
              </a:rPr>
              <a:t>strategic</a:t>
            </a:r>
            <a:endParaRPr lang="en-GB" sz="2100">
              <a:solidFill>
                <a:schemeClr val="tx1"/>
              </a:solidFill>
              <a:latin typeface="Times New Roman" pitchFamily="18" charset="0"/>
            </a:endParaRPr>
          </a:p>
        </p:txBody>
      </p:sp>
      <p:sp>
        <p:nvSpPr>
          <p:cNvPr id="108632" name="Rectangle 88"/>
          <p:cNvSpPr>
            <a:spLocks noChangeArrowheads="1"/>
          </p:cNvSpPr>
          <p:nvPr/>
        </p:nvSpPr>
        <p:spPr bwMode="auto">
          <a:xfrm rot="2173754">
            <a:off x="3429000" y="3184525"/>
            <a:ext cx="1349375" cy="396875"/>
          </a:xfrm>
          <a:prstGeom prst="rect">
            <a:avLst/>
          </a:prstGeom>
          <a:noFill/>
          <a:ln w="9525">
            <a:noFill/>
            <a:miter lim="800000"/>
            <a:headEnd/>
            <a:tailEnd/>
          </a:ln>
        </p:spPr>
        <p:txBody>
          <a:bodyPr lIns="80010" tIns="40005" rIns="80010" bIns="40005"/>
          <a:lstStyle/>
          <a:p>
            <a:pPr algn="l" defTabSz="800100" eaLnBrk="0" hangingPunct="0"/>
            <a:r>
              <a:rPr lang="en-GB" sz="1100">
                <a:solidFill>
                  <a:schemeClr val="tx1"/>
                </a:solidFill>
                <a:latin typeface="Arial" pitchFamily="34" charset="0"/>
              </a:rPr>
              <a:t>management</a:t>
            </a:r>
            <a:endParaRPr lang="en-GB" sz="2100">
              <a:solidFill>
                <a:schemeClr val="tx1"/>
              </a:solidFill>
              <a:latin typeface="Times New Roman" pitchFamily="18" charset="0"/>
            </a:endParaRPr>
          </a:p>
        </p:txBody>
      </p:sp>
      <p:sp>
        <p:nvSpPr>
          <p:cNvPr id="108633" name="Rectangle 89"/>
          <p:cNvSpPr>
            <a:spLocks noChangeArrowheads="1"/>
          </p:cNvSpPr>
          <p:nvPr/>
        </p:nvSpPr>
        <p:spPr bwMode="auto">
          <a:xfrm>
            <a:off x="2493963" y="3870325"/>
            <a:ext cx="2459037" cy="396875"/>
          </a:xfrm>
          <a:prstGeom prst="rect">
            <a:avLst/>
          </a:prstGeom>
          <a:noFill/>
          <a:ln w="9525">
            <a:noFill/>
            <a:miter lim="800000"/>
            <a:headEnd/>
            <a:tailEnd/>
          </a:ln>
        </p:spPr>
        <p:txBody>
          <a:bodyPr lIns="80010" tIns="40005" rIns="80010" bIns="40005"/>
          <a:lstStyle/>
          <a:p>
            <a:pPr algn="l" defTabSz="800100" eaLnBrk="0" hangingPunct="0"/>
            <a:r>
              <a:rPr lang="en-GB" sz="1100">
                <a:solidFill>
                  <a:schemeClr val="tx1"/>
                </a:solidFill>
                <a:latin typeface="Arial" pitchFamily="34" charset="0"/>
              </a:rPr>
              <a:t>operational</a:t>
            </a:r>
            <a:endParaRPr lang="en-GB" sz="2100">
              <a:solidFill>
                <a:schemeClr val="tx1"/>
              </a:solidFill>
              <a:latin typeface="Times New Roman" pitchFamily="18" charset="0"/>
            </a:endParaRPr>
          </a:p>
        </p:txBody>
      </p:sp>
      <p:sp>
        <p:nvSpPr>
          <p:cNvPr id="108634" name="Line 90"/>
          <p:cNvSpPr>
            <a:spLocks noChangeShapeType="1"/>
          </p:cNvSpPr>
          <p:nvPr/>
        </p:nvSpPr>
        <p:spPr bwMode="auto">
          <a:xfrm>
            <a:off x="1981200" y="2317750"/>
            <a:ext cx="304800" cy="34925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35" name="Line 91"/>
          <p:cNvSpPr>
            <a:spLocks noChangeShapeType="1"/>
          </p:cNvSpPr>
          <p:nvPr/>
        </p:nvSpPr>
        <p:spPr bwMode="auto">
          <a:xfrm>
            <a:off x="2362200" y="1981200"/>
            <a:ext cx="1219200" cy="457200"/>
          </a:xfrm>
          <a:prstGeom prst="line">
            <a:avLst/>
          </a:prstGeom>
          <a:noFill/>
          <a:ln w="38100">
            <a:solidFill>
              <a:schemeClr val="tx1"/>
            </a:solidFill>
            <a:round/>
            <a:headEnd type="triangle" w="med" len="med"/>
            <a:tailEnd type="triangle" w="med" len="med"/>
          </a:ln>
          <a:effectLst/>
        </p:spPr>
        <p:txBody>
          <a:bodyPr wrap="none" anchor="ctr"/>
          <a:lstStyle/>
          <a:p>
            <a:endParaRPr lang="en-US"/>
          </a:p>
        </p:txBody>
      </p:sp>
      <p:sp>
        <p:nvSpPr>
          <p:cNvPr id="108636" name="Line 92"/>
          <p:cNvSpPr>
            <a:spLocks noChangeShapeType="1"/>
          </p:cNvSpPr>
          <p:nvPr/>
        </p:nvSpPr>
        <p:spPr bwMode="auto">
          <a:xfrm>
            <a:off x="2438400" y="1828800"/>
            <a:ext cx="3124200" cy="152400"/>
          </a:xfrm>
          <a:prstGeom prst="line">
            <a:avLst/>
          </a:prstGeom>
          <a:noFill/>
          <a:ln w="38100">
            <a:solidFill>
              <a:schemeClr val="tx1"/>
            </a:solidFill>
            <a:round/>
            <a:headEnd type="triangle" w="med" len="med"/>
            <a:tailEnd type="triangle" w="med" len="med"/>
          </a:ln>
          <a:effectLst/>
        </p:spPr>
        <p:txBody>
          <a:bodyPr wrap="none" anchor="ctr"/>
          <a:lstStyle/>
          <a:p>
            <a:endParaRPr lang="en-US"/>
          </a:p>
        </p:txBody>
      </p:sp>
      <p:sp>
        <p:nvSpPr>
          <p:cNvPr id="108638" name="Line 94"/>
          <p:cNvSpPr>
            <a:spLocks noChangeShapeType="1"/>
          </p:cNvSpPr>
          <p:nvPr/>
        </p:nvSpPr>
        <p:spPr bwMode="auto">
          <a:xfrm flipH="1">
            <a:off x="2971800" y="2774950"/>
            <a:ext cx="990600" cy="120650"/>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108639" name="Line 95"/>
          <p:cNvSpPr>
            <a:spLocks noChangeShapeType="1"/>
          </p:cNvSpPr>
          <p:nvPr/>
        </p:nvSpPr>
        <p:spPr bwMode="auto">
          <a:xfrm>
            <a:off x="4191000" y="2774950"/>
            <a:ext cx="381000" cy="273050"/>
          </a:xfrm>
          <a:prstGeom prst="line">
            <a:avLst/>
          </a:prstGeom>
          <a:noFill/>
          <a:ln w="38100">
            <a:solidFill>
              <a:schemeClr val="tx1"/>
            </a:solidFill>
            <a:round/>
            <a:headEnd type="triangle" w="med" len="med"/>
            <a:tailEnd type="triangle" w="med" len="med"/>
          </a:ln>
          <a:effectLst/>
        </p:spPr>
        <p:txBody>
          <a:bodyPr wrap="none" anchor="ctr"/>
          <a:lstStyle/>
          <a:p>
            <a:endParaRPr lang="en-US"/>
          </a:p>
        </p:txBody>
      </p:sp>
      <p:sp>
        <p:nvSpPr>
          <p:cNvPr id="108640" name="Line 96"/>
          <p:cNvSpPr>
            <a:spLocks noChangeShapeType="1"/>
          </p:cNvSpPr>
          <p:nvPr/>
        </p:nvSpPr>
        <p:spPr bwMode="auto">
          <a:xfrm>
            <a:off x="4724400" y="2514600"/>
            <a:ext cx="1676400" cy="533400"/>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108641" name="Line 97"/>
          <p:cNvSpPr>
            <a:spLocks noChangeShapeType="1"/>
          </p:cNvSpPr>
          <p:nvPr/>
        </p:nvSpPr>
        <p:spPr bwMode="auto">
          <a:xfrm flipV="1">
            <a:off x="4724400" y="2209800"/>
            <a:ext cx="838200" cy="152400"/>
          </a:xfrm>
          <a:prstGeom prst="line">
            <a:avLst/>
          </a:prstGeom>
          <a:noFill/>
          <a:ln w="38100">
            <a:solidFill>
              <a:schemeClr val="tx1"/>
            </a:solidFill>
            <a:round/>
            <a:headEnd type="triangle" w="med" len="med"/>
            <a:tailEnd type="triangle" w="med" len="med"/>
          </a:ln>
          <a:effectLst/>
        </p:spPr>
        <p:txBody>
          <a:bodyPr wrap="none" anchor="ctr"/>
          <a:lstStyle/>
          <a:p>
            <a:endParaRPr lang="en-US"/>
          </a:p>
        </p:txBody>
      </p:sp>
      <p:sp>
        <p:nvSpPr>
          <p:cNvPr id="108643" name="Line 99"/>
          <p:cNvSpPr>
            <a:spLocks noChangeShapeType="1"/>
          </p:cNvSpPr>
          <p:nvPr/>
        </p:nvSpPr>
        <p:spPr bwMode="auto">
          <a:xfrm>
            <a:off x="6096000" y="2546350"/>
            <a:ext cx="609600" cy="34925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44" name="Line 100"/>
          <p:cNvSpPr>
            <a:spLocks noChangeShapeType="1"/>
          </p:cNvSpPr>
          <p:nvPr/>
        </p:nvSpPr>
        <p:spPr bwMode="auto">
          <a:xfrm flipV="1">
            <a:off x="1752600" y="3308350"/>
            <a:ext cx="609600" cy="42545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45" name="Line 101"/>
          <p:cNvSpPr>
            <a:spLocks noChangeShapeType="1"/>
          </p:cNvSpPr>
          <p:nvPr/>
        </p:nvSpPr>
        <p:spPr bwMode="auto">
          <a:xfrm flipH="1">
            <a:off x="2254250" y="2774950"/>
            <a:ext cx="1784350" cy="111125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46" name="Line 102"/>
          <p:cNvSpPr>
            <a:spLocks noChangeShapeType="1"/>
          </p:cNvSpPr>
          <p:nvPr/>
        </p:nvSpPr>
        <p:spPr bwMode="auto">
          <a:xfrm>
            <a:off x="2254250" y="4114800"/>
            <a:ext cx="412750" cy="336550"/>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108647" name="Line 103"/>
          <p:cNvSpPr>
            <a:spLocks noChangeShapeType="1"/>
          </p:cNvSpPr>
          <p:nvPr/>
        </p:nvSpPr>
        <p:spPr bwMode="auto">
          <a:xfrm flipH="1">
            <a:off x="1295400" y="4451350"/>
            <a:ext cx="350838" cy="533400"/>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108648" name="Line 104"/>
          <p:cNvSpPr>
            <a:spLocks noChangeShapeType="1"/>
          </p:cNvSpPr>
          <p:nvPr/>
        </p:nvSpPr>
        <p:spPr bwMode="auto">
          <a:xfrm flipV="1">
            <a:off x="2971800" y="4984750"/>
            <a:ext cx="273050" cy="425450"/>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108649" name="Line 105"/>
          <p:cNvSpPr>
            <a:spLocks noChangeShapeType="1"/>
          </p:cNvSpPr>
          <p:nvPr/>
        </p:nvSpPr>
        <p:spPr bwMode="auto">
          <a:xfrm>
            <a:off x="2254250" y="3971925"/>
            <a:ext cx="1936750" cy="371475"/>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50" name="Line 106"/>
          <p:cNvSpPr>
            <a:spLocks noChangeShapeType="1"/>
          </p:cNvSpPr>
          <p:nvPr/>
        </p:nvSpPr>
        <p:spPr bwMode="auto">
          <a:xfrm>
            <a:off x="5073650" y="3613150"/>
            <a:ext cx="793750" cy="50165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51" name="Line 107"/>
          <p:cNvSpPr>
            <a:spLocks noChangeShapeType="1"/>
          </p:cNvSpPr>
          <p:nvPr/>
        </p:nvSpPr>
        <p:spPr bwMode="auto">
          <a:xfrm flipH="1">
            <a:off x="6453188" y="3629025"/>
            <a:ext cx="252412" cy="284163"/>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52" name="Line 108"/>
          <p:cNvSpPr>
            <a:spLocks noChangeShapeType="1"/>
          </p:cNvSpPr>
          <p:nvPr/>
        </p:nvSpPr>
        <p:spPr bwMode="auto">
          <a:xfrm>
            <a:off x="3625850" y="4625975"/>
            <a:ext cx="488950" cy="0"/>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108653" name="Line 109"/>
          <p:cNvSpPr>
            <a:spLocks noChangeShapeType="1"/>
          </p:cNvSpPr>
          <p:nvPr/>
        </p:nvSpPr>
        <p:spPr bwMode="auto">
          <a:xfrm flipV="1">
            <a:off x="5073650" y="4343400"/>
            <a:ext cx="792163" cy="282575"/>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108655" name="Line 111"/>
          <p:cNvSpPr>
            <a:spLocks noChangeShapeType="1"/>
          </p:cNvSpPr>
          <p:nvPr/>
        </p:nvSpPr>
        <p:spPr bwMode="auto">
          <a:xfrm>
            <a:off x="4572000" y="4984750"/>
            <a:ext cx="0" cy="425450"/>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108656" name="Line 112"/>
          <p:cNvSpPr>
            <a:spLocks noChangeShapeType="1"/>
          </p:cNvSpPr>
          <p:nvPr/>
        </p:nvSpPr>
        <p:spPr bwMode="auto">
          <a:xfrm>
            <a:off x="6400800" y="4625975"/>
            <a:ext cx="0" cy="784225"/>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108657" name="Line 113"/>
          <p:cNvSpPr>
            <a:spLocks noChangeShapeType="1"/>
          </p:cNvSpPr>
          <p:nvPr/>
        </p:nvSpPr>
        <p:spPr bwMode="auto">
          <a:xfrm flipV="1">
            <a:off x="5073650" y="4625975"/>
            <a:ext cx="793750" cy="1119188"/>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58" name="Line 114"/>
          <p:cNvSpPr>
            <a:spLocks noChangeShapeType="1"/>
          </p:cNvSpPr>
          <p:nvPr/>
        </p:nvSpPr>
        <p:spPr bwMode="auto">
          <a:xfrm>
            <a:off x="3244850" y="5745163"/>
            <a:ext cx="79375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59" name="Line 115"/>
          <p:cNvSpPr>
            <a:spLocks noChangeShapeType="1"/>
          </p:cNvSpPr>
          <p:nvPr/>
        </p:nvSpPr>
        <p:spPr bwMode="auto">
          <a:xfrm>
            <a:off x="1752600" y="5410200"/>
            <a:ext cx="501650" cy="334963"/>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61" name="Line 117"/>
          <p:cNvSpPr>
            <a:spLocks noChangeShapeType="1"/>
          </p:cNvSpPr>
          <p:nvPr/>
        </p:nvSpPr>
        <p:spPr bwMode="auto">
          <a:xfrm>
            <a:off x="4114800" y="2774950"/>
            <a:ext cx="609600" cy="149225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62" name="Line 118"/>
          <p:cNvSpPr>
            <a:spLocks noChangeShapeType="1"/>
          </p:cNvSpPr>
          <p:nvPr/>
        </p:nvSpPr>
        <p:spPr bwMode="auto">
          <a:xfrm flipV="1">
            <a:off x="1752600" y="2774950"/>
            <a:ext cx="2286000" cy="22860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63" name="Line 119"/>
          <p:cNvSpPr>
            <a:spLocks noChangeShapeType="1"/>
          </p:cNvSpPr>
          <p:nvPr/>
        </p:nvSpPr>
        <p:spPr bwMode="auto">
          <a:xfrm>
            <a:off x="4829175" y="3613150"/>
            <a:ext cx="0" cy="65405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64" name="Line 120"/>
          <p:cNvSpPr>
            <a:spLocks noChangeShapeType="1"/>
          </p:cNvSpPr>
          <p:nvPr/>
        </p:nvSpPr>
        <p:spPr bwMode="auto">
          <a:xfrm flipH="1">
            <a:off x="3581400" y="3613150"/>
            <a:ext cx="1095375" cy="65405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65" name="Line 121"/>
          <p:cNvSpPr>
            <a:spLocks noChangeShapeType="1"/>
          </p:cNvSpPr>
          <p:nvPr/>
        </p:nvSpPr>
        <p:spPr bwMode="auto">
          <a:xfrm flipH="1">
            <a:off x="2254250" y="3411538"/>
            <a:ext cx="2317750" cy="528637"/>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66" name="Line 122"/>
          <p:cNvSpPr>
            <a:spLocks noChangeShapeType="1"/>
          </p:cNvSpPr>
          <p:nvPr/>
        </p:nvSpPr>
        <p:spPr bwMode="auto">
          <a:xfrm>
            <a:off x="4997450" y="3613150"/>
            <a:ext cx="869950" cy="179705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67" name="Line 123"/>
          <p:cNvSpPr>
            <a:spLocks noChangeShapeType="1"/>
          </p:cNvSpPr>
          <p:nvPr/>
        </p:nvSpPr>
        <p:spPr bwMode="auto">
          <a:xfrm>
            <a:off x="5622925" y="3232150"/>
            <a:ext cx="750888" cy="762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68" name="Line 124"/>
          <p:cNvSpPr>
            <a:spLocks noChangeShapeType="1"/>
          </p:cNvSpPr>
          <p:nvPr/>
        </p:nvSpPr>
        <p:spPr bwMode="auto">
          <a:xfrm flipH="1">
            <a:off x="1447800" y="2339975"/>
            <a:ext cx="136525" cy="1393825"/>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69" name="Line 125"/>
          <p:cNvSpPr>
            <a:spLocks noChangeShapeType="1"/>
          </p:cNvSpPr>
          <p:nvPr/>
        </p:nvSpPr>
        <p:spPr bwMode="auto">
          <a:xfrm flipV="1">
            <a:off x="5302250" y="2546350"/>
            <a:ext cx="563563" cy="434975"/>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70" name="Line 126"/>
          <p:cNvSpPr>
            <a:spLocks noChangeShapeType="1"/>
          </p:cNvSpPr>
          <p:nvPr/>
        </p:nvSpPr>
        <p:spPr bwMode="auto">
          <a:xfrm>
            <a:off x="2847975" y="3308350"/>
            <a:ext cx="3019425" cy="95885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71" name="Line 127"/>
          <p:cNvSpPr>
            <a:spLocks noChangeShapeType="1"/>
          </p:cNvSpPr>
          <p:nvPr/>
        </p:nvSpPr>
        <p:spPr bwMode="auto">
          <a:xfrm>
            <a:off x="1889125" y="4451350"/>
            <a:ext cx="549275" cy="95885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72" name="Line 128"/>
          <p:cNvSpPr>
            <a:spLocks noChangeShapeType="1"/>
          </p:cNvSpPr>
          <p:nvPr/>
        </p:nvSpPr>
        <p:spPr bwMode="auto">
          <a:xfrm>
            <a:off x="5073650" y="4984750"/>
            <a:ext cx="793750" cy="50165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74" name="Line 130"/>
          <p:cNvSpPr>
            <a:spLocks noChangeShapeType="1"/>
          </p:cNvSpPr>
          <p:nvPr/>
        </p:nvSpPr>
        <p:spPr bwMode="auto">
          <a:xfrm flipH="1">
            <a:off x="7010400" y="1919288"/>
            <a:ext cx="255588" cy="290512"/>
          </a:xfrm>
          <a:prstGeom prst="line">
            <a:avLst/>
          </a:prstGeom>
          <a:noFill/>
          <a:ln w="38100">
            <a:solidFill>
              <a:schemeClr val="tx1"/>
            </a:solidFill>
            <a:round/>
            <a:headEnd/>
            <a:tailEnd type="triangle" w="med" len="med"/>
          </a:ln>
          <a:effectLst/>
        </p:spPr>
        <p:txBody>
          <a:bodyPr wrap="none" anchor="ctr"/>
          <a:lstStyle/>
          <a:p>
            <a:endParaRPr lang="en-US"/>
          </a:p>
        </p:txBody>
      </p:sp>
      <p:sp>
        <p:nvSpPr>
          <p:cNvPr id="108675" name="Line 131"/>
          <p:cNvSpPr>
            <a:spLocks noChangeShapeType="1"/>
          </p:cNvSpPr>
          <p:nvPr/>
        </p:nvSpPr>
        <p:spPr bwMode="auto">
          <a:xfrm>
            <a:off x="7391400" y="3232150"/>
            <a:ext cx="838200" cy="179388"/>
          </a:xfrm>
          <a:prstGeom prst="line">
            <a:avLst/>
          </a:prstGeom>
          <a:noFill/>
          <a:ln w="38100">
            <a:solidFill>
              <a:schemeClr val="tx1"/>
            </a:solidFill>
            <a:round/>
            <a:headEnd type="triangle" w="med" len="med"/>
            <a:tailEnd type="triangle" w="med" len="med"/>
          </a:ln>
          <a:effectLst/>
        </p:spPr>
        <p:txBody>
          <a:bodyPr wrap="none" anchor="ctr"/>
          <a:lstStyle/>
          <a:p>
            <a:endParaRPr lang="en-US"/>
          </a:p>
        </p:txBody>
      </p:sp>
      <p:sp>
        <p:nvSpPr>
          <p:cNvPr id="108676" name="Line 132"/>
          <p:cNvSpPr>
            <a:spLocks noChangeShapeType="1"/>
          </p:cNvSpPr>
          <p:nvPr/>
        </p:nvSpPr>
        <p:spPr bwMode="auto">
          <a:xfrm>
            <a:off x="6826250" y="4267200"/>
            <a:ext cx="1220788" cy="717550"/>
          </a:xfrm>
          <a:prstGeom prst="line">
            <a:avLst/>
          </a:prstGeom>
          <a:noFill/>
          <a:ln w="38100">
            <a:solidFill>
              <a:schemeClr val="tx1"/>
            </a:solidFill>
            <a:round/>
            <a:headEnd type="triangle" w="med" len="med"/>
            <a:tailEnd type="triangle" w="med" len="med"/>
          </a:ln>
          <a:effectLst/>
        </p:spPr>
        <p:txBody>
          <a:bodyPr wrap="none" anchor="ctr"/>
          <a:lstStyle/>
          <a:p>
            <a:endParaRPr lang="en-US"/>
          </a:p>
        </p:txBody>
      </p:sp>
      <p:sp>
        <p:nvSpPr>
          <p:cNvPr id="108677" name="Line 133"/>
          <p:cNvSpPr>
            <a:spLocks noChangeShapeType="1"/>
          </p:cNvSpPr>
          <p:nvPr/>
        </p:nvSpPr>
        <p:spPr bwMode="auto">
          <a:xfrm flipH="1" flipV="1">
            <a:off x="533400" y="1919288"/>
            <a:ext cx="762000" cy="61912"/>
          </a:xfrm>
          <a:prstGeom prst="line">
            <a:avLst/>
          </a:prstGeom>
          <a:noFill/>
          <a:ln w="38100">
            <a:solidFill>
              <a:schemeClr val="tx1"/>
            </a:solidFill>
            <a:round/>
            <a:headEnd type="triangle" w="med" len="med"/>
            <a:tailEnd type="triangle" w="med" len="med"/>
          </a:ln>
          <a:effectLst/>
        </p:spPr>
        <p:txBody>
          <a:bodyPr wrap="none" anchor="ctr"/>
          <a:lstStyle/>
          <a:p>
            <a:endParaRPr lang="en-US"/>
          </a:p>
        </p:txBody>
      </p:sp>
      <p:sp>
        <p:nvSpPr>
          <p:cNvPr id="108678" name="Line 134"/>
          <p:cNvSpPr>
            <a:spLocks noChangeShapeType="1"/>
          </p:cNvSpPr>
          <p:nvPr/>
        </p:nvSpPr>
        <p:spPr bwMode="auto">
          <a:xfrm flipV="1">
            <a:off x="4114800" y="1152525"/>
            <a:ext cx="427038" cy="1057275"/>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79" name="Line 135"/>
          <p:cNvSpPr>
            <a:spLocks noChangeShapeType="1"/>
          </p:cNvSpPr>
          <p:nvPr/>
        </p:nvSpPr>
        <p:spPr bwMode="auto">
          <a:xfrm flipV="1">
            <a:off x="6096000" y="1152525"/>
            <a:ext cx="357188" cy="766763"/>
          </a:xfrm>
          <a:prstGeom prst="line">
            <a:avLst/>
          </a:prstGeom>
          <a:noFill/>
          <a:ln w="38100">
            <a:solidFill>
              <a:schemeClr val="tx1"/>
            </a:solidFill>
            <a:round/>
            <a:headEnd type="triangle" w="med" len="med"/>
            <a:tailEnd type="triangle" w="med" len="med"/>
          </a:ln>
          <a:effectLst/>
        </p:spPr>
        <p:txBody>
          <a:bodyPr wrap="none" anchor="ctr"/>
          <a:lstStyle/>
          <a:p>
            <a:endParaRPr lang="en-US"/>
          </a:p>
        </p:txBody>
      </p:sp>
      <p:sp>
        <p:nvSpPr>
          <p:cNvPr id="108680" name="Line 136"/>
          <p:cNvSpPr>
            <a:spLocks noChangeShapeType="1"/>
          </p:cNvSpPr>
          <p:nvPr/>
        </p:nvSpPr>
        <p:spPr bwMode="auto">
          <a:xfrm flipH="1" flipV="1">
            <a:off x="168275" y="2895600"/>
            <a:ext cx="1812925" cy="1524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81" name="Line 137"/>
          <p:cNvSpPr>
            <a:spLocks noChangeShapeType="1"/>
          </p:cNvSpPr>
          <p:nvPr/>
        </p:nvSpPr>
        <p:spPr bwMode="auto">
          <a:xfrm flipV="1">
            <a:off x="5073650" y="1076325"/>
            <a:ext cx="228600" cy="19050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82" name="Line 138"/>
          <p:cNvSpPr>
            <a:spLocks noChangeShapeType="1"/>
          </p:cNvSpPr>
          <p:nvPr/>
        </p:nvSpPr>
        <p:spPr bwMode="auto">
          <a:xfrm flipH="1">
            <a:off x="168275" y="4114800"/>
            <a:ext cx="974725" cy="15240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83" name="Line 139"/>
          <p:cNvSpPr>
            <a:spLocks noChangeShapeType="1"/>
          </p:cNvSpPr>
          <p:nvPr/>
        </p:nvSpPr>
        <p:spPr bwMode="auto">
          <a:xfrm>
            <a:off x="1295400" y="5745163"/>
            <a:ext cx="288925" cy="627062"/>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84" name="Line 140"/>
          <p:cNvSpPr>
            <a:spLocks noChangeShapeType="1"/>
          </p:cNvSpPr>
          <p:nvPr/>
        </p:nvSpPr>
        <p:spPr bwMode="auto">
          <a:xfrm flipH="1">
            <a:off x="2438400" y="6126163"/>
            <a:ext cx="228600" cy="427037"/>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85" name="Line 141"/>
          <p:cNvSpPr>
            <a:spLocks noChangeShapeType="1"/>
          </p:cNvSpPr>
          <p:nvPr/>
        </p:nvSpPr>
        <p:spPr bwMode="auto">
          <a:xfrm>
            <a:off x="3581400" y="4984750"/>
            <a:ext cx="44450" cy="1455738"/>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86" name="Line 142"/>
          <p:cNvSpPr>
            <a:spLocks noChangeShapeType="1"/>
          </p:cNvSpPr>
          <p:nvPr/>
        </p:nvSpPr>
        <p:spPr bwMode="auto">
          <a:xfrm>
            <a:off x="4829175" y="6126163"/>
            <a:ext cx="473075" cy="314325"/>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87" name="Line 143"/>
          <p:cNvSpPr>
            <a:spLocks noChangeShapeType="1"/>
          </p:cNvSpPr>
          <p:nvPr/>
        </p:nvSpPr>
        <p:spPr bwMode="auto">
          <a:xfrm>
            <a:off x="4829175" y="4984750"/>
            <a:ext cx="1544638" cy="156845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08688" name="Line 144"/>
          <p:cNvSpPr>
            <a:spLocks noChangeShapeType="1"/>
          </p:cNvSpPr>
          <p:nvPr/>
        </p:nvSpPr>
        <p:spPr bwMode="auto">
          <a:xfrm>
            <a:off x="6826250" y="5562600"/>
            <a:ext cx="1098550" cy="563563"/>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200" cap="all" dirty="0" smtClean="0">
                <a:solidFill>
                  <a:schemeClr val="accent1">
                    <a:lumMod val="25000"/>
                  </a:schemeClr>
                </a:solidFill>
                <a:latin typeface="Arial Black" pitchFamily="34" charset="0"/>
              </a:rPr>
              <a:t>Knowledge </a:t>
            </a:r>
            <a:r>
              <a:rPr lang="en-US" sz="3200" cap="all" dirty="0" err="1" smtClean="0">
                <a:solidFill>
                  <a:schemeClr val="accent1">
                    <a:lumMod val="25000"/>
                  </a:schemeClr>
                </a:solidFill>
                <a:latin typeface="Arial Black" pitchFamily="34" charset="0"/>
              </a:rPr>
              <a:t>formalisation</a:t>
            </a:r>
            <a:endParaRPr lang="en-US" sz="3200" cap="all" dirty="0">
              <a:solidFill>
                <a:schemeClr val="accent1">
                  <a:lumMod val="25000"/>
                </a:schemeClr>
              </a:solidFill>
              <a:latin typeface="Arial Black" pitchFamily="34" charset="0"/>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1" name="Rectangle 5"/>
          <p:cNvSpPr>
            <a:spLocks noGrp="1" noChangeArrowheads="1"/>
          </p:cNvSpPr>
          <p:nvPr>
            <p:ph type="title"/>
          </p:nvPr>
        </p:nvSpPr>
        <p:spPr>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r>
              <a:rPr lang="en-US" sz="3200" cap="all" dirty="0" smtClean="0">
                <a:solidFill>
                  <a:schemeClr val="accent1">
                    <a:lumMod val="25000"/>
                  </a:schemeClr>
                </a:solidFill>
                <a:latin typeface="Arial Black" pitchFamily="34" charset="0"/>
              </a:rPr>
              <a:t>Standards and initiatives</a:t>
            </a:r>
            <a:endParaRPr lang="en-US" sz="3200" cap="all" dirty="0">
              <a:solidFill>
                <a:schemeClr val="accent1">
                  <a:lumMod val="25000"/>
                </a:schemeClr>
              </a:solidFill>
              <a:latin typeface="Arial Black" pitchFamily="34" charset="0"/>
            </a:endParaRPr>
          </a:p>
        </p:txBody>
      </p:sp>
      <p:sp>
        <p:nvSpPr>
          <p:cNvPr id="157699" name="Rectangle 3"/>
          <p:cNvSpPr>
            <a:spLocks noGrp="1" noChangeArrowheads="1"/>
          </p:cNvSpPr>
          <p:nvPr>
            <p:ph type="body" sz="half" idx="1"/>
          </p:nvPr>
        </p:nvSpPr>
        <p:spPr>
          <a:xfrm>
            <a:off x="533400" y="1395434"/>
            <a:ext cx="8077200" cy="5105400"/>
          </a:xfrm>
        </p:spPr>
        <p:txBody>
          <a:bodyPr/>
          <a:lstStyle/>
          <a:p>
            <a:pPr>
              <a:lnSpc>
                <a:spcPct val="90000"/>
              </a:lnSpc>
            </a:pPr>
            <a:r>
              <a:rPr lang="en-US" sz="1800" dirty="0"/>
              <a:t>Cg – conceptual graphs - </a:t>
            </a:r>
            <a:r>
              <a:rPr lang="en-US" sz="1800" dirty="0">
                <a:solidFill>
                  <a:schemeClr val="accent2"/>
                </a:solidFill>
                <a:hlinkClick r:id="rId3"/>
              </a:rPr>
              <a:t>http://www.cs.uah.edu/~delugach/CG/</a:t>
            </a:r>
            <a:endParaRPr lang="en-US" sz="1800" dirty="0">
              <a:solidFill>
                <a:schemeClr val="accent2"/>
              </a:solidFill>
            </a:endParaRPr>
          </a:p>
          <a:p>
            <a:pPr>
              <a:lnSpc>
                <a:spcPct val="90000"/>
              </a:lnSpc>
            </a:pPr>
            <a:r>
              <a:rPr lang="en-US" sz="1800" dirty="0" err="1" smtClean="0"/>
              <a:t>CycL</a:t>
            </a:r>
            <a:r>
              <a:rPr lang="en-US" sz="1800" dirty="0" smtClean="0"/>
              <a:t> </a:t>
            </a:r>
            <a:r>
              <a:rPr lang="en-US" sz="1800" dirty="0"/>
              <a:t>- </a:t>
            </a:r>
            <a:r>
              <a:rPr lang="en-US" sz="1800" dirty="0">
                <a:solidFill>
                  <a:schemeClr val="accent2"/>
                </a:solidFill>
              </a:rPr>
              <a:t>http://www.cyc.com/cycdoc/ref/cycl-syntax.html,</a:t>
            </a:r>
            <a:r>
              <a:rPr lang="en-US" sz="1800" dirty="0"/>
              <a:t> </a:t>
            </a:r>
          </a:p>
          <a:p>
            <a:pPr>
              <a:lnSpc>
                <a:spcPct val="90000"/>
              </a:lnSpc>
            </a:pPr>
            <a:r>
              <a:rPr lang="en-US" sz="1800" dirty="0" smtClean="0"/>
              <a:t>DAML+OIL </a:t>
            </a:r>
            <a:r>
              <a:rPr lang="en-US" sz="1800" dirty="0">
                <a:solidFill>
                  <a:schemeClr val="accent2"/>
                </a:solidFill>
              </a:rPr>
              <a:t>- http://www.daml.org/</a:t>
            </a:r>
            <a:r>
              <a:rPr lang="en-US" sz="1800" dirty="0"/>
              <a:t> </a:t>
            </a:r>
          </a:p>
          <a:p>
            <a:pPr>
              <a:lnSpc>
                <a:spcPct val="90000"/>
              </a:lnSpc>
            </a:pPr>
            <a:r>
              <a:rPr lang="en-US" sz="1800" dirty="0" smtClean="0"/>
              <a:t>DQL- </a:t>
            </a:r>
            <a:r>
              <a:rPr lang="en-US" sz="1800" dirty="0"/>
              <a:t>DAML query language - </a:t>
            </a:r>
            <a:r>
              <a:rPr lang="en-US" sz="1800" dirty="0">
                <a:solidFill>
                  <a:schemeClr val="accent2"/>
                </a:solidFill>
              </a:rPr>
              <a:t>www.daml.org/</a:t>
            </a:r>
            <a:r>
              <a:rPr lang="en-US" sz="1800" b="1" dirty="0">
                <a:solidFill>
                  <a:schemeClr val="accent2"/>
                </a:solidFill>
              </a:rPr>
              <a:t>dql</a:t>
            </a:r>
            <a:r>
              <a:rPr lang="en-US" sz="1800" dirty="0">
                <a:solidFill>
                  <a:schemeClr val="accent2"/>
                </a:solidFill>
              </a:rPr>
              <a:t>/ </a:t>
            </a:r>
            <a:endParaRPr lang="en-US" sz="1800" dirty="0" smtClean="0">
              <a:solidFill>
                <a:schemeClr val="accent2"/>
              </a:solidFill>
            </a:endParaRPr>
          </a:p>
          <a:p>
            <a:pPr>
              <a:lnSpc>
                <a:spcPct val="90000"/>
              </a:lnSpc>
            </a:pPr>
            <a:r>
              <a:rPr lang="en-US" sz="1800" dirty="0" smtClean="0"/>
              <a:t>KIF -  </a:t>
            </a:r>
            <a:r>
              <a:rPr lang="en-US" sz="1800" dirty="0" smtClean="0">
                <a:solidFill>
                  <a:schemeClr val="accent2"/>
                </a:solidFill>
              </a:rPr>
              <a:t>logic.stanford.edu/</a:t>
            </a:r>
            <a:r>
              <a:rPr lang="en-US" sz="1800" b="1" dirty="0" err="1" smtClean="0">
                <a:solidFill>
                  <a:schemeClr val="accent2"/>
                </a:solidFill>
              </a:rPr>
              <a:t>kif</a:t>
            </a:r>
            <a:r>
              <a:rPr lang="en-US" sz="1800" dirty="0" smtClean="0">
                <a:solidFill>
                  <a:schemeClr val="accent2"/>
                </a:solidFill>
              </a:rPr>
              <a:t>/</a:t>
            </a:r>
            <a:r>
              <a:rPr lang="en-US" sz="1800" b="1" dirty="0" smtClean="0">
                <a:solidFill>
                  <a:schemeClr val="accent2"/>
                </a:solidFill>
              </a:rPr>
              <a:t>kif</a:t>
            </a:r>
            <a:r>
              <a:rPr lang="en-US" sz="1800" dirty="0" smtClean="0">
                <a:solidFill>
                  <a:schemeClr val="accent2"/>
                </a:solidFill>
              </a:rPr>
              <a:t>.html</a:t>
            </a:r>
            <a:r>
              <a:rPr lang="en-US" sz="1800" dirty="0" smtClean="0"/>
              <a:t> </a:t>
            </a:r>
          </a:p>
          <a:p>
            <a:pPr>
              <a:lnSpc>
                <a:spcPct val="90000"/>
              </a:lnSpc>
            </a:pPr>
            <a:r>
              <a:rPr lang="en-US" sz="1800" dirty="0" smtClean="0"/>
              <a:t>OKBC - </a:t>
            </a:r>
            <a:r>
              <a:rPr lang="en-US" sz="1800" dirty="0" smtClean="0">
                <a:solidFill>
                  <a:schemeClr val="accent2"/>
                </a:solidFill>
              </a:rPr>
              <a:t>http://www.ai.sri.com/~okbc/</a:t>
            </a:r>
            <a:r>
              <a:rPr lang="en-US" sz="1800" dirty="0" smtClean="0"/>
              <a:t> </a:t>
            </a:r>
          </a:p>
          <a:p>
            <a:pPr>
              <a:lnSpc>
                <a:spcPct val="90000"/>
              </a:lnSpc>
            </a:pPr>
            <a:r>
              <a:rPr lang="en-US" sz="1800" dirty="0" err="1" smtClean="0"/>
              <a:t>RuleML</a:t>
            </a:r>
            <a:r>
              <a:rPr lang="en-US" sz="1800" dirty="0" smtClean="0"/>
              <a:t>, </a:t>
            </a:r>
            <a:r>
              <a:rPr lang="en-US" sz="1800" dirty="0" smtClean="0">
                <a:solidFill>
                  <a:schemeClr val="accent2"/>
                </a:solidFill>
              </a:rPr>
              <a:t>http://www.ruleml.org/</a:t>
            </a:r>
            <a:endParaRPr lang="en-US" sz="1800" dirty="0" smtClean="0"/>
          </a:p>
          <a:p>
            <a:pPr>
              <a:lnSpc>
                <a:spcPct val="90000"/>
              </a:lnSpc>
            </a:pPr>
            <a:r>
              <a:rPr lang="en-US" sz="1800" dirty="0" smtClean="0"/>
              <a:t>SHOE, </a:t>
            </a:r>
            <a:r>
              <a:rPr lang="en-US" sz="1800" dirty="0" smtClean="0">
                <a:solidFill>
                  <a:schemeClr val="accent2"/>
                </a:solidFill>
              </a:rPr>
              <a:t>http://www.cs.umd.edu/projects/plus/SHOE/</a:t>
            </a:r>
            <a:r>
              <a:rPr lang="en-US" sz="1800" dirty="0" smtClean="0"/>
              <a:t> </a:t>
            </a:r>
          </a:p>
          <a:p>
            <a:pPr>
              <a:lnSpc>
                <a:spcPct val="90000"/>
              </a:lnSpc>
            </a:pPr>
            <a:r>
              <a:rPr lang="en-US" sz="1800" dirty="0" smtClean="0"/>
              <a:t>SUO (IEEE P1600.1), </a:t>
            </a:r>
            <a:r>
              <a:rPr lang="en-US" sz="1800" dirty="0" smtClean="0">
                <a:solidFill>
                  <a:schemeClr val="accent2"/>
                </a:solidFill>
                <a:hlinkClick r:id="rId4"/>
              </a:rPr>
              <a:t>http://suo.ieee.org/</a:t>
            </a:r>
            <a:endParaRPr lang="en-US" sz="1800" dirty="0" smtClean="0"/>
          </a:p>
          <a:p>
            <a:pPr>
              <a:lnSpc>
                <a:spcPct val="90000"/>
              </a:lnSpc>
            </a:pPr>
            <a:r>
              <a:rPr lang="en-US" sz="1800" dirty="0" smtClean="0"/>
              <a:t>XTM Topic Maps, </a:t>
            </a:r>
            <a:r>
              <a:rPr lang="en-US" sz="1800" dirty="0" smtClean="0">
                <a:solidFill>
                  <a:schemeClr val="accent2"/>
                </a:solidFill>
              </a:rPr>
              <a:t>http://www.topicmaps.org/</a:t>
            </a:r>
            <a:endParaRPr lang="en-US" sz="1800" dirty="0" smtClean="0"/>
          </a:p>
          <a:p>
            <a:pPr>
              <a:lnSpc>
                <a:spcPct val="90000"/>
              </a:lnSpc>
            </a:pPr>
            <a:endParaRPr lang="en-US" sz="1800" dirty="0">
              <a:solidFill>
                <a:schemeClr val="accent2"/>
              </a:solidFill>
            </a:endParaRPr>
          </a:p>
          <a:p>
            <a:pPr>
              <a:lnSpc>
                <a:spcPct val="90000"/>
              </a:lnSpc>
            </a:pPr>
            <a:r>
              <a:rPr lang="en-US" sz="1800" dirty="0" err="1" smtClean="0">
                <a:solidFill>
                  <a:schemeClr val="accent2"/>
                </a:solidFill>
              </a:rPr>
              <a:t>Ontologies</a:t>
            </a:r>
            <a:endParaRPr lang="en-US" sz="1800" dirty="0">
              <a:solidFill>
                <a:schemeClr val="accent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dirty="0"/>
              <a:t>The Semantic Web Layer </a:t>
            </a:r>
            <a:endParaRPr lang="el-GR" dirty="0"/>
          </a:p>
        </p:txBody>
      </p:sp>
      <p:sp>
        <p:nvSpPr>
          <p:cNvPr id="160772" name="Rectangle 4"/>
          <p:cNvSpPr>
            <a:spLocks noChangeArrowheads="1"/>
          </p:cNvSpPr>
          <p:nvPr/>
        </p:nvSpPr>
        <p:spPr bwMode="auto">
          <a:xfrm>
            <a:off x="5357818" y="5500702"/>
            <a:ext cx="1938351" cy="261610"/>
          </a:xfrm>
          <a:prstGeom prst="rect">
            <a:avLst/>
          </a:prstGeom>
          <a:noFill/>
          <a:ln w="9525">
            <a:noFill/>
            <a:miter lim="800000"/>
            <a:headEnd/>
            <a:tailEnd/>
          </a:ln>
          <a:effectLst/>
        </p:spPr>
        <p:txBody>
          <a:bodyPr wrap="none" anchor="ctr">
            <a:spAutoFit/>
          </a:bodyPr>
          <a:lstStyle/>
          <a:p>
            <a:pPr algn="l"/>
            <a:r>
              <a:rPr lang="en-GB" sz="1100" dirty="0"/>
              <a:t>Uniform Resource Identifier </a:t>
            </a:r>
          </a:p>
        </p:txBody>
      </p:sp>
      <p:pic>
        <p:nvPicPr>
          <p:cNvPr id="316417" name="Picture 1"/>
          <p:cNvPicPr>
            <a:picLocks noChangeAspect="1" noChangeArrowheads="1"/>
          </p:cNvPicPr>
          <p:nvPr/>
        </p:nvPicPr>
        <p:blipFill>
          <a:blip r:embed="rId3"/>
          <a:srcRect/>
          <a:stretch>
            <a:fillRect/>
          </a:stretch>
        </p:blipFill>
        <p:spPr bwMode="auto">
          <a:xfrm>
            <a:off x="2000232" y="1285860"/>
            <a:ext cx="5143516" cy="54006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381000" y="228600"/>
            <a:ext cx="8382000" cy="593725"/>
          </a:xfrm>
          <a:noFill/>
          <a:ln/>
        </p:spPr>
        <p:txBody>
          <a:bodyPr/>
          <a:lstStyle/>
          <a:p>
            <a:r>
              <a:rPr lang="en-US" sz="3200" cap="all" dirty="0" err="1">
                <a:solidFill>
                  <a:schemeClr val="accent1">
                    <a:lumMod val="25000"/>
                  </a:schemeClr>
                </a:solidFill>
                <a:latin typeface="Arial Black" pitchFamily="34" charset="0"/>
              </a:rPr>
              <a:t>Ontologies</a:t>
            </a:r>
            <a:r>
              <a:rPr lang="en-US" sz="3200" cap="all" dirty="0">
                <a:solidFill>
                  <a:schemeClr val="accent1">
                    <a:lumMod val="25000"/>
                  </a:schemeClr>
                </a:solidFill>
                <a:latin typeface="Arial Black" pitchFamily="34" charset="0"/>
              </a:rPr>
              <a:t> and Their Relatives</a:t>
            </a:r>
          </a:p>
        </p:txBody>
      </p:sp>
      <p:sp>
        <p:nvSpPr>
          <p:cNvPr id="178179" name="Rectangle 3"/>
          <p:cNvSpPr>
            <a:spLocks noChangeArrowheads="1"/>
          </p:cNvSpPr>
          <p:nvPr/>
        </p:nvSpPr>
        <p:spPr bwMode="auto">
          <a:xfrm>
            <a:off x="127000" y="981075"/>
            <a:ext cx="8893175" cy="2443163"/>
          </a:xfrm>
          <a:prstGeom prst="rect">
            <a:avLst/>
          </a:prstGeom>
          <a:gradFill rotWithShape="1">
            <a:gsLst>
              <a:gs pos="0">
                <a:srgbClr val="99CCFF"/>
              </a:gs>
              <a:gs pos="100000">
                <a:srgbClr val="99CCFF">
                  <a:gamma/>
                  <a:tint val="33725"/>
                  <a:invGamma/>
                  <a:alpha val="32001"/>
                </a:srgbClr>
              </a:gs>
            </a:gsLst>
            <a:lin ang="5400000" scaled="1"/>
          </a:gradFill>
          <a:ln w="9525">
            <a:noFill/>
            <a:miter lim="800000"/>
            <a:headEnd/>
            <a:tailEnd/>
          </a:ln>
          <a:effectLst/>
        </p:spPr>
        <p:txBody>
          <a:bodyPr wrap="none" anchor="ctr"/>
          <a:lstStyle/>
          <a:p>
            <a:endParaRPr lang="en-US"/>
          </a:p>
        </p:txBody>
      </p:sp>
      <p:sp>
        <p:nvSpPr>
          <p:cNvPr id="178180" name="Rectangle 4"/>
          <p:cNvSpPr>
            <a:spLocks noChangeArrowheads="1"/>
          </p:cNvSpPr>
          <p:nvPr/>
        </p:nvSpPr>
        <p:spPr bwMode="auto">
          <a:xfrm>
            <a:off x="127000" y="3419475"/>
            <a:ext cx="8915400" cy="2671763"/>
          </a:xfrm>
          <a:prstGeom prst="rect">
            <a:avLst/>
          </a:prstGeom>
          <a:gradFill rotWithShape="1">
            <a:gsLst>
              <a:gs pos="0">
                <a:schemeClr val="accent2">
                  <a:gamma/>
                  <a:tint val="40000"/>
                  <a:invGamma/>
                  <a:alpha val="32001"/>
                </a:schemeClr>
              </a:gs>
              <a:gs pos="100000">
                <a:schemeClr val="accent2"/>
              </a:gs>
            </a:gsLst>
            <a:lin ang="5400000" scaled="1"/>
          </a:gradFill>
          <a:ln w="9525">
            <a:noFill/>
            <a:miter lim="800000"/>
            <a:headEnd/>
            <a:tailEnd/>
          </a:ln>
          <a:effectLst/>
        </p:spPr>
        <p:txBody>
          <a:bodyPr wrap="none" anchor="ctr"/>
          <a:lstStyle/>
          <a:p>
            <a:endParaRPr lang="en-US"/>
          </a:p>
        </p:txBody>
      </p:sp>
      <p:sp>
        <p:nvSpPr>
          <p:cNvPr id="178181" name="Rectangle 5"/>
          <p:cNvSpPr>
            <a:spLocks noChangeArrowheads="1"/>
          </p:cNvSpPr>
          <p:nvPr/>
        </p:nvSpPr>
        <p:spPr bwMode="auto">
          <a:xfrm>
            <a:off x="7159625" y="1062038"/>
            <a:ext cx="1882775" cy="457200"/>
          </a:xfrm>
          <a:prstGeom prst="rect">
            <a:avLst/>
          </a:prstGeom>
          <a:noFill/>
          <a:ln w="9525">
            <a:noFill/>
            <a:miter lim="800000"/>
            <a:headEnd/>
            <a:tailEnd/>
          </a:ln>
          <a:effectLst/>
        </p:spPr>
        <p:txBody>
          <a:bodyPr wrap="none">
            <a:spAutoFit/>
          </a:bodyPr>
          <a:lstStyle/>
          <a:p>
            <a:pPr eaLnBrk="0" hangingPunct="0"/>
            <a:r>
              <a:rPr lang="en-US" sz="2400" b="1">
                <a:solidFill>
                  <a:schemeClr val="bg1"/>
                </a:solidFill>
                <a:latin typeface="Verdana" pitchFamily="34" charset="0"/>
                <a:cs typeface="Arial" pitchFamily="34" charset="0"/>
              </a:rPr>
              <a:t>Front-End</a:t>
            </a:r>
          </a:p>
        </p:txBody>
      </p:sp>
      <p:sp>
        <p:nvSpPr>
          <p:cNvPr id="178182" name="Rectangle 6"/>
          <p:cNvSpPr>
            <a:spLocks noChangeArrowheads="1"/>
          </p:cNvSpPr>
          <p:nvPr/>
        </p:nvSpPr>
        <p:spPr bwMode="auto">
          <a:xfrm>
            <a:off x="7213600" y="5557838"/>
            <a:ext cx="1787525" cy="457200"/>
          </a:xfrm>
          <a:prstGeom prst="rect">
            <a:avLst/>
          </a:prstGeom>
          <a:noFill/>
          <a:ln w="9525">
            <a:noFill/>
            <a:miter lim="800000"/>
            <a:headEnd/>
            <a:tailEnd/>
          </a:ln>
          <a:effectLst/>
        </p:spPr>
        <p:txBody>
          <a:bodyPr wrap="none">
            <a:spAutoFit/>
          </a:bodyPr>
          <a:lstStyle/>
          <a:p>
            <a:pPr eaLnBrk="0" hangingPunct="0"/>
            <a:r>
              <a:rPr lang="en-US" sz="2400" b="1">
                <a:solidFill>
                  <a:schemeClr val="bg1"/>
                </a:solidFill>
                <a:latin typeface="Verdana" pitchFamily="34" charset="0"/>
                <a:cs typeface="Arial" pitchFamily="34" charset="0"/>
              </a:rPr>
              <a:t>Back-End</a:t>
            </a:r>
          </a:p>
        </p:txBody>
      </p:sp>
      <p:grpSp>
        <p:nvGrpSpPr>
          <p:cNvPr id="2" name="Group 7"/>
          <p:cNvGrpSpPr>
            <a:grpSpLocks/>
          </p:cNvGrpSpPr>
          <p:nvPr/>
        </p:nvGrpSpPr>
        <p:grpSpPr bwMode="auto">
          <a:xfrm>
            <a:off x="355600" y="1062038"/>
            <a:ext cx="8664575" cy="4572000"/>
            <a:chOff x="224" y="723"/>
            <a:chExt cx="5458" cy="2880"/>
          </a:xfrm>
        </p:grpSpPr>
        <p:grpSp>
          <p:nvGrpSpPr>
            <p:cNvPr id="3" name="Group 8"/>
            <p:cNvGrpSpPr>
              <a:grpSpLocks/>
            </p:cNvGrpSpPr>
            <p:nvPr/>
          </p:nvGrpSpPr>
          <p:grpSpPr bwMode="auto">
            <a:xfrm>
              <a:off x="224" y="723"/>
              <a:ext cx="5458" cy="2880"/>
              <a:chOff x="224" y="723"/>
              <a:chExt cx="5458" cy="2880"/>
            </a:xfrm>
          </p:grpSpPr>
          <p:sp>
            <p:nvSpPr>
              <p:cNvPr id="178185" name="Rectangle 9"/>
              <p:cNvSpPr>
                <a:spLocks noChangeArrowheads="1"/>
              </p:cNvSpPr>
              <p:nvPr/>
            </p:nvSpPr>
            <p:spPr bwMode="auto">
              <a:xfrm>
                <a:off x="2751" y="723"/>
                <a:ext cx="1189" cy="288"/>
              </a:xfrm>
              <a:prstGeom prst="rect">
                <a:avLst/>
              </a:prstGeom>
              <a:noFill/>
              <a:ln w="9525">
                <a:noFill/>
                <a:miter lim="800000"/>
                <a:headEnd/>
                <a:tailEnd/>
              </a:ln>
              <a:effectLst/>
            </p:spPr>
            <p:txBody>
              <a:bodyPr wrap="none">
                <a:spAutoFit/>
              </a:bodyPr>
              <a:lstStyle/>
              <a:p>
                <a:pPr eaLnBrk="0" hangingPunct="0"/>
                <a:r>
                  <a:rPr lang="en-US" sz="2400">
                    <a:latin typeface="Verdana" pitchFamily="34" charset="0"/>
                    <a:cs typeface="Arial" pitchFamily="34" charset="0"/>
                  </a:rPr>
                  <a:t>Topic Maps</a:t>
                </a:r>
              </a:p>
            </p:txBody>
          </p:sp>
          <p:sp>
            <p:nvSpPr>
              <p:cNvPr id="178186" name="Rectangle 10"/>
              <p:cNvSpPr>
                <a:spLocks noChangeArrowheads="1"/>
              </p:cNvSpPr>
              <p:nvPr/>
            </p:nvSpPr>
            <p:spPr bwMode="auto">
              <a:xfrm>
                <a:off x="368" y="2979"/>
                <a:ext cx="2093" cy="288"/>
              </a:xfrm>
              <a:prstGeom prst="rect">
                <a:avLst/>
              </a:prstGeom>
              <a:noFill/>
              <a:ln w="9525">
                <a:noFill/>
                <a:miter lim="800000"/>
                <a:headEnd/>
                <a:tailEnd/>
              </a:ln>
              <a:effectLst/>
            </p:spPr>
            <p:txBody>
              <a:bodyPr wrap="none">
                <a:spAutoFit/>
              </a:bodyPr>
              <a:lstStyle/>
              <a:p>
                <a:pPr eaLnBrk="0" hangingPunct="0"/>
                <a:r>
                  <a:rPr lang="en-US" sz="2400">
                    <a:latin typeface="Verdana" pitchFamily="34" charset="0"/>
                    <a:cs typeface="Arial" pitchFamily="34" charset="0"/>
                  </a:rPr>
                  <a:t>Extended ER-Models</a:t>
                </a:r>
              </a:p>
            </p:txBody>
          </p:sp>
          <p:sp>
            <p:nvSpPr>
              <p:cNvPr id="178187" name="Rectangle 11"/>
              <p:cNvSpPr>
                <a:spLocks noChangeArrowheads="1"/>
              </p:cNvSpPr>
              <p:nvPr/>
            </p:nvSpPr>
            <p:spPr bwMode="auto">
              <a:xfrm>
                <a:off x="1424" y="867"/>
                <a:ext cx="942" cy="288"/>
              </a:xfrm>
              <a:prstGeom prst="rect">
                <a:avLst/>
              </a:prstGeom>
              <a:noFill/>
              <a:ln w="9525">
                <a:noFill/>
                <a:miter lim="800000"/>
                <a:headEnd/>
                <a:tailEnd/>
              </a:ln>
              <a:effectLst/>
            </p:spPr>
            <p:txBody>
              <a:bodyPr wrap="none">
                <a:spAutoFit/>
              </a:bodyPr>
              <a:lstStyle/>
              <a:p>
                <a:pPr eaLnBrk="0" hangingPunct="0"/>
                <a:r>
                  <a:rPr lang="en-US" sz="2400">
                    <a:latin typeface="Verdana" pitchFamily="34" charset="0"/>
                    <a:cs typeface="Arial" pitchFamily="34" charset="0"/>
                  </a:rPr>
                  <a:t>Thesauri</a:t>
                </a:r>
              </a:p>
            </p:txBody>
          </p:sp>
          <p:sp>
            <p:nvSpPr>
              <p:cNvPr id="178188" name="Rectangle 12"/>
              <p:cNvSpPr>
                <a:spLocks noChangeArrowheads="1"/>
              </p:cNvSpPr>
              <p:nvPr/>
            </p:nvSpPr>
            <p:spPr bwMode="auto">
              <a:xfrm>
                <a:off x="2733" y="3315"/>
                <a:ext cx="1571" cy="288"/>
              </a:xfrm>
              <a:prstGeom prst="rect">
                <a:avLst/>
              </a:prstGeom>
              <a:noFill/>
              <a:ln w="9525">
                <a:noFill/>
                <a:miter lim="800000"/>
                <a:headEnd/>
                <a:tailEnd/>
              </a:ln>
              <a:effectLst/>
            </p:spPr>
            <p:txBody>
              <a:bodyPr wrap="none">
                <a:spAutoFit/>
              </a:bodyPr>
              <a:lstStyle/>
              <a:p>
                <a:pPr eaLnBrk="0" hangingPunct="0"/>
                <a:r>
                  <a:rPr lang="en-US" sz="2400">
                    <a:latin typeface="Verdana" pitchFamily="34" charset="0"/>
                    <a:cs typeface="Arial" pitchFamily="34" charset="0"/>
                  </a:rPr>
                  <a:t>Predicate Logic</a:t>
                </a:r>
              </a:p>
            </p:txBody>
          </p:sp>
          <p:sp>
            <p:nvSpPr>
              <p:cNvPr id="178189" name="Rectangle 13"/>
              <p:cNvSpPr>
                <a:spLocks noChangeArrowheads="1"/>
              </p:cNvSpPr>
              <p:nvPr/>
            </p:nvSpPr>
            <p:spPr bwMode="auto">
              <a:xfrm>
                <a:off x="3696" y="2043"/>
                <a:ext cx="1986" cy="288"/>
              </a:xfrm>
              <a:prstGeom prst="rect">
                <a:avLst/>
              </a:prstGeom>
              <a:noFill/>
              <a:ln w="9525">
                <a:noFill/>
                <a:miter lim="800000"/>
                <a:headEnd/>
                <a:tailEnd/>
              </a:ln>
              <a:effectLst/>
            </p:spPr>
            <p:txBody>
              <a:bodyPr wrap="none">
                <a:spAutoFit/>
              </a:bodyPr>
              <a:lstStyle/>
              <a:p>
                <a:pPr eaLnBrk="0" hangingPunct="0"/>
                <a:r>
                  <a:rPr lang="en-US" sz="2400">
                    <a:latin typeface="Verdana" pitchFamily="34" charset="0"/>
                    <a:cs typeface="Arial" pitchFamily="34" charset="0"/>
                  </a:rPr>
                  <a:t>Semantic Networks</a:t>
                </a:r>
              </a:p>
            </p:txBody>
          </p:sp>
          <p:sp>
            <p:nvSpPr>
              <p:cNvPr id="178190" name="Rectangle 14"/>
              <p:cNvSpPr>
                <a:spLocks noChangeArrowheads="1"/>
              </p:cNvSpPr>
              <p:nvPr/>
            </p:nvSpPr>
            <p:spPr bwMode="auto">
              <a:xfrm>
                <a:off x="224" y="1347"/>
                <a:ext cx="1273" cy="288"/>
              </a:xfrm>
              <a:prstGeom prst="rect">
                <a:avLst/>
              </a:prstGeom>
              <a:noFill/>
              <a:ln w="9525">
                <a:noFill/>
                <a:miter lim="800000"/>
                <a:headEnd/>
                <a:tailEnd/>
              </a:ln>
              <a:effectLst/>
            </p:spPr>
            <p:txBody>
              <a:bodyPr wrap="none">
                <a:spAutoFit/>
              </a:bodyPr>
              <a:lstStyle/>
              <a:p>
                <a:pPr eaLnBrk="0" hangingPunct="0"/>
                <a:r>
                  <a:rPr lang="en-US" sz="2400">
                    <a:latin typeface="Verdana" pitchFamily="34" charset="0"/>
                    <a:cs typeface="Arial" pitchFamily="34" charset="0"/>
                  </a:rPr>
                  <a:t>Taxonomies</a:t>
                </a:r>
              </a:p>
            </p:txBody>
          </p:sp>
        </p:grpSp>
        <p:grpSp>
          <p:nvGrpSpPr>
            <p:cNvPr id="4" name="Group 15"/>
            <p:cNvGrpSpPr>
              <a:grpSpLocks/>
            </p:cNvGrpSpPr>
            <p:nvPr/>
          </p:nvGrpSpPr>
          <p:grpSpPr bwMode="auto">
            <a:xfrm>
              <a:off x="1352" y="1026"/>
              <a:ext cx="2344" cy="2254"/>
              <a:chOff x="1352" y="1026"/>
              <a:chExt cx="2344" cy="2254"/>
            </a:xfrm>
          </p:grpSpPr>
          <p:sp>
            <p:nvSpPr>
              <p:cNvPr id="178192" name="Line 16"/>
              <p:cNvSpPr>
                <a:spLocks noChangeShapeType="1"/>
              </p:cNvSpPr>
              <p:nvPr/>
            </p:nvSpPr>
            <p:spPr bwMode="auto">
              <a:xfrm>
                <a:off x="2553" y="2400"/>
                <a:ext cx="950" cy="880"/>
              </a:xfrm>
              <a:prstGeom prst="line">
                <a:avLst/>
              </a:prstGeom>
              <a:noFill/>
              <a:ln w="57150">
                <a:solidFill>
                  <a:schemeClr val="bg1"/>
                </a:solidFill>
                <a:round/>
                <a:headEnd/>
                <a:tailEnd/>
              </a:ln>
              <a:effectLst/>
            </p:spPr>
            <p:txBody>
              <a:bodyPr/>
              <a:lstStyle/>
              <a:p>
                <a:endParaRPr lang="en-US"/>
              </a:p>
            </p:txBody>
          </p:sp>
          <p:sp>
            <p:nvSpPr>
              <p:cNvPr id="178193" name="Line 17"/>
              <p:cNvSpPr>
                <a:spLocks noChangeShapeType="1"/>
              </p:cNvSpPr>
              <p:nvPr/>
            </p:nvSpPr>
            <p:spPr bwMode="auto">
              <a:xfrm>
                <a:off x="1902" y="1192"/>
                <a:ext cx="401" cy="770"/>
              </a:xfrm>
              <a:prstGeom prst="line">
                <a:avLst/>
              </a:prstGeom>
              <a:noFill/>
              <a:ln w="57150">
                <a:solidFill>
                  <a:schemeClr val="bg1"/>
                </a:solidFill>
                <a:round/>
                <a:headEnd/>
                <a:tailEnd/>
              </a:ln>
              <a:effectLst/>
            </p:spPr>
            <p:txBody>
              <a:bodyPr/>
              <a:lstStyle/>
              <a:p>
                <a:endParaRPr lang="en-US"/>
              </a:p>
            </p:txBody>
          </p:sp>
          <p:sp>
            <p:nvSpPr>
              <p:cNvPr id="178194" name="Line 18"/>
              <p:cNvSpPr>
                <a:spLocks noChangeShapeType="1"/>
              </p:cNvSpPr>
              <p:nvPr/>
            </p:nvSpPr>
            <p:spPr bwMode="auto">
              <a:xfrm flipH="1">
                <a:off x="1352" y="2352"/>
                <a:ext cx="808" cy="598"/>
              </a:xfrm>
              <a:prstGeom prst="line">
                <a:avLst/>
              </a:prstGeom>
              <a:noFill/>
              <a:ln w="57150">
                <a:solidFill>
                  <a:schemeClr val="bg1"/>
                </a:solidFill>
                <a:round/>
                <a:headEnd/>
                <a:tailEnd/>
              </a:ln>
              <a:effectLst/>
            </p:spPr>
            <p:txBody>
              <a:bodyPr/>
              <a:lstStyle/>
              <a:p>
                <a:endParaRPr lang="en-US"/>
              </a:p>
            </p:txBody>
          </p:sp>
          <p:sp>
            <p:nvSpPr>
              <p:cNvPr id="178195" name="Line 19"/>
              <p:cNvSpPr>
                <a:spLocks noChangeShapeType="1"/>
              </p:cNvSpPr>
              <p:nvPr/>
            </p:nvSpPr>
            <p:spPr bwMode="auto">
              <a:xfrm flipH="1">
                <a:off x="2603" y="1026"/>
                <a:ext cx="700" cy="936"/>
              </a:xfrm>
              <a:prstGeom prst="line">
                <a:avLst/>
              </a:prstGeom>
              <a:noFill/>
              <a:ln w="57150">
                <a:solidFill>
                  <a:schemeClr val="bg1"/>
                </a:solidFill>
                <a:round/>
                <a:headEnd/>
                <a:tailEnd/>
              </a:ln>
              <a:effectLst/>
            </p:spPr>
            <p:txBody>
              <a:bodyPr/>
              <a:lstStyle/>
              <a:p>
                <a:endParaRPr lang="en-US"/>
              </a:p>
            </p:txBody>
          </p:sp>
          <p:sp>
            <p:nvSpPr>
              <p:cNvPr id="178196" name="Line 20"/>
              <p:cNvSpPr>
                <a:spLocks noChangeShapeType="1"/>
              </p:cNvSpPr>
              <p:nvPr/>
            </p:nvSpPr>
            <p:spPr bwMode="auto">
              <a:xfrm flipV="1">
                <a:off x="3160" y="2208"/>
                <a:ext cx="536" cy="3"/>
              </a:xfrm>
              <a:prstGeom prst="line">
                <a:avLst/>
              </a:prstGeom>
              <a:noFill/>
              <a:ln w="57150">
                <a:solidFill>
                  <a:schemeClr val="bg1"/>
                </a:solidFill>
                <a:round/>
                <a:headEnd/>
                <a:tailEnd/>
              </a:ln>
              <a:effectLst/>
            </p:spPr>
            <p:txBody>
              <a:bodyPr/>
              <a:lstStyle/>
              <a:p>
                <a:endParaRPr lang="en-US"/>
              </a:p>
            </p:txBody>
          </p:sp>
          <p:sp>
            <p:nvSpPr>
              <p:cNvPr id="178197" name="Line 21"/>
              <p:cNvSpPr>
                <a:spLocks noChangeShapeType="1"/>
              </p:cNvSpPr>
              <p:nvPr/>
            </p:nvSpPr>
            <p:spPr bwMode="auto">
              <a:xfrm>
                <a:off x="1502" y="1686"/>
                <a:ext cx="501" cy="385"/>
              </a:xfrm>
              <a:prstGeom prst="line">
                <a:avLst/>
              </a:prstGeom>
              <a:noFill/>
              <a:ln w="57150">
                <a:solidFill>
                  <a:schemeClr val="bg1"/>
                </a:solidFill>
                <a:round/>
                <a:headEnd/>
                <a:tailEnd/>
              </a:ln>
              <a:effectLst/>
            </p:spPr>
            <p:txBody>
              <a:bodyPr/>
              <a:lstStyle/>
              <a:p>
                <a:endParaRPr lang="en-US"/>
              </a:p>
            </p:txBody>
          </p:sp>
        </p:grpSp>
      </p:grpSp>
      <p:sp>
        <p:nvSpPr>
          <p:cNvPr id="178198" name="Rectangle 22"/>
          <p:cNvSpPr>
            <a:spLocks noChangeArrowheads="1"/>
          </p:cNvSpPr>
          <p:nvPr/>
        </p:nvSpPr>
        <p:spPr bwMode="auto">
          <a:xfrm>
            <a:off x="3048000" y="3170238"/>
            <a:ext cx="2024063" cy="457200"/>
          </a:xfrm>
          <a:prstGeom prst="rect">
            <a:avLst/>
          </a:prstGeom>
          <a:noFill/>
          <a:ln w="9525">
            <a:noFill/>
            <a:miter lim="800000"/>
            <a:headEnd/>
            <a:tailEnd/>
          </a:ln>
          <a:effectLst/>
        </p:spPr>
        <p:txBody>
          <a:bodyPr wrap="none">
            <a:spAutoFit/>
          </a:bodyPr>
          <a:lstStyle/>
          <a:p>
            <a:pPr eaLnBrk="0" hangingPunct="0"/>
            <a:r>
              <a:rPr lang="en-US" sz="2400" b="1">
                <a:latin typeface="Verdana" pitchFamily="34" charset="0"/>
                <a:cs typeface="Arial" pitchFamily="34" charset="0"/>
              </a:rPr>
              <a:t>Ontologies</a:t>
            </a:r>
          </a:p>
        </p:txBody>
      </p:sp>
      <p:sp>
        <p:nvSpPr>
          <p:cNvPr id="178199" name="Rectangle 23"/>
          <p:cNvSpPr>
            <a:spLocks noChangeArrowheads="1"/>
          </p:cNvSpPr>
          <p:nvPr/>
        </p:nvSpPr>
        <p:spPr bwMode="auto">
          <a:xfrm>
            <a:off x="4138613" y="1857375"/>
            <a:ext cx="1419225" cy="336550"/>
          </a:xfrm>
          <a:prstGeom prst="rect">
            <a:avLst/>
          </a:prstGeom>
          <a:noFill/>
          <a:ln w="9525">
            <a:noFill/>
            <a:miter lim="800000"/>
            <a:headEnd/>
            <a:tailEnd/>
          </a:ln>
          <a:effectLst/>
        </p:spPr>
        <p:txBody>
          <a:bodyPr wrap="none">
            <a:spAutoFit/>
          </a:bodyPr>
          <a:lstStyle/>
          <a:p>
            <a:pPr eaLnBrk="0" hangingPunct="0"/>
            <a:r>
              <a:rPr lang="en-US" sz="1600" b="1">
                <a:solidFill>
                  <a:srgbClr val="000066"/>
                </a:solidFill>
                <a:latin typeface="Verdana" pitchFamily="34" charset="0"/>
                <a:cs typeface="Arial" pitchFamily="34" charset="0"/>
              </a:rPr>
              <a:t>Navigation</a:t>
            </a:r>
          </a:p>
        </p:txBody>
      </p:sp>
      <p:sp>
        <p:nvSpPr>
          <p:cNvPr id="178200" name="Rectangle 24"/>
          <p:cNvSpPr>
            <a:spLocks noChangeArrowheads="1"/>
          </p:cNvSpPr>
          <p:nvPr/>
        </p:nvSpPr>
        <p:spPr bwMode="auto">
          <a:xfrm>
            <a:off x="2043113" y="3379788"/>
            <a:ext cx="1063625" cy="336550"/>
          </a:xfrm>
          <a:prstGeom prst="rect">
            <a:avLst/>
          </a:prstGeom>
          <a:noFill/>
          <a:ln w="9525">
            <a:noFill/>
            <a:miter lim="800000"/>
            <a:headEnd/>
            <a:tailEnd/>
          </a:ln>
          <a:effectLst/>
        </p:spPr>
        <p:txBody>
          <a:bodyPr wrap="none">
            <a:spAutoFit/>
          </a:bodyPr>
          <a:lstStyle/>
          <a:p>
            <a:pPr eaLnBrk="0" hangingPunct="0"/>
            <a:r>
              <a:rPr lang="en-US" sz="1600" b="1">
                <a:solidFill>
                  <a:srgbClr val="000066"/>
                </a:solidFill>
                <a:latin typeface="Verdana" pitchFamily="34" charset="0"/>
                <a:cs typeface="Arial" pitchFamily="34" charset="0"/>
              </a:rPr>
              <a:t>Queries</a:t>
            </a:r>
          </a:p>
        </p:txBody>
      </p:sp>
      <p:sp>
        <p:nvSpPr>
          <p:cNvPr id="178201" name="Rectangle 25"/>
          <p:cNvSpPr>
            <a:spLocks noChangeArrowheads="1"/>
          </p:cNvSpPr>
          <p:nvPr/>
        </p:nvSpPr>
        <p:spPr bwMode="auto">
          <a:xfrm>
            <a:off x="4818063" y="2581275"/>
            <a:ext cx="2698750" cy="336550"/>
          </a:xfrm>
          <a:prstGeom prst="rect">
            <a:avLst/>
          </a:prstGeom>
          <a:noFill/>
          <a:ln w="9525">
            <a:noFill/>
            <a:miter lim="800000"/>
            <a:headEnd/>
            <a:tailEnd/>
          </a:ln>
          <a:effectLst/>
        </p:spPr>
        <p:txBody>
          <a:bodyPr wrap="none">
            <a:spAutoFit/>
          </a:bodyPr>
          <a:lstStyle/>
          <a:p>
            <a:pPr eaLnBrk="0" hangingPunct="0"/>
            <a:r>
              <a:rPr lang="en-US" sz="1600" b="1">
                <a:solidFill>
                  <a:srgbClr val="000066"/>
                </a:solidFill>
                <a:latin typeface="Verdana" pitchFamily="34" charset="0"/>
                <a:cs typeface="Arial" pitchFamily="34" charset="0"/>
              </a:rPr>
              <a:t>Sharing of Knowledge</a:t>
            </a:r>
          </a:p>
        </p:txBody>
      </p:sp>
      <p:sp>
        <p:nvSpPr>
          <p:cNvPr id="178202" name="Rectangle 26"/>
          <p:cNvSpPr>
            <a:spLocks noChangeArrowheads="1"/>
          </p:cNvSpPr>
          <p:nvPr/>
        </p:nvSpPr>
        <p:spPr bwMode="auto">
          <a:xfrm>
            <a:off x="2316163" y="2255838"/>
            <a:ext cx="3571875" cy="336550"/>
          </a:xfrm>
          <a:prstGeom prst="rect">
            <a:avLst/>
          </a:prstGeom>
          <a:noFill/>
          <a:ln w="9525">
            <a:noFill/>
            <a:miter lim="800000"/>
            <a:headEnd/>
            <a:tailEnd/>
          </a:ln>
          <a:effectLst/>
        </p:spPr>
        <p:txBody>
          <a:bodyPr>
            <a:spAutoFit/>
          </a:bodyPr>
          <a:lstStyle/>
          <a:p>
            <a:pPr algn="ctr" eaLnBrk="0" hangingPunct="0"/>
            <a:r>
              <a:rPr lang="en-US" sz="1600" b="1">
                <a:solidFill>
                  <a:srgbClr val="000066"/>
                </a:solidFill>
                <a:latin typeface="Verdana" pitchFamily="34" charset="0"/>
                <a:cs typeface="Arial" pitchFamily="34" charset="0"/>
              </a:rPr>
              <a:t>Information Retrieval</a:t>
            </a:r>
          </a:p>
        </p:txBody>
      </p:sp>
      <p:sp>
        <p:nvSpPr>
          <p:cNvPr id="178203" name="Rectangle 27"/>
          <p:cNvSpPr>
            <a:spLocks noChangeArrowheads="1"/>
          </p:cNvSpPr>
          <p:nvPr/>
        </p:nvSpPr>
        <p:spPr bwMode="auto">
          <a:xfrm>
            <a:off x="1724025" y="2586038"/>
            <a:ext cx="2112963" cy="336550"/>
          </a:xfrm>
          <a:prstGeom prst="rect">
            <a:avLst/>
          </a:prstGeom>
          <a:noFill/>
          <a:ln w="9525">
            <a:noFill/>
            <a:miter lim="800000"/>
            <a:headEnd/>
            <a:tailEnd/>
          </a:ln>
          <a:effectLst/>
        </p:spPr>
        <p:txBody>
          <a:bodyPr wrap="none">
            <a:spAutoFit/>
          </a:bodyPr>
          <a:lstStyle/>
          <a:p>
            <a:pPr algn="ctr" eaLnBrk="0" hangingPunct="0"/>
            <a:r>
              <a:rPr lang="en-US" sz="1600" b="1">
                <a:solidFill>
                  <a:srgbClr val="000066"/>
                </a:solidFill>
                <a:latin typeface="Verdana" pitchFamily="34" charset="0"/>
                <a:cs typeface="Arial" pitchFamily="34" charset="0"/>
              </a:rPr>
              <a:t>Query Expansion</a:t>
            </a:r>
          </a:p>
        </p:txBody>
      </p:sp>
      <p:sp>
        <p:nvSpPr>
          <p:cNvPr id="178204" name="Rectangle 28"/>
          <p:cNvSpPr>
            <a:spLocks noChangeArrowheads="1"/>
          </p:cNvSpPr>
          <p:nvPr/>
        </p:nvSpPr>
        <p:spPr bwMode="auto">
          <a:xfrm>
            <a:off x="3098800" y="4033838"/>
            <a:ext cx="1306513" cy="336550"/>
          </a:xfrm>
          <a:prstGeom prst="rect">
            <a:avLst/>
          </a:prstGeom>
          <a:noFill/>
          <a:ln w="9525">
            <a:noFill/>
            <a:miter lim="800000"/>
            <a:headEnd/>
            <a:tailEnd/>
          </a:ln>
          <a:effectLst/>
        </p:spPr>
        <p:txBody>
          <a:bodyPr wrap="none">
            <a:spAutoFit/>
          </a:bodyPr>
          <a:lstStyle/>
          <a:p>
            <a:pPr algn="ctr" eaLnBrk="0" hangingPunct="0"/>
            <a:r>
              <a:rPr lang="en-US" sz="1600" b="1">
                <a:solidFill>
                  <a:srgbClr val="000066"/>
                </a:solidFill>
                <a:latin typeface="Verdana" pitchFamily="34" charset="0"/>
                <a:cs typeface="Arial" pitchFamily="34" charset="0"/>
              </a:rPr>
              <a:t>Mediation</a:t>
            </a:r>
          </a:p>
        </p:txBody>
      </p:sp>
      <p:sp>
        <p:nvSpPr>
          <p:cNvPr id="178205" name="Rectangle 29"/>
          <p:cNvSpPr>
            <a:spLocks noChangeArrowheads="1"/>
          </p:cNvSpPr>
          <p:nvPr/>
        </p:nvSpPr>
        <p:spPr bwMode="auto">
          <a:xfrm>
            <a:off x="5229225" y="4154488"/>
            <a:ext cx="1376363" cy="336550"/>
          </a:xfrm>
          <a:prstGeom prst="rect">
            <a:avLst/>
          </a:prstGeom>
          <a:noFill/>
          <a:ln w="9525">
            <a:noFill/>
            <a:miter lim="800000"/>
            <a:headEnd/>
            <a:tailEnd/>
          </a:ln>
          <a:effectLst/>
        </p:spPr>
        <p:txBody>
          <a:bodyPr wrap="none">
            <a:spAutoFit/>
          </a:bodyPr>
          <a:lstStyle/>
          <a:p>
            <a:pPr eaLnBrk="0" hangingPunct="0"/>
            <a:r>
              <a:rPr lang="en-US" sz="1600" b="1">
                <a:solidFill>
                  <a:srgbClr val="000066"/>
                </a:solidFill>
                <a:latin typeface="Verdana" pitchFamily="34" charset="0"/>
                <a:cs typeface="Arial" pitchFamily="34" charset="0"/>
              </a:rPr>
              <a:t>Reasoning</a:t>
            </a:r>
          </a:p>
        </p:txBody>
      </p:sp>
      <p:sp>
        <p:nvSpPr>
          <p:cNvPr id="178206" name="Rectangle 30"/>
          <p:cNvSpPr>
            <a:spLocks noChangeArrowheads="1"/>
          </p:cNvSpPr>
          <p:nvPr/>
        </p:nvSpPr>
        <p:spPr bwMode="auto">
          <a:xfrm>
            <a:off x="5464175" y="3697288"/>
            <a:ext cx="2659063" cy="336550"/>
          </a:xfrm>
          <a:prstGeom prst="rect">
            <a:avLst/>
          </a:prstGeom>
          <a:noFill/>
          <a:ln w="9525">
            <a:noFill/>
            <a:miter lim="800000"/>
            <a:headEnd/>
            <a:tailEnd/>
          </a:ln>
          <a:effectLst/>
        </p:spPr>
        <p:txBody>
          <a:bodyPr wrap="none">
            <a:spAutoFit/>
          </a:bodyPr>
          <a:lstStyle/>
          <a:p>
            <a:pPr eaLnBrk="0" hangingPunct="0"/>
            <a:r>
              <a:rPr lang="en-US" sz="1600" b="1">
                <a:solidFill>
                  <a:srgbClr val="000066"/>
                </a:solidFill>
                <a:latin typeface="Verdana" pitchFamily="34" charset="0"/>
                <a:cs typeface="Arial" pitchFamily="34" charset="0"/>
              </a:rPr>
              <a:t>Consistency Checking</a:t>
            </a:r>
          </a:p>
        </p:txBody>
      </p:sp>
      <p:sp>
        <p:nvSpPr>
          <p:cNvPr id="178207" name="Rectangle 31"/>
          <p:cNvSpPr>
            <a:spLocks noChangeArrowheads="1"/>
          </p:cNvSpPr>
          <p:nvPr/>
        </p:nvSpPr>
        <p:spPr bwMode="auto">
          <a:xfrm>
            <a:off x="4635500" y="3865563"/>
            <a:ext cx="590550" cy="336550"/>
          </a:xfrm>
          <a:prstGeom prst="rect">
            <a:avLst/>
          </a:prstGeom>
          <a:noFill/>
          <a:ln w="9525">
            <a:noFill/>
            <a:miter lim="800000"/>
            <a:headEnd/>
            <a:tailEnd/>
          </a:ln>
          <a:effectLst/>
        </p:spPr>
        <p:txBody>
          <a:bodyPr wrap="none">
            <a:spAutoFit/>
          </a:bodyPr>
          <a:lstStyle/>
          <a:p>
            <a:pPr eaLnBrk="0" hangingPunct="0"/>
            <a:r>
              <a:rPr lang="en-US" sz="1600" b="1">
                <a:solidFill>
                  <a:srgbClr val="000066"/>
                </a:solidFill>
                <a:latin typeface="Verdana" pitchFamily="34" charset="0"/>
                <a:cs typeface="Arial" pitchFamily="34" charset="0"/>
              </a:rPr>
              <a:t>EAI</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457200" y="214298"/>
            <a:ext cx="8229600" cy="1143000"/>
          </a:xfrm>
        </p:spPr>
        <p:txBody>
          <a:bodyPr/>
          <a:lstStyle/>
          <a:p>
            <a:r>
              <a:rPr lang="en-US" dirty="0" smtClean="0"/>
              <a:t>Ontology development</a:t>
            </a:r>
            <a:endParaRPr lang="en-US" dirty="0"/>
          </a:p>
        </p:txBody>
      </p:sp>
      <p:sp>
        <p:nvSpPr>
          <p:cNvPr id="236547" name="Rectangle 3"/>
          <p:cNvSpPr>
            <a:spLocks noChangeArrowheads="1"/>
          </p:cNvSpPr>
          <p:nvPr/>
        </p:nvSpPr>
        <p:spPr bwMode="auto">
          <a:xfrm>
            <a:off x="0" y="184785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36548" name="Object 4"/>
          <p:cNvGraphicFramePr>
            <a:graphicFrameLocks noChangeAspect="1"/>
          </p:cNvGraphicFramePr>
          <p:nvPr/>
        </p:nvGraphicFramePr>
        <p:xfrm>
          <a:off x="1285852" y="2000240"/>
          <a:ext cx="5788025" cy="4168775"/>
        </p:xfrm>
        <a:graphic>
          <a:graphicData uri="http://schemas.openxmlformats.org/presentationml/2006/ole">
            <p:oleObj spid="_x0000_s209922" name="Visio" r:id="rId3" imgW="8747633" imgH="6286738" progId="Visio.Drawing.11">
              <p:embed/>
            </p:oleObj>
          </a:graphicData>
        </a:graphic>
      </p:graphicFrame>
      <p:sp>
        <p:nvSpPr>
          <p:cNvPr id="236549" name="Text Box 5"/>
          <p:cNvSpPr txBox="1">
            <a:spLocks noChangeArrowheads="1"/>
          </p:cNvSpPr>
          <p:nvPr/>
        </p:nvSpPr>
        <p:spPr bwMode="auto">
          <a:xfrm>
            <a:off x="755650" y="1196975"/>
            <a:ext cx="7777163" cy="863600"/>
          </a:xfrm>
          <a:prstGeom prst="rect">
            <a:avLst/>
          </a:prstGeom>
          <a:noFill/>
          <a:ln w="9525" algn="ctr">
            <a:noFill/>
            <a:miter lim="800000"/>
            <a:headEnd/>
            <a:tailEnd/>
          </a:ln>
          <a:effectLst/>
        </p:spPr>
        <p:txBody>
          <a:bodyPr/>
          <a:lstStyle/>
          <a:p>
            <a:pPr marL="342900" indent="-342900">
              <a:lnSpc>
                <a:spcPct val="90000"/>
              </a:lnSpc>
              <a:spcBef>
                <a:spcPct val="20000"/>
              </a:spcBef>
              <a:buFontTx/>
              <a:buChar char="•"/>
            </a:pPr>
            <a:r>
              <a:rPr lang="en-US" sz="1600" dirty="0">
                <a:latin typeface="Arial" pitchFamily="34" charset="0"/>
              </a:rPr>
              <a:t>Scenario 1 – Top-down: Expert building the ontology - manually</a:t>
            </a:r>
          </a:p>
          <a:p>
            <a:pPr marL="342900" indent="-342900">
              <a:lnSpc>
                <a:spcPct val="90000"/>
              </a:lnSpc>
              <a:spcBef>
                <a:spcPct val="20000"/>
              </a:spcBef>
              <a:buFontTx/>
              <a:buChar char="•"/>
            </a:pPr>
            <a:r>
              <a:rPr lang="en-US" sz="1600" dirty="0">
                <a:latin typeface="Arial" pitchFamily="34" charset="0"/>
              </a:rPr>
              <a:t>Scenario 2 – Bottom-up: Ontology build from documents, email logs, etc…</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1357290" y="0"/>
            <a:ext cx="6624637" cy="1143001"/>
          </a:xfrm>
        </p:spPr>
        <p:txBody>
          <a:bodyPr/>
          <a:lstStyle/>
          <a:p>
            <a:r>
              <a:rPr lang="en-US" dirty="0"/>
              <a:t>Why to use ontologies in </a:t>
            </a:r>
            <a:r>
              <a:rPr lang="en-US" dirty="0" smtClean="0"/>
              <a:t>NO?</a:t>
            </a:r>
            <a:endParaRPr lang="en-US" dirty="0"/>
          </a:p>
        </p:txBody>
      </p:sp>
      <p:sp>
        <p:nvSpPr>
          <p:cNvPr id="266243" name="Rectangle 3"/>
          <p:cNvSpPr>
            <a:spLocks noGrp="1" noChangeArrowheads="1"/>
          </p:cNvSpPr>
          <p:nvPr>
            <p:ph type="body" idx="1"/>
          </p:nvPr>
        </p:nvSpPr>
        <p:spPr>
          <a:xfrm>
            <a:off x="500034" y="1357298"/>
            <a:ext cx="8229600" cy="4525963"/>
          </a:xfrm>
        </p:spPr>
        <p:txBody>
          <a:bodyPr/>
          <a:lstStyle/>
          <a:p>
            <a:r>
              <a:rPr lang="en-US" sz="2400" dirty="0" smtClean="0"/>
              <a:t>NO development </a:t>
            </a:r>
            <a:r>
              <a:rPr lang="en-US" sz="2400" dirty="0"/>
              <a:t>and user community</a:t>
            </a:r>
          </a:p>
          <a:p>
            <a:pPr lvl="1"/>
            <a:r>
              <a:rPr lang="en-US" sz="2000" dirty="0"/>
              <a:t>E4 “Constitution” - a reference formal description of common understanding </a:t>
            </a:r>
          </a:p>
          <a:p>
            <a:pPr lvl="1"/>
            <a:r>
              <a:rPr lang="en-US" sz="2000" dirty="0"/>
              <a:t>a common vocabulary, rules and formulations</a:t>
            </a:r>
          </a:p>
          <a:p>
            <a:pPr lvl="1"/>
            <a:r>
              <a:rPr lang="en-US" sz="2000" dirty="0"/>
              <a:t>a background for an integrated architecture</a:t>
            </a:r>
          </a:p>
          <a:p>
            <a:pPr lvl="1"/>
            <a:r>
              <a:rPr lang="en-US" sz="2000" dirty="0" err="1"/>
              <a:t>multilinguality</a:t>
            </a:r>
            <a:r>
              <a:rPr lang="en-US" sz="2000" dirty="0"/>
              <a:t> and multimodality </a:t>
            </a:r>
            <a:r>
              <a:rPr lang="en-US" sz="2000" dirty="0" smtClean="0"/>
              <a:t>support</a:t>
            </a:r>
          </a:p>
          <a:p>
            <a:pPr lvl="1"/>
            <a:r>
              <a:rPr lang="en-US" sz="2000" dirty="0" smtClean="0"/>
              <a:t>…</a:t>
            </a:r>
            <a:endParaRPr lang="en-US" sz="2000" dirty="0"/>
          </a:p>
          <a:p>
            <a:r>
              <a:rPr lang="en-US" sz="2400" dirty="0" smtClean="0"/>
              <a:t>Benefits </a:t>
            </a:r>
            <a:r>
              <a:rPr lang="en-US" sz="2400" dirty="0"/>
              <a:t>to the user</a:t>
            </a:r>
          </a:p>
          <a:p>
            <a:pPr lvl="1"/>
            <a:r>
              <a:rPr lang="en-US" sz="2000" dirty="0"/>
              <a:t>Solving inconsistencies - Reference vocabulary</a:t>
            </a:r>
          </a:p>
          <a:p>
            <a:pPr lvl="1"/>
            <a:r>
              <a:rPr lang="en-US" sz="2000" dirty="0"/>
              <a:t>Sharing - Enabling the connectivity to </a:t>
            </a:r>
            <a:r>
              <a:rPr lang="en-US" sz="2000" dirty="0" smtClean="0"/>
              <a:t>NO community </a:t>
            </a:r>
            <a:r>
              <a:rPr lang="en-US" sz="2000" dirty="0"/>
              <a:t>on the level of business processes, resources and BOM</a:t>
            </a:r>
          </a:p>
          <a:p>
            <a:pPr lvl="1"/>
            <a:r>
              <a:rPr lang="en-US" sz="2000" dirty="0"/>
              <a:t>Open and integrated - Connectivity to existing ontologies that are user defined and/or relevant for </a:t>
            </a:r>
            <a:r>
              <a:rPr lang="en-US" sz="2000" dirty="0" smtClean="0"/>
              <a:t>NO</a:t>
            </a:r>
          </a:p>
          <a:p>
            <a:pPr lvl="1"/>
            <a:r>
              <a:rPr lang="en-US" sz="2000" dirty="0" smtClean="0"/>
              <a:t>…</a:t>
            </a:r>
            <a:endParaRPr lang="en-US"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4"/>
            <a:ext cx="8229600" cy="1143000"/>
          </a:xfrm>
        </p:spPr>
        <p:txBody>
          <a:bodyPr/>
          <a:lstStyle/>
          <a:p>
            <a:r>
              <a:rPr lang="en-US" dirty="0"/>
              <a:t>Overview of Existing Ontologies</a:t>
            </a:r>
          </a:p>
        </p:txBody>
      </p:sp>
      <p:sp>
        <p:nvSpPr>
          <p:cNvPr id="9219" name="Rectangle 3"/>
          <p:cNvSpPr>
            <a:spLocks noGrp="1" noChangeArrowheads="1"/>
          </p:cNvSpPr>
          <p:nvPr>
            <p:ph type="body" idx="1"/>
          </p:nvPr>
        </p:nvSpPr>
        <p:spPr>
          <a:xfrm>
            <a:off x="457200" y="1428736"/>
            <a:ext cx="8229600" cy="4525963"/>
          </a:xfrm>
        </p:spPr>
        <p:txBody>
          <a:bodyPr/>
          <a:lstStyle/>
          <a:p>
            <a:r>
              <a:rPr lang="en-US" sz="2400" dirty="0" smtClean="0"/>
              <a:t>Terminological ontologies: </a:t>
            </a:r>
            <a:r>
              <a:rPr lang="en-US" sz="2400" b="0" dirty="0" err="1" smtClean="0"/>
              <a:t>WordNet</a:t>
            </a:r>
            <a:r>
              <a:rPr lang="en-US" sz="2400" b="0" dirty="0" smtClean="0"/>
              <a:t>, </a:t>
            </a:r>
            <a:r>
              <a:rPr lang="en-US" sz="2400" b="0" dirty="0" err="1" smtClean="0"/>
              <a:t>VerbNet</a:t>
            </a:r>
            <a:r>
              <a:rPr lang="en-US" sz="2400" b="0" dirty="0" smtClean="0"/>
              <a:t>, </a:t>
            </a:r>
            <a:r>
              <a:rPr lang="en-US" sz="2400" b="0" dirty="0" err="1" smtClean="0"/>
              <a:t>FrameNet</a:t>
            </a:r>
            <a:r>
              <a:rPr lang="en-US" sz="2400" b="0" dirty="0" smtClean="0"/>
              <a:t>, </a:t>
            </a:r>
            <a:r>
              <a:rPr lang="en-US" sz="2400" b="0" dirty="0" err="1" smtClean="0"/>
              <a:t>Sensus</a:t>
            </a:r>
            <a:r>
              <a:rPr lang="en-US" sz="2400" b="0" dirty="0" smtClean="0"/>
              <a:t> </a:t>
            </a:r>
          </a:p>
          <a:p>
            <a:r>
              <a:rPr lang="en-US" sz="2400" b="1" dirty="0" smtClean="0"/>
              <a:t>Domain ontologies: </a:t>
            </a:r>
            <a:r>
              <a:rPr lang="en-US" sz="2000" b="0" dirty="0" smtClean="0"/>
              <a:t>The </a:t>
            </a:r>
            <a:r>
              <a:rPr lang="en-US" sz="2000" b="0" dirty="0"/>
              <a:t>Gene Ontology (GO</a:t>
            </a:r>
            <a:r>
              <a:rPr lang="en-US" sz="2000" b="0" dirty="0" smtClean="0"/>
              <a:t>), PSL </a:t>
            </a:r>
            <a:r>
              <a:rPr lang="en-US" sz="2000" b="0" dirty="0"/>
              <a:t>(Process Specification Language Ontology</a:t>
            </a:r>
            <a:r>
              <a:rPr lang="en-US" sz="2000" b="0" dirty="0" smtClean="0"/>
              <a:t>), The </a:t>
            </a:r>
            <a:r>
              <a:rPr lang="en-US" sz="2000" b="0" dirty="0"/>
              <a:t>CEO project</a:t>
            </a:r>
          </a:p>
          <a:p>
            <a:r>
              <a:rPr lang="en-US" sz="2400" b="1" dirty="0"/>
              <a:t>Upper </a:t>
            </a:r>
            <a:r>
              <a:rPr lang="en-US" sz="2400" b="1" dirty="0" smtClean="0"/>
              <a:t>ontologies: </a:t>
            </a:r>
            <a:r>
              <a:rPr lang="en-US" sz="2000" b="0" dirty="0" smtClean="0"/>
              <a:t>SUMO </a:t>
            </a:r>
            <a:r>
              <a:rPr lang="en-US" sz="2000" b="0" dirty="0"/>
              <a:t>(Suggested Upper Merged Ontology</a:t>
            </a:r>
            <a:r>
              <a:rPr lang="en-US" sz="2000" b="0" dirty="0" smtClean="0"/>
              <a:t>), </a:t>
            </a:r>
            <a:r>
              <a:rPr lang="en-US" sz="2000" b="0" dirty="0" err="1" smtClean="0"/>
              <a:t>Mikrokosmos</a:t>
            </a:r>
            <a:r>
              <a:rPr lang="en-US" sz="2000" b="0" dirty="0" smtClean="0"/>
              <a:t>, </a:t>
            </a:r>
            <a:r>
              <a:rPr lang="en-US" sz="2000" b="0" dirty="0" err="1" smtClean="0"/>
              <a:t>OpenCyc</a:t>
            </a:r>
            <a:r>
              <a:rPr lang="en-US" sz="2000" b="0" dirty="0" smtClean="0"/>
              <a:t>, Sowa’s </a:t>
            </a:r>
            <a:r>
              <a:rPr lang="en-US" sz="2000" b="0" dirty="0"/>
              <a:t>top-level </a:t>
            </a:r>
            <a:r>
              <a:rPr lang="en-US" sz="2000" b="0" dirty="0" smtClean="0"/>
              <a:t>ontology</a:t>
            </a:r>
          </a:p>
          <a:p>
            <a:r>
              <a:rPr lang="en-US" sz="2400" dirty="0" smtClean="0"/>
              <a:t>Ontologies with common-sense knowledge: </a:t>
            </a:r>
            <a:r>
              <a:rPr lang="en-US" sz="2400" b="0" dirty="0" err="1" smtClean="0"/>
              <a:t>Cyc</a:t>
            </a:r>
            <a:r>
              <a:rPr lang="en-US" sz="2400" b="0" dirty="0" smtClean="0"/>
              <a:t>, </a:t>
            </a:r>
            <a:r>
              <a:rPr lang="en-US" sz="2400" b="0" dirty="0" err="1" smtClean="0"/>
              <a:t>ConceptNet</a:t>
            </a:r>
            <a:endParaRPr lang="en-US" sz="2400" b="0" dirty="0" smtClean="0"/>
          </a:p>
          <a:p>
            <a:r>
              <a:rPr lang="en-US" sz="2400" dirty="0" smtClean="0"/>
              <a:t>Business-oriented Ontologies: </a:t>
            </a:r>
            <a:r>
              <a:rPr lang="en-US" sz="2400" b="0" dirty="0" smtClean="0"/>
              <a:t>The AIAI enterprise ontology, The </a:t>
            </a:r>
            <a:r>
              <a:rPr lang="en-US" sz="2400" b="0" dirty="0" err="1" smtClean="0"/>
              <a:t>TOronto</a:t>
            </a:r>
            <a:r>
              <a:rPr lang="en-US" sz="2400" b="0" dirty="0" smtClean="0"/>
              <a:t> Virtual Enterprise’s ontology (TOVE), The BPMO (Business Process Management Ontology) </a:t>
            </a:r>
          </a:p>
          <a:p>
            <a:endParaRPr lang="en-US" sz="2000" b="0" dirty="0"/>
          </a:p>
          <a:p>
            <a:pPr lvl="1"/>
            <a:endParaRPr 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p:cNvPicPr>
            <a:picLocks noGrp="1" noChangeAspect="1" noChangeArrowheads="1"/>
          </p:cNvPicPr>
          <p:nvPr>
            <p:ph sz="half" idx="1"/>
          </p:nvPr>
        </p:nvPicPr>
        <p:blipFill>
          <a:blip r:embed="rId2"/>
          <a:srcRect/>
          <a:stretch>
            <a:fillRect/>
          </a:stretch>
        </p:blipFill>
        <p:spPr>
          <a:xfrm>
            <a:off x="354013" y="1301771"/>
            <a:ext cx="3802062" cy="5127625"/>
          </a:xfrm>
          <a:noFill/>
          <a:ln/>
        </p:spPr>
      </p:pic>
      <p:pic>
        <p:nvPicPr>
          <p:cNvPr id="240643" name="Picture 3"/>
          <p:cNvPicPr>
            <a:picLocks noGrp="1" noChangeAspect="1" noChangeArrowheads="1"/>
          </p:cNvPicPr>
          <p:nvPr>
            <p:ph sz="half" idx="2"/>
          </p:nvPr>
        </p:nvPicPr>
        <p:blipFill>
          <a:blip r:embed="rId3"/>
          <a:srcRect/>
          <a:stretch>
            <a:fillRect/>
          </a:stretch>
        </p:blipFill>
        <p:spPr>
          <a:xfrm>
            <a:off x="4229100" y="1455759"/>
            <a:ext cx="4006850" cy="4530725"/>
          </a:xfrm>
          <a:noFill/>
          <a:ln/>
        </p:spPr>
      </p:pic>
      <p:sp>
        <p:nvSpPr>
          <p:cNvPr id="240644" name="Line 4"/>
          <p:cNvSpPr>
            <a:spLocks noChangeShapeType="1"/>
          </p:cNvSpPr>
          <p:nvPr/>
        </p:nvSpPr>
        <p:spPr bwMode="auto">
          <a:xfrm flipV="1">
            <a:off x="3095625" y="2995634"/>
            <a:ext cx="2262188" cy="2024062"/>
          </a:xfrm>
          <a:prstGeom prst="line">
            <a:avLst/>
          </a:prstGeom>
          <a:noFill/>
          <a:ln w="28575">
            <a:solidFill>
              <a:schemeClr val="accent2"/>
            </a:solidFill>
            <a:round/>
            <a:headEnd/>
            <a:tailEnd type="triangle" w="med" len="med"/>
          </a:ln>
          <a:effectLst/>
        </p:spPr>
        <p:txBody>
          <a:bodyPr/>
          <a:lstStyle/>
          <a:p>
            <a:endParaRPr lang="en-US"/>
          </a:p>
        </p:txBody>
      </p:sp>
      <p:sp>
        <p:nvSpPr>
          <p:cNvPr id="240645" name="Rectangle 5"/>
          <p:cNvSpPr>
            <a:spLocks noGrp="1" noChangeArrowheads="1"/>
          </p:cNvSpPr>
          <p:nvPr>
            <p:ph type="title"/>
          </p:nvPr>
        </p:nvSpPr>
        <p:spPr>
          <a:noFill/>
          <a:ln/>
        </p:spPr>
        <p:txBody>
          <a:bodyPr/>
          <a:lstStyle/>
          <a:p>
            <a:r>
              <a:rPr lang="en-US" sz="3200" cap="all" dirty="0">
                <a:solidFill>
                  <a:schemeClr val="accent1">
                    <a:lumMod val="25000"/>
                  </a:schemeClr>
                </a:solidFill>
                <a:latin typeface="Arial Black" pitchFamily="34" charset="0"/>
              </a:rPr>
              <a:t>ECOLEAD ontology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914432" y="274638"/>
            <a:ext cx="8229600" cy="1143000"/>
          </a:xfrm>
        </p:spPr>
        <p:txBody>
          <a:bodyPr/>
          <a:lstStyle/>
          <a:p>
            <a:r>
              <a:rPr lang="en-US" dirty="0" smtClean="0"/>
              <a:t>advanced services (e4 case)</a:t>
            </a:r>
            <a:endParaRPr lang="en-US" dirty="0"/>
          </a:p>
        </p:txBody>
      </p:sp>
      <p:graphicFrame>
        <p:nvGraphicFramePr>
          <p:cNvPr id="272388" name="Object 4"/>
          <p:cNvGraphicFramePr>
            <a:graphicFrameLocks noChangeAspect="1"/>
          </p:cNvGraphicFramePr>
          <p:nvPr>
            <p:ph idx="1"/>
          </p:nvPr>
        </p:nvGraphicFramePr>
        <p:xfrm>
          <a:off x="1404938" y="1681182"/>
          <a:ext cx="6334125" cy="4533900"/>
        </p:xfrm>
        <a:graphic>
          <a:graphicData uri="http://schemas.openxmlformats.org/presentationml/2006/ole">
            <p:oleObj spid="_x0000_s203778" name="Visio" r:id="rId3" imgW="6585823" imgH="4714756" progId="Visio.Drawing.11">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428596" y="274638"/>
            <a:ext cx="8229600" cy="1143000"/>
          </a:xfrm>
        </p:spPr>
        <p:txBody>
          <a:bodyPr/>
          <a:lstStyle/>
          <a:p>
            <a:r>
              <a:rPr lang="en-GB" dirty="0" err="1" smtClean="0"/>
              <a:t>OntoGen</a:t>
            </a:r>
            <a:endParaRPr lang="en-GB" dirty="0"/>
          </a:p>
        </p:txBody>
      </p:sp>
      <p:sp>
        <p:nvSpPr>
          <p:cNvPr id="455683" name="Rectangle 3"/>
          <p:cNvSpPr>
            <a:spLocks noGrp="1" noChangeArrowheads="1"/>
          </p:cNvSpPr>
          <p:nvPr>
            <p:ph type="body" idx="1"/>
          </p:nvPr>
        </p:nvSpPr>
        <p:spPr>
          <a:xfrm>
            <a:off x="519113" y="1362096"/>
            <a:ext cx="8229600" cy="5067300"/>
          </a:xfrm>
        </p:spPr>
        <p:txBody>
          <a:bodyPr/>
          <a:lstStyle/>
          <a:p>
            <a:pPr>
              <a:lnSpc>
                <a:spcPct val="80000"/>
              </a:lnSpc>
            </a:pPr>
            <a:r>
              <a:rPr lang="en-GB" sz="2400" dirty="0"/>
              <a:t>Semi-Automatic</a:t>
            </a:r>
          </a:p>
          <a:p>
            <a:pPr lvl="1">
              <a:lnSpc>
                <a:spcPct val="80000"/>
              </a:lnSpc>
            </a:pPr>
            <a:r>
              <a:rPr lang="en-GB" sz="2000" dirty="0"/>
              <a:t>Text-mining methods provide suggestions and insights into the domain</a:t>
            </a:r>
          </a:p>
          <a:p>
            <a:pPr lvl="1">
              <a:lnSpc>
                <a:spcPct val="80000"/>
              </a:lnSpc>
            </a:pPr>
            <a:r>
              <a:rPr lang="en-GB" sz="2000" dirty="0"/>
              <a:t>The user can interact with parameters of text-mining methods</a:t>
            </a:r>
          </a:p>
          <a:p>
            <a:pPr lvl="1">
              <a:lnSpc>
                <a:spcPct val="80000"/>
              </a:lnSpc>
            </a:pPr>
            <a:r>
              <a:rPr lang="en-GB" sz="2000" dirty="0"/>
              <a:t>All the final decisions are taken by the user</a:t>
            </a:r>
          </a:p>
          <a:p>
            <a:pPr>
              <a:lnSpc>
                <a:spcPct val="80000"/>
              </a:lnSpc>
            </a:pPr>
            <a:r>
              <a:rPr lang="en-GB" sz="2400" dirty="0"/>
              <a:t>Data-Driven</a:t>
            </a:r>
          </a:p>
          <a:p>
            <a:pPr lvl="1">
              <a:lnSpc>
                <a:spcPct val="80000"/>
              </a:lnSpc>
            </a:pPr>
            <a:r>
              <a:rPr lang="en-GB" sz="2000" dirty="0"/>
              <a:t>Most of the aid provided by the system is based on some underlying data provided by the system</a:t>
            </a:r>
          </a:p>
          <a:p>
            <a:pPr lvl="1">
              <a:lnSpc>
                <a:spcPct val="80000"/>
              </a:lnSpc>
            </a:pPr>
            <a:r>
              <a:rPr lang="en-GB" sz="2000" dirty="0"/>
              <a:t>Instances are described by features extracted from the data (e.g. bag-of-words vectors)</a:t>
            </a:r>
          </a:p>
          <a:p>
            <a:pPr>
              <a:lnSpc>
                <a:spcPct val="80000"/>
              </a:lnSpc>
              <a:buFontTx/>
              <a:buNone/>
            </a:pPr>
            <a:endParaRPr lang="en-GB" sz="2400" dirty="0"/>
          </a:p>
          <a:p>
            <a:pPr>
              <a:lnSpc>
                <a:spcPct val="80000"/>
              </a:lnSpc>
              <a:buFontTx/>
              <a:buNone/>
            </a:pPr>
            <a:r>
              <a:rPr lang="en-GB" sz="2400" dirty="0"/>
              <a:t>Installation package is publicly available in binaries at </a:t>
            </a:r>
            <a:r>
              <a:rPr lang="en-GB" sz="2400" u="sng" dirty="0">
                <a:hlinkClick r:id="rId2"/>
              </a:rPr>
              <a:t>ontogen.ijs.si</a:t>
            </a:r>
            <a:endParaRPr lang="en-GB" sz="2400" dirty="0"/>
          </a:p>
          <a:p>
            <a:pPr lvl="1">
              <a:lnSpc>
                <a:spcPct val="80000"/>
              </a:lnSpc>
            </a:pP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85736"/>
            <a:ext cx="8229600" cy="1143000"/>
          </a:xfrm>
        </p:spPr>
        <p:txBody>
          <a:bodyPr/>
          <a:lstStyle/>
          <a:p>
            <a:r>
              <a:rPr lang="en-US" dirty="0" smtClean="0"/>
              <a:t>Networked </a:t>
            </a:r>
            <a:r>
              <a:rPr lang="en-US" dirty="0" err="1" smtClean="0"/>
              <a:t>organisations</a:t>
            </a:r>
            <a:endParaRPr lang="en-US" dirty="0" smtClean="0"/>
          </a:p>
        </p:txBody>
      </p:sp>
      <p:sp>
        <p:nvSpPr>
          <p:cNvPr id="4" name="Rectangle 3"/>
          <p:cNvSpPr>
            <a:spLocks noChangeArrowheads="1"/>
          </p:cNvSpPr>
          <p:nvPr/>
        </p:nvSpPr>
        <p:spPr bwMode="auto">
          <a:xfrm>
            <a:off x="1000100" y="1684357"/>
            <a:ext cx="7078663" cy="4459287"/>
          </a:xfrm>
          <a:prstGeom prst="rect">
            <a:avLst/>
          </a:prstGeom>
          <a:solidFill>
            <a:srgbClr val="FFFF99"/>
          </a:solidFill>
          <a:ln w="17463">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endParaRPr lang="en-US"/>
          </a:p>
        </p:txBody>
      </p:sp>
      <p:sp>
        <p:nvSpPr>
          <p:cNvPr id="5" name="Rectangle 4"/>
          <p:cNvSpPr>
            <a:spLocks noChangeArrowheads="1"/>
          </p:cNvSpPr>
          <p:nvPr/>
        </p:nvSpPr>
        <p:spPr bwMode="auto">
          <a:xfrm>
            <a:off x="2689200" y="2227282"/>
            <a:ext cx="5227638" cy="3816350"/>
          </a:xfrm>
          <a:prstGeom prst="rect">
            <a:avLst/>
          </a:prstGeom>
          <a:solidFill>
            <a:srgbClr val="FFFFFB"/>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p>
        </p:txBody>
      </p:sp>
      <p:sp>
        <p:nvSpPr>
          <p:cNvPr id="6" name="Rectangle 5"/>
          <p:cNvSpPr>
            <a:spLocks noChangeArrowheads="1"/>
          </p:cNvSpPr>
          <p:nvPr/>
        </p:nvSpPr>
        <p:spPr bwMode="auto">
          <a:xfrm>
            <a:off x="1057250" y="1789132"/>
            <a:ext cx="3086100" cy="274637"/>
          </a:xfrm>
          <a:prstGeom prst="rect">
            <a:avLst/>
          </a:prstGeom>
          <a:noFill/>
          <a:ln w="9525">
            <a:noFill/>
            <a:miter lim="800000"/>
            <a:headEnd/>
            <a:tailEnd/>
          </a:ln>
        </p:spPr>
        <p:txBody>
          <a:bodyPr wrap="none" lIns="0" tIns="0" rIns="0" bIns="0">
            <a:spAutoFit/>
          </a:bodyPr>
          <a:lstStyle/>
          <a:p>
            <a:r>
              <a:rPr lang="en-US">
                <a:solidFill>
                  <a:srgbClr val="000000"/>
                </a:solidFill>
              </a:rPr>
              <a:t>Collaborative Networks (CN)</a:t>
            </a:r>
          </a:p>
        </p:txBody>
      </p:sp>
      <p:sp>
        <p:nvSpPr>
          <p:cNvPr id="7" name="Rectangle 6"/>
          <p:cNvSpPr>
            <a:spLocks noChangeArrowheads="1"/>
          </p:cNvSpPr>
          <p:nvPr/>
        </p:nvSpPr>
        <p:spPr bwMode="auto">
          <a:xfrm>
            <a:off x="3351188" y="2335232"/>
            <a:ext cx="3021012" cy="636587"/>
          </a:xfrm>
          <a:prstGeom prst="rect">
            <a:avLst/>
          </a:prstGeom>
          <a:noFill/>
          <a:ln w="9525">
            <a:noFill/>
            <a:miter lim="800000"/>
            <a:headEnd/>
            <a:tailEnd/>
          </a:ln>
        </p:spPr>
        <p:txBody>
          <a:bodyPr/>
          <a:lstStyle/>
          <a:p>
            <a:endParaRPr lang="en-US"/>
          </a:p>
        </p:txBody>
      </p:sp>
      <p:sp>
        <p:nvSpPr>
          <p:cNvPr id="8" name="Rectangle 7"/>
          <p:cNvSpPr>
            <a:spLocks noChangeArrowheads="1"/>
          </p:cNvSpPr>
          <p:nvPr/>
        </p:nvSpPr>
        <p:spPr bwMode="auto">
          <a:xfrm>
            <a:off x="2689200" y="4765694"/>
            <a:ext cx="5087938" cy="1277938"/>
          </a:xfrm>
          <a:prstGeom prst="rect">
            <a:avLst/>
          </a:prstGeom>
          <a:solidFill>
            <a:srgbClr val="D8F67A"/>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p>
        </p:txBody>
      </p:sp>
      <p:sp>
        <p:nvSpPr>
          <p:cNvPr id="9" name="Text Box 8"/>
          <p:cNvSpPr txBox="1">
            <a:spLocks noChangeArrowheads="1"/>
          </p:cNvSpPr>
          <p:nvPr/>
        </p:nvSpPr>
        <p:spPr bwMode="auto">
          <a:xfrm>
            <a:off x="2716188" y="2330469"/>
            <a:ext cx="5197475" cy="366713"/>
          </a:xfrm>
          <a:prstGeom prst="rect">
            <a:avLst/>
          </a:prstGeom>
          <a:noFill/>
          <a:ln w="9525">
            <a:noFill/>
            <a:miter lim="800000"/>
            <a:headEnd/>
            <a:tailEnd/>
          </a:ln>
          <a:effectLst/>
        </p:spPr>
        <p:txBody>
          <a:bodyPr>
            <a:spAutoFit/>
          </a:bodyPr>
          <a:lstStyle/>
          <a:p>
            <a:pPr>
              <a:spcBef>
                <a:spcPct val="50000"/>
              </a:spcBef>
            </a:pPr>
            <a:r>
              <a:rPr lang="en-US"/>
              <a:t>Collaborative Networked Organizations (CNO)</a:t>
            </a:r>
          </a:p>
        </p:txBody>
      </p:sp>
      <p:sp>
        <p:nvSpPr>
          <p:cNvPr id="10" name="Text Box 9"/>
          <p:cNvSpPr txBox="1">
            <a:spLocks noChangeArrowheads="1"/>
          </p:cNvSpPr>
          <p:nvPr/>
        </p:nvSpPr>
        <p:spPr bwMode="auto">
          <a:xfrm>
            <a:off x="3689325" y="5527694"/>
            <a:ext cx="3490913" cy="366713"/>
          </a:xfrm>
          <a:prstGeom prst="rect">
            <a:avLst/>
          </a:prstGeom>
          <a:noFill/>
          <a:ln w="9525">
            <a:noFill/>
            <a:miter lim="800000"/>
            <a:headEnd/>
            <a:tailEnd/>
          </a:ln>
          <a:effectLst/>
        </p:spPr>
        <p:txBody>
          <a:bodyPr>
            <a:spAutoFit/>
          </a:bodyPr>
          <a:lstStyle/>
          <a:p>
            <a:pPr>
              <a:spcBef>
                <a:spcPct val="50000"/>
              </a:spcBef>
            </a:pPr>
            <a:r>
              <a:rPr lang="en-US"/>
              <a:t>CNO Breeding Environment</a:t>
            </a:r>
          </a:p>
        </p:txBody>
      </p:sp>
      <p:sp>
        <p:nvSpPr>
          <p:cNvPr id="11" name="Rectangle 10"/>
          <p:cNvSpPr>
            <a:spLocks noChangeArrowheads="1"/>
          </p:cNvSpPr>
          <p:nvPr/>
        </p:nvSpPr>
        <p:spPr bwMode="auto">
          <a:xfrm>
            <a:off x="3790925" y="3038494"/>
            <a:ext cx="3935413" cy="2300288"/>
          </a:xfrm>
          <a:prstGeom prst="rect">
            <a:avLst/>
          </a:prstGeom>
          <a:solidFill>
            <a:srgbClr val="CCFFFF"/>
          </a:solidFill>
          <a:ln w="17463">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a:p>
        </p:txBody>
      </p:sp>
      <p:sp>
        <p:nvSpPr>
          <p:cNvPr id="12" name="Rectangle 11"/>
          <p:cNvSpPr>
            <a:spLocks noChangeArrowheads="1"/>
          </p:cNvSpPr>
          <p:nvPr/>
        </p:nvSpPr>
        <p:spPr bwMode="auto">
          <a:xfrm>
            <a:off x="4854550" y="3586182"/>
            <a:ext cx="2690813" cy="1577975"/>
          </a:xfrm>
          <a:prstGeom prst="rect">
            <a:avLst/>
          </a:prstGeom>
          <a:solidFill>
            <a:srgbClr val="66FFFF"/>
          </a:solidFill>
          <a:ln w="17463">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a:p>
        </p:txBody>
      </p:sp>
      <p:sp>
        <p:nvSpPr>
          <p:cNvPr id="13" name="Rectangle 12"/>
          <p:cNvSpPr>
            <a:spLocks noChangeArrowheads="1"/>
          </p:cNvSpPr>
          <p:nvPr/>
        </p:nvSpPr>
        <p:spPr bwMode="auto">
          <a:xfrm>
            <a:off x="6095975" y="4095769"/>
            <a:ext cx="1312863" cy="993775"/>
          </a:xfrm>
          <a:prstGeom prst="rect">
            <a:avLst/>
          </a:prstGeom>
          <a:solidFill>
            <a:srgbClr val="99FF99"/>
          </a:solidFill>
          <a:ln w="17463">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a:p>
        </p:txBody>
      </p:sp>
      <p:sp>
        <p:nvSpPr>
          <p:cNvPr id="14" name="Rectangle 13"/>
          <p:cNvSpPr>
            <a:spLocks noChangeArrowheads="1"/>
          </p:cNvSpPr>
          <p:nvPr/>
        </p:nvSpPr>
        <p:spPr bwMode="auto">
          <a:xfrm>
            <a:off x="1206475" y="2667019"/>
            <a:ext cx="2019300" cy="1030288"/>
          </a:xfrm>
          <a:prstGeom prst="rect">
            <a:avLst/>
          </a:prstGeom>
          <a:noFill/>
          <a:ln w="9525">
            <a:noFill/>
            <a:miter lim="800000"/>
            <a:headEnd/>
            <a:tailEnd/>
          </a:ln>
        </p:spPr>
        <p:txBody>
          <a:bodyPr/>
          <a:lstStyle/>
          <a:p>
            <a:endParaRPr lang="en-US"/>
          </a:p>
        </p:txBody>
      </p:sp>
      <p:sp>
        <p:nvSpPr>
          <p:cNvPr id="15" name="Rectangle 14"/>
          <p:cNvSpPr>
            <a:spLocks noChangeArrowheads="1"/>
          </p:cNvSpPr>
          <p:nvPr/>
        </p:nvSpPr>
        <p:spPr bwMode="auto">
          <a:xfrm>
            <a:off x="4514825" y="3167082"/>
            <a:ext cx="2781300" cy="274637"/>
          </a:xfrm>
          <a:prstGeom prst="rect">
            <a:avLst/>
          </a:prstGeom>
          <a:noFill/>
          <a:ln w="9525">
            <a:noFill/>
            <a:miter lim="800000"/>
            <a:headEnd/>
            <a:tailEnd/>
          </a:ln>
        </p:spPr>
        <p:txBody>
          <a:bodyPr wrap="none" lIns="0" tIns="0" rIns="0" bIns="0">
            <a:spAutoFit/>
          </a:bodyPr>
          <a:lstStyle/>
          <a:p>
            <a:r>
              <a:rPr lang="en-US">
                <a:solidFill>
                  <a:srgbClr val="000000"/>
                </a:solidFill>
              </a:rPr>
              <a:t>Virtual  Organization (VO)</a:t>
            </a:r>
            <a:endParaRPr lang="en-US" sz="2800"/>
          </a:p>
        </p:txBody>
      </p:sp>
      <p:sp>
        <p:nvSpPr>
          <p:cNvPr id="16" name="Rectangle 15"/>
          <p:cNvSpPr>
            <a:spLocks noChangeArrowheads="1"/>
          </p:cNvSpPr>
          <p:nvPr/>
        </p:nvSpPr>
        <p:spPr bwMode="auto">
          <a:xfrm>
            <a:off x="5060925" y="3687782"/>
            <a:ext cx="2425700" cy="274637"/>
          </a:xfrm>
          <a:prstGeom prst="rect">
            <a:avLst/>
          </a:prstGeom>
          <a:noFill/>
          <a:ln w="9525">
            <a:noFill/>
            <a:miter lim="800000"/>
            <a:headEnd/>
            <a:tailEnd/>
          </a:ln>
        </p:spPr>
        <p:txBody>
          <a:bodyPr wrap="none" lIns="0" tIns="0" rIns="0" bIns="0">
            <a:spAutoFit/>
          </a:bodyPr>
          <a:lstStyle/>
          <a:p>
            <a:r>
              <a:rPr lang="en-US">
                <a:solidFill>
                  <a:srgbClr val="000000"/>
                </a:solidFill>
              </a:rPr>
              <a:t>Virtual Enterprise (VE)</a:t>
            </a:r>
            <a:endParaRPr lang="en-US" sz="2800"/>
          </a:p>
        </p:txBody>
      </p:sp>
      <p:sp>
        <p:nvSpPr>
          <p:cNvPr id="17" name="Rectangle 16"/>
          <p:cNvSpPr>
            <a:spLocks noChangeArrowheads="1"/>
          </p:cNvSpPr>
          <p:nvPr/>
        </p:nvSpPr>
        <p:spPr bwMode="auto">
          <a:xfrm>
            <a:off x="5941988" y="3962419"/>
            <a:ext cx="1681162" cy="1030288"/>
          </a:xfrm>
          <a:prstGeom prst="rect">
            <a:avLst/>
          </a:prstGeom>
          <a:noFill/>
          <a:ln w="9525">
            <a:noFill/>
            <a:miter lim="800000"/>
            <a:headEnd/>
            <a:tailEnd/>
          </a:ln>
        </p:spPr>
        <p:txBody>
          <a:bodyPr/>
          <a:lstStyle/>
          <a:p>
            <a:endParaRPr lang="en-US"/>
          </a:p>
        </p:txBody>
      </p:sp>
      <p:sp>
        <p:nvSpPr>
          <p:cNvPr id="18" name="Rectangle 17"/>
          <p:cNvSpPr>
            <a:spLocks noChangeArrowheads="1"/>
          </p:cNvSpPr>
          <p:nvPr/>
        </p:nvSpPr>
        <p:spPr bwMode="auto">
          <a:xfrm>
            <a:off x="6264250" y="4275157"/>
            <a:ext cx="1028700" cy="274637"/>
          </a:xfrm>
          <a:prstGeom prst="rect">
            <a:avLst/>
          </a:prstGeom>
          <a:noFill/>
          <a:ln w="9525">
            <a:noFill/>
            <a:miter lim="800000"/>
            <a:headEnd/>
            <a:tailEnd/>
          </a:ln>
        </p:spPr>
        <p:txBody>
          <a:bodyPr wrap="none" lIns="0" tIns="0" rIns="0" bIns="0">
            <a:spAutoFit/>
          </a:bodyPr>
          <a:lstStyle/>
          <a:p>
            <a:r>
              <a:rPr lang="en-US">
                <a:solidFill>
                  <a:srgbClr val="000000"/>
                </a:solidFill>
              </a:rPr>
              <a:t>Extended</a:t>
            </a:r>
            <a:endParaRPr lang="en-US" sz="2800"/>
          </a:p>
        </p:txBody>
      </p:sp>
      <p:sp>
        <p:nvSpPr>
          <p:cNvPr id="19" name="Rectangle 18"/>
          <p:cNvSpPr>
            <a:spLocks noChangeArrowheads="1"/>
          </p:cNvSpPr>
          <p:nvPr/>
        </p:nvSpPr>
        <p:spPr bwMode="auto">
          <a:xfrm>
            <a:off x="6221388" y="4600594"/>
            <a:ext cx="1130300" cy="274638"/>
          </a:xfrm>
          <a:prstGeom prst="rect">
            <a:avLst/>
          </a:prstGeom>
          <a:noFill/>
          <a:ln w="9525">
            <a:noFill/>
            <a:miter lim="800000"/>
            <a:headEnd/>
            <a:tailEnd/>
          </a:ln>
        </p:spPr>
        <p:txBody>
          <a:bodyPr wrap="none" lIns="0" tIns="0" rIns="0" bIns="0">
            <a:spAutoFit/>
          </a:bodyPr>
          <a:lstStyle/>
          <a:p>
            <a:r>
              <a:rPr lang="en-US" dirty="0">
                <a:solidFill>
                  <a:srgbClr val="000000"/>
                </a:solidFill>
              </a:rPr>
              <a:t>Enterprise</a:t>
            </a:r>
            <a:endParaRPr lang="en-US" sz="2800" dirty="0"/>
          </a:p>
        </p:txBody>
      </p:sp>
      <p:sp>
        <p:nvSpPr>
          <p:cNvPr id="20" name="Rectangle 19"/>
          <p:cNvSpPr>
            <a:spLocks noChangeArrowheads="1"/>
          </p:cNvSpPr>
          <p:nvPr/>
        </p:nvSpPr>
        <p:spPr bwMode="auto">
          <a:xfrm>
            <a:off x="1752575" y="3014682"/>
            <a:ext cx="2220913" cy="882650"/>
          </a:xfrm>
          <a:prstGeom prst="rect">
            <a:avLst/>
          </a:prstGeom>
          <a:solidFill>
            <a:srgbClr val="8DFF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en-US" dirty="0"/>
              <a:t>Virtual </a:t>
            </a:r>
          </a:p>
          <a:p>
            <a:pPr algn="ctr"/>
            <a:r>
              <a:rPr lang="en-US" dirty="0"/>
              <a:t>Laboratory (VL)</a:t>
            </a:r>
          </a:p>
        </p:txBody>
      </p:sp>
      <p:sp>
        <p:nvSpPr>
          <p:cNvPr id="21" name="Rectangle 20"/>
          <p:cNvSpPr>
            <a:spLocks noChangeArrowheads="1"/>
          </p:cNvSpPr>
          <p:nvPr/>
        </p:nvSpPr>
        <p:spPr bwMode="auto">
          <a:xfrm>
            <a:off x="1192188" y="3800494"/>
            <a:ext cx="2457450" cy="1357313"/>
          </a:xfrm>
          <a:prstGeom prst="rect">
            <a:avLst/>
          </a:prstGeom>
          <a:solidFill>
            <a:srgbClr val="FFCC99"/>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p>
        </p:txBody>
      </p:sp>
      <p:sp>
        <p:nvSpPr>
          <p:cNvPr id="22" name="Rectangle 21"/>
          <p:cNvSpPr>
            <a:spLocks noChangeArrowheads="1"/>
          </p:cNvSpPr>
          <p:nvPr/>
        </p:nvSpPr>
        <p:spPr bwMode="auto">
          <a:xfrm>
            <a:off x="1169963" y="4075132"/>
            <a:ext cx="2127250" cy="915987"/>
          </a:xfrm>
          <a:prstGeom prst="rect">
            <a:avLst/>
          </a:prstGeom>
          <a:noFill/>
          <a:ln w="9525">
            <a:noFill/>
            <a:miter lim="800000"/>
            <a:headEnd/>
            <a:tailEnd/>
          </a:ln>
          <a:effectLst/>
        </p:spPr>
        <p:txBody>
          <a:bodyPr wrap="none">
            <a:spAutoFit/>
          </a:bodyPr>
          <a:lstStyle/>
          <a:p>
            <a:pPr algn="ctr"/>
            <a:r>
              <a:rPr lang="en-US">
                <a:solidFill>
                  <a:srgbClr val="000000"/>
                </a:solidFill>
              </a:rPr>
              <a:t>Professional</a:t>
            </a:r>
          </a:p>
          <a:p>
            <a:pPr algn="ctr"/>
            <a:r>
              <a:rPr lang="en-US">
                <a:solidFill>
                  <a:srgbClr val="000000"/>
                </a:solidFill>
              </a:rPr>
              <a:t>Virtual</a:t>
            </a:r>
          </a:p>
          <a:p>
            <a:pPr algn="ctr"/>
            <a:r>
              <a:rPr lang="en-US">
                <a:solidFill>
                  <a:srgbClr val="000000"/>
                </a:solidFill>
              </a:rPr>
              <a:t>Community (PVC)</a:t>
            </a:r>
            <a:endParaRPr lang="pt-PT">
              <a:solidFill>
                <a:srgbClr val="0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6" name="Rectangle 1027"/>
          <p:cNvPicPr>
            <a:picLocks noChangeAspect="1" noChangeArrowheads="1"/>
          </p:cNvPicPr>
          <p:nvPr/>
        </p:nvPicPr>
        <p:blipFill>
          <a:blip r:embed="rId2"/>
          <a:srcRect/>
          <a:stretch>
            <a:fillRect/>
          </a:stretch>
        </p:blipFill>
        <p:spPr bwMode="auto">
          <a:xfrm>
            <a:off x="0" y="0"/>
            <a:ext cx="8305800" cy="6851650"/>
          </a:xfrm>
          <a:prstGeom prst="rect">
            <a:avLst/>
          </a:prstGeom>
          <a:noFill/>
          <a:ln w="9525">
            <a:noFill/>
            <a:miter lim="800000"/>
            <a:headEnd/>
            <a:tailEnd/>
          </a:ln>
        </p:spPr>
      </p:pic>
      <p:sp>
        <p:nvSpPr>
          <p:cNvPr id="5" name="Rectangular Callout 4"/>
          <p:cNvSpPr/>
          <p:nvPr/>
        </p:nvSpPr>
        <p:spPr>
          <a:xfrm>
            <a:off x="1219200" y="2209800"/>
            <a:ext cx="1752600" cy="685800"/>
          </a:xfrm>
          <a:prstGeom prst="wedgeRectCallout">
            <a:avLst>
              <a:gd name="adj1" fmla="val -47065"/>
              <a:gd name="adj2" fmla="val -125595"/>
            </a:avLst>
          </a:prstGeom>
        </p:spPr>
        <p:style>
          <a:lnRef idx="2">
            <a:schemeClr val="accent1"/>
          </a:lnRef>
          <a:fillRef idx="1">
            <a:schemeClr val="accent1"/>
          </a:fillRef>
          <a:effectRef idx="0">
            <a:schemeClr val="accent1"/>
          </a:effectRef>
          <a:fontRef idx="minor">
            <a:schemeClr val="lt1"/>
          </a:fontRef>
        </p:style>
        <p:txBody>
          <a:bodyPr anchor="ctr"/>
          <a:lstStyle/>
          <a:p>
            <a:pPr algn="ctr"/>
            <a:r>
              <a:rPr lang="en-US">
                <a:solidFill>
                  <a:schemeClr val="tx1"/>
                </a:solidFill>
                <a:latin typeface="Calibri" pitchFamily="34" charset="0"/>
              </a:rPr>
              <a:t>Concept hierarchy</a:t>
            </a:r>
          </a:p>
        </p:txBody>
      </p:sp>
      <p:sp>
        <p:nvSpPr>
          <p:cNvPr id="6" name="Rectangular Callout 5"/>
          <p:cNvSpPr/>
          <p:nvPr/>
        </p:nvSpPr>
        <p:spPr>
          <a:xfrm>
            <a:off x="609600" y="5334000"/>
            <a:ext cx="1752600" cy="685800"/>
          </a:xfrm>
          <a:prstGeom prst="wedgeRectCallout">
            <a:avLst>
              <a:gd name="adj1" fmla="val -16630"/>
              <a:gd name="adj2" fmla="val -125595"/>
            </a:avLst>
          </a:prstGeom>
        </p:spPr>
        <p:style>
          <a:lnRef idx="2">
            <a:schemeClr val="accent1"/>
          </a:lnRef>
          <a:fillRef idx="1">
            <a:schemeClr val="accent1"/>
          </a:fillRef>
          <a:effectRef idx="0">
            <a:schemeClr val="accent1"/>
          </a:effectRef>
          <a:fontRef idx="minor">
            <a:schemeClr val="lt1"/>
          </a:fontRef>
        </p:style>
        <p:txBody>
          <a:bodyPr anchor="ctr"/>
          <a:lstStyle/>
          <a:p>
            <a:pPr algn="ctr"/>
            <a:r>
              <a:rPr lang="en-US">
                <a:solidFill>
                  <a:schemeClr val="tx1"/>
                </a:solidFill>
                <a:latin typeface="Calibri" pitchFamily="34" charset="0"/>
              </a:rPr>
              <a:t>Sub-Concept suggestion</a:t>
            </a:r>
          </a:p>
        </p:txBody>
      </p:sp>
      <p:sp>
        <p:nvSpPr>
          <p:cNvPr id="7" name="Rectangular Callout 6"/>
          <p:cNvSpPr/>
          <p:nvPr/>
        </p:nvSpPr>
        <p:spPr>
          <a:xfrm>
            <a:off x="7010400" y="5715000"/>
            <a:ext cx="1752600" cy="685800"/>
          </a:xfrm>
          <a:prstGeom prst="wedgeRectCallout">
            <a:avLst>
              <a:gd name="adj1" fmla="val -77499"/>
              <a:gd name="adj2" fmla="val -170040"/>
            </a:avLst>
          </a:prstGeom>
        </p:spPr>
        <p:style>
          <a:lnRef idx="2">
            <a:schemeClr val="accent1"/>
          </a:lnRef>
          <a:fillRef idx="1">
            <a:schemeClr val="accent1"/>
          </a:fillRef>
          <a:effectRef idx="0">
            <a:schemeClr val="accent1"/>
          </a:effectRef>
          <a:fontRef idx="minor">
            <a:schemeClr val="lt1"/>
          </a:fontRef>
        </p:style>
        <p:txBody>
          <a:bodyPr anchor="ctr"/>
          <a:lstStyle/>
          <a:p>
            <a:pPr algn="ctr"/>
            <a:r>
              <a:rPr lang="en-US">
                <a:solidFill>
                  <a:schemeClr val="tx1"/>
                </a:solidFill>
                <a:latin typeface="Calibri" pitchFamily="34" charset="0"/>
              </a:rPr>
              <a:t>Ontology visualization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US" dirty="0" err="1" smtClean="0"/>
              <a:t>Ontoclasify</a:t>
            </a:r>
            <a:endParaRPr lang="en-GB" dirty="0"/>
          </a:p>
        </p:txBody>
      </p:sp>
      <p:sp>
        <p:nvSpPr>
          <p:cNvPr id="452611" name="Rectangle 3"/>
          <p:cNvSpPr>
            <a:spLocks noGrp="1" noChangeArrowheads="1"/>
          </p:cNvSpPr>
          <p:nvPr>
            <p:ph type="body" idx="1"/>
          </p:nvPr>
        </p:nvSpPr>
        <p:spPr>
          <a:xfrm>
            <a:off x="395288" y="1357298"/>
            <a:ext cx="8748712" cy="4371975"/>
          </a:xfrm>
        </p:spPr>
        <p:txBody>
          <a:bodyPr/>
          <a:lstStyle/>
          <a:p>
            <a:r>
              <a:rPr lang="en-GB" dirty="0"/>
              <a:t>System for scalable classification of text into large topic </a:t>
            </a:r>
            <a:r>
              <a:rPr lang="en-GB" dirty="0" err="1"/>
              <a:t>ontologies</a:t>
            </a:r>
            <a:r>
              <a:rPr lang="en-GB" dirty="0"/>
              <a:t> </a:t>
            </a:r>
          </a:p>
          <a:p>
            <a:r>
              <a:rPr lang="en-GB" dirty="0"/>
              <a:t>Available as Web service </a:t>
            </a:r>
          </a:p>
          <a:p>
            <a:pPr lvl="1"/>
            <a:r>
              <a:rPr lang="en-GB" dirty="0"/>
              <a:t>for </a:t>
            </a:r>
            <a:r>
              <a:rPr lang="en-GB" dirty="0" err="1"/>
              <a:t>DMoz</a:t>
            </a:r>
            <a:r>
              <a:rPr lang="en-GB" dirty="0"/>
              <a:t> directory of Web pages</a:t>
            </a:r>
          </a:p>
          <a:p>
            <a:pPr lvl="1">
              <a:buFontTx/>
              <a:buNone/>
            </a:pPr>
            <a:r>
              <a:rPr lang="en-GB" sz="2000" dirty="0">
                <a:hlinkClick r:id="rId2"/>
              </a:rPr>
              <a:t>http://alchemist.ijs.si/ASP.NETv1.1/DMozClassify/OntoService.asmx</a:t>
            </a:r>
            <a:r>
              <a:rPr lang="en-GB" sz="2000" dirty="0"/>
              <a:t/>
            </a:r>
            <a:br>
              <a:rPr lang="en-GB" sz="2000" dirty="0"/>
            </a:br>
            <a:endParaRPr lang="en-GB" sz="2000" dirty="0"/>
          </a:p>
          <a:p>
            <a:pPr lvl="1"/>
            <a:r>
              <a:rPr lang="en-GB" dirty="0"/>
              <a:t>for </a:t>
            </a:r>
            <a:r>
              <a:rPr lang="en-GB" dirty="0" err="1"/>
              <a:t>Inspec</a:t>
            </a:r>
            <a:r>
              <a:rPr lang="en-GB" dirty="0"/>
              <a:t> ontology for annotating papers</a:t>
            </a:r>
          </a:p>
          <a:p>
            <a:pPr lvl="1">
              <a:buFontTx/>
              <a:buNone/>
            </a:pPr>
            <a:r>
              <a:rPr lang="en-GB" sz="2000" dirty="0">
                <a:hlinkClick r:id="rId3"/>
              </a:rPr>
              <a:t>http://alchemist.ijs.si/ASP.NETv1.1/InspecClassify/OntoService.asmx</a:t>
            </a:r>
            <a:r>
              <a:rPr lang="en-GB" dirty="0"/>
              <a:t/>
            </a:r>
            <a:br>
              <a:rPr lang="en-GB" dirty="0"/>
            </a:br>
            <a:r>
              <a:rPr lang="en-GB" dirty="0"/>
              <a:t/>
            </a:r>
            <a:br>
              <a:rPr lang="en-GB" dirty="0"/>
            </a:br>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28596" y="0"/>
            <a:ext cx="8229600" cy="1143000"/>
          </a:xfrm>
        </p:spPr>
        <p:txBody>
          <a:bodyPr/>
          <a:lstStyle/>
          <a:p>
            <a:r>
              <a:rPr lang="en-US" dirty="0" err="1" smtClean="0"/>
              <a:t>Cyc</a:t>
            </a:r>
            <a:endParaRPr lang="en-US" dirty="0"/>
          </a:p>
        </p:txBody>
      </p:sp>
      <p:pic>
        <p:nvPicPr>
          <p:cNvPr id="146437" name="Picture 5" descr="topics-top"/>
          <p:cNvPicPr>
            <a:picLocks noChangeAspect="1" noChangeArrowheads="1"/>
          </p:cNvPicPr>
          <p:nvPr/>
        </p:nvPicPr>
        <p:blipFill>
          <a:blip r:embed="rId2"/>
          <a:srcRect/>
          <a:stretch>
            <a:fillRect/>
          </a:stretch>
        </p:blipFill>
        <p:spPr bwMode="auto">
          <a:xfrm>
            <a:off x="1173163" y="790575"/>
            <a:ext cx="6997700" cy="6091238"/>
          </a:xfrm>
          <a:prstGeom prst="rect">
            <a:avLst/>
          </a:prstGeom>
          <a:noFill/>
        </p:spPr>
      </p:pic>
      <p:sp>
        <p:nvSpPr>
          <p:cNvPr id="146438" name="Text Box 6"/>
          <p:cNvSpPr txBox="1">
            <a:spLocks noChangeArrowheads="1"/>
          </p:cNvSpPr>
          <p:nvPr/>
        </p:nvSpPr>
        <p:spPr bwMode="auto">
          <a:xfrm>
            <a:off x="1658938" y="1531938"/>
            <a:ext cx="3608387" cy="1466850"/>
          </a:xfrm>
          <a:prstGeom prst="rect">
            <a:avLst/>
          </a:prstGeom>
          <a:solidFill>
            <a:schemeClr val="bg1">
              <a:alpha val="75999"/>
            </a:schemeClr>
          </a:solidFill>
          <a:ln w="28575">
            <a:solidFill>
              <a:srgbClr val="000080"/>
            </a:solidFill>
            <a:miter lim="800000"/>
            <a:headEnd/>
            <a:tailEnd/>
          </a:ln>
          <a:effectLst/>
        </p:spPr>
        <p:txBody>
          <a:bodyPr anchor="ctr">
            <a:spAutoFit/>
          </a:bodyPr>
          <a:lstStyle/>
          <a:p>
            <a:pPr eaLnBrk="1" hangingPunct="1">
              <a:spcBef>
                <a:spcPct val="50000"/>
              </a:spcBef>
            </a:pPr>
            <a:r>
              <a:rPr lang="en-US" sz="1800" b="1">
                <a:effectLst>
                  <a:outerShdw blurRad="38100" dist="38100" dir="2700000" algn="tl">
                    <a:srgbClr val="C0C0C0"/>
                  </a:outerShdw>
                </a:effectLst>
                <a:latin typeface="Arial" pitchFamily="34" charset="0"/>
              </a:rPr>
              <a:t>Concepts:</a:t>
            </a:r>
            <a:r>
              <a:rPr lang="en-US" sz="1800" b="1">
                <a:solidFill>
                  <a:srgbClr val="000080"/>
                </a:solidFill>
                <a:effectLst>
                  <a:outerShdw blurRad="38100" dist="38100" dir="2700000" algn="tl">
                    <a:srgbClr val="C0C0C0"/>
                  </a:outerShdw>
                </a:effectLst>
                <a:latin typeface="Arial" pitchFamily="34" charset="0"/>
              </a:rPr>
              <a:t> </a:t>
            </a:r>
            <a:r>
              <a:rPr lang="en-GB" sz="2000">
                <a:latin typeface="Arial" pitchFamily="34" charset="0"/>
              </a:rPr>
              <a:t>276,747 </a:t>
            </a:r>
          </a:p>
          <a:p>
            <a:pPr eaLnBrk="1" hangingPunct="1">
              <a:spcBef>
                <a:spcPct val="50000"/>
              </a:spcBef>
            </a:pPr>
            <a:r>
              <a:rPr lang="en-GB" sz="1400" b="1">
                <a:solidFill>
                  <a:srgbClr val="000099"/>
                </a:solidFill>
                <a:latin typeface="Tahoma" pitchFamily="34" charset="0"/>
              </a:rPr>
              <a:t>Buying,  Sulfur,  Authoring, TerroristOrganization, AbuSayyaf,</a:t>
            </a:r>
            <a:br>
              <a:rPr lang="en-GB" sz="1400" b="1">
                <a:solidFill>
                  <a:srgbClr val="000099"/>
                </a:solidFill>
                <a:latin typeface="Tahoma" pitchFamily="34" charset="0"/>
              </a:rPr>
            </a:br>
            <a:r>
              <a:rPr lang="en-GB" sz="1400" b="1">
                <a:solidFill>
                  <a:srgbClr val="000099"/>
                </a:solidFill>
                <a:latin typeface="Tahoma" pitchFamily="34" charset="0"/>
              </a:rPr>
              <a:t>Witbrock</a:t>
            </a:r>
          </a:p>
          <a:p>
            <a:pPr>
              <a:spcBef>
                <a:spcPts val="175"/>
              </a:spcBef>
              <a:buClr>
                <a:srgbClr val="000099"/>
              </a:buClr>
              <a:buSzPct val="100000"/>
              <a:buFont typeface="Tahoma" pitchFamily="34" charset="0"/>
              <a:buNone/>
            </a:pPr>
            <a:endParaRPr lang="en-US" sz="1800" b="1">
              <a:solidFill>
                <a:srgbClr val="000080"/>
              </a:solidFill>
              <a:effectLst>
                <a:outerShdw blurRad="38100" dist="38100" dir="2700000" algn="tl">
                  <a:srgbClr val="C0C0C0"/>
                </a:outerShdw>
              </a:effectLst>
              <a:latin typeface="Arial" pitchFamily="34" charset="0"/>
            </a:endParaRPr>
          </a:p>
        </p:txBody>
      </p:sp>
      <p:sp>
        <p:nvSpPr>
          <p:cNvPr id="146440" name="Text Box 8"/>
          <p:cNvSpPr txBox="1">
            <a:spLocks noChangeArrowheads="1"/>
          </p:cNvSpPr>
          <p:nvPr/>
        </p:nvSpPr>
        <p:spPr bwMode="auto">
          <a:xfrm>
            <a:off x="4375150" y="2914650"/>
            <a:ext cx="4171950" cy="1254125"/>
          </a:xfrm>
          <a:prstGeom prst="rect">
            <a:avLst/>
          </a:prstGeom>
          <a:solidFill>
            <a:schemeClr val="bg1">
              <a:alpha val="75999"/>
            </a:schemeClr>
          </a:solidFill>
          <a:ln w="28575">
            <a:solidFill>
              <a:srgbClr val="000080"/>
            </a:solidFill>
            <a:miter lim="800000"/>
            <a:headEnd/>
            <a:tailEnd/>
          </a:ln>
          <a:effectLst/>
        </p:spPr>
        <p:txBody>
          <a:bodyPr anchor="ctr">
            <a:spAutoFit/>
          </a:bodyPr>
          <a:lstStyle/>
          <a:p>
            <a:pPr eaLnBrk="1" hangingPunct="1">
              <a:spcBef>
                <a:spcPct val="50000"/>
              </a:spcBef>
            </a:pPr>
            <a:r>
              <a:rPr lang="en-US" sz="1800" b="1">
                <a:effectLst>
                  <a:outerShdw blurRad="38100" dist="38100" dir="2700000" algn="tl">
                    <a:srgbClr val="C0C0C0"/>
                  </a:outerShdw>
                </a:effectLst>
                <a:latin typeface="Arial" pitchFamily="34" charset="0"/>
              </a:rPr>
              <a:t>Predicates: </a:t>
            </a:r>
            <a:r>
              <a:rPr lang="en-GB" sz="2000">
                <a:latin typeface="Arial" pitchFamily="34" charset="0"/>
              </a:rPr>
              <a:t>14,844	</a:t>
            </a:r>
          </a:p>
          <a:p>
            <a:pPr>
              <a:spcBef>
                <a:spcPts val="175"/>
              </a:spcBef>
              <a:buClr>
                <a:srgbClr val="000099"/>
              </a:buClr>
              <a:buSzPct val="100000"/>
              <a:buFont typeface="Tahoma" pitchFamily="34" charset="0"/>
              <a:buNone/>
            </a:pPr>
            <a:r>
              <a:rPr lang="en-GB" sz="1400" b="1">
                <a:solidFill>
                  <a:srgbClr val="000099"/>
                </a:solidFill>
                <a:latin typeface="Tahoma" pitchFamily="34" charset="0"/>
              </a:rPr>
              <a:t>owns,  isa,  beliefs, foundingDate</a:t>
            </a:r>
          </a:p>
          <a:p>
            <a:pPr>
              <a:spcBef>
                <a:spcPts val="175"/>
              </a:spcBef>
              <a:buClr>
                <a:srgbClr val="000099"/>
              </a:buClr>
              <a:buSzPct val="100000"/>
              <a:buFont typeface="Tahoma" pitchFamily="34" charset="0"/>
              <a:buNone/>
            </a:pPr>
            <a:r>
              <a:rPr lang="en-US" sz="1800" b="1">
                <a:solidFill>
                  <a:srgbClr val="000080"/>
                </a:solidFill>
                <a:effectLst>
                  <a:outerShdw blurRad="38100" dist="38100" dir="2700000" algn="tl">
                    <a:srgbClr val="C0C0C0"/>
                  </a:outerShdw>
                </a:effectLst>
                <a:latin typeface="Arial" pitchFamily="34" charset="0"/>
              </a:rPr>
              <a:t>(foundingDate AbuSayyaf ?X)</a:t>
            </a:r>
          </a:p>
          <a:p>
            <a:pPr>
              <a:spcBef>
                <a:spcPts val="175"/>
              </a:spcBef>
              <a:buClr>
                <a:srgbClr val="000099"/>
              </a:buClr>
              <a:buSzPct val="100000"/>
              <a:buFont typeface="Tahoma" pitchFamily="34" charset="0"/>
              <a:buNone/>
            </a:pPr>
            <a:r>
              <a:rPr lang="en-US" sz="1800" b="1">
                <a:solidFill>
                  <a:srgbClr val="000080"/>
                </a:solidFill>
                <a:effectLst>
                  <a:outerShdw blurRad="38100" dist="38100" dir="2700000" algn="tl">
                    <a:srgbClr val="C0C0C0"/>
                  </a:outerShdw>
                </a:effectLst>
                <a:latin typeface="Arial" pitchFamily="34" charset="0"/>
              </a:rPr>
              <a:t>(maritalStatus YassirArafat Married)</a:t>
            </a:r>
          </a:p>
        </p:txBody>
      </p:sp>
      <p:sp>
        <p:nvSpPr>
          <p:cNvPr id="146441" name="Text Box 9"/>
          <p:cNvSpPr txBox="1">
            <a:spLocks noChangeArrowheads="1"/>
          </p:cNvSpPr>
          <p:nvPr/>
        </p:nvSpPr>
        <p:spPr bwMode="auto">
          <a:xfrm>
            <a:off x="1735138" y="4098925"/>
            <a:ext cx="4654550" cy="1931988"/>
          </a:xfrm>
          <a:prstGeom prst="rect">
            <a:avLst/>
          </a:prstGeom>
          <a:solidFill>
            <a:schemeClr val="bg1">
              <a:alpha val="75999"/>
            </a:schemeClr>
          </a:solidFill>
          <a:ln w="28575">
            <a:solidFill>
              <a:srgbClr val="000080"/>
            </a:solidFill>
            <a:miter lim="800000"/>
            <a:headEnd/>
            <a:tailEnd/>
          </a:ln>
          <a:effectLst/>
        </p:spPr>
        <p:txBody>
          <a:bodyPr anchor="ctr">
            <a:spAutoFit/>
          </a:bodyPr>
          <a:lstStyle/>
          <a:p>
            <a:pPr eaLnBrk="1" hangingPunct="1">
              <a:spcBef>
                <a:spcPct val="50000"/>
              </a:spcBef>
            </a:pPr>
            <a:r>
              <a:rPr lang="en-US" sz="1800" b="1">
                <a:effectLst>
                  <a:outerShdw blurRad="38100" dist="38100" dir="2700000" algn="tl">
                    <a:srgbClr val="C0C0C0"/>
                  </a:outerShdw>
                </a:effectLst>
                <a:latin typeface="Arial" pitchFamily="34" charset="0"/>
              </a:rPr>
              <a:t>Assertions: </a:t>
            </a:r>
            <a:r>
              <a:rPr lang="en-GB" sz="2000">
                <a:latin typeface="Arial" pitchFamily="34" charset="0"/>
              </a:rPr>
              <a:t>2,204,623  	 </a:t>
            </a:r>
          </a:p>
          <a:p>
            <a:pPr eaLnBrk="1" hangingPunct="1">
              <a:spcBef>
                <a:spcPct val="50000"/>
              </a:spcBef>
            </a:pPr>
            <a:r>
              <a:rPr lang="en-GB" sz="1400" b="1">
                <a:solidFill>
                  <a:srgbClr val="000099"/>
                </a:solidFill>
                <a:latin typeface="Tahoma" pitchFamily="34" charset="0"/>
              </a:rPr>
              <a:t>“Causes precede effects”</a:t>
            </a:r>
          </a:p>
          <a:p>
            <a:pPr>
              <a:spcBef>
                <a:spcPts val="175"/>
              </a:spcBef>
              <a:buClr>
                <a:srgbClr val="000099"/>
              </a:buClr>
              <a:buSzPct val="100000"/>
              <a:buFont typeface="Tahoma" pitchFamily="34" charset="0"/>
              <a:buNone/>
            </a:pPr>
            <a:r>
              <a:rPr lang="en-GB" sz="1800" b="1">
                <a:solidFill>
                  <a:srgbClr val="000080"/>
                </a:solidFill>
                <a:effectLst>
                  <a:outerShdw blurRad="38100" dist="38100" dir="2700000" algn="tl">
                    <a:srgbClr val="C0C0C0"/>
                  </a:outerShdw>
                </a:effectLst>
                <a:latin typeface="Arial" pitchFamily="34" charset="0"/>
              </a:rPr>
              <a:t>  (Forall x  (Forall y </a:t>
            </a:r>
          </a:p>
          <a:p>
            <a:pPr>
              <a:spcBef>
                <a:spcPts val="175"/>
              </a:spcBef>
              <a:buClr>
                <a:srgbClr val="000000"/>
              </a:buClr>
              <a:buSzPct val="100000"/>
              <a:buFont typeface="Tahoma" pitchFamily="34" charset="0"/>
              <a:buNone/>
            </a:pPr>
            <a:r>
              <a:rPr lang="en-GB" sz="1800" b="1">
                <a:solidFill>
                  <a:srgbClr val="000080"/>
                </a:solidFill>
                <a:effectLst>
                  <a:outerShdw blurRad="38100" dist="38100" dir="2700000" algn="tl">
                    <a:srgbClr val="C0C0C0"/>
                  </a:outerShdw>
                </a:effectLst>
                <a:latin typeface="Arial" pitchFamily="34" charset="0"/>
              </a:rPr>
              <a:t>      (implies </a:t>
            </a:r>
          </a:p>
          <a:p>
            <a:pPr>
              <a:spcBef>
                <a:spcPts val="175"/>
              </a:spcBef>
              <a:buClr>
                <a:srgbClr val="000000"/>
              </a:buClr>
              <a:buSzPct val="100000"/>
              <a:buFont typeface="Tahoma" pitchFamily="34" charset="0"/>
              <a:buNone/>
            </a:pPr>
            <a:r>
              <a:rPr lang="en-GB" sz="1800" b="1">
                <a:solidFill>
                  <a:srgbClr val="000080"/>
                </a:solidFill>
                <a:effectLst>
                  <a:outerShdw blurRad="38100" dist="38100" dir="2700000" algn="tl">
                    <a:srgbClr val="C0C0C0"/>
                  </a:outerShdw>
                </a:effectLst>
                <a:latin typeface="Arial" pitchFamily="34" charset="0"/>
              </a:rPr>
              <a:t>           (causes x y) </a:t>
            </a:r>
          </a:p>
          <a:p>
            <a:pPr>
              <a:spcBef>
                <a:spcPts val="175"/>
              </a:spcBef>
              <a:buClr>
                <a:srgbClr val="000000"/>
              </a:buClr>
              <a:buSzPct val="100000"/>
              <a:buFont typeface="Tahoma" pitchFamily="34" charset="0"/>
              <a:buNone/>
            </a:pPr>
            <a:r>
              <a:rPr lang="en-GB" sz="1800" b="1">
                <a:solidFill>
                  <a:srgbClr val="000080"/>
                </a:solidFill>
                <a:effectLst>
                  <a:outerShdw blurRad="38100" dist="38100" dir="2700000" algn="tl">
                    <a:srgbClr val="C0C0C0"/>
                  </a:outerShdw>
                </a:effectLst>
                <a:latin typeface="Arial" pitchFamily="34" charset="0"/>
              </a:rPr>
              <a:t>           (startsAfterStartOf y 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6438"/>
                                        </p:tgtEl>
                                        <p:attrNameLst>
                                          <p:attrName>style.visibility</p:attrName>
                                        </p:attrNameLst>
                                      </p:cBhvr>
                                      <p:to>
                                        <p:strVal val="visible"/>
                                      </p:to>
                                    </p:set>
                                    <p:animEffect transition="in" filter="dissolve">
                                      <p:cBhvr>
                                        <p:cTn id="7" dur="500"/>
                                        <p:tgtEl>
                                          <p:spTgt spid="1464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6440"/>
                                        </p:tgtEl>
                                        <p:attrNameLst>
                                          <p:attrName>style.visibility</p:attrName>
                                        </p:attrNameLst>
                                      </p:cBhvr>
                                      <p:to>
                                        <p:strVal val="visible"/>
                                      </p:to>
                                    </p:set>
                                    <p:animEffect transition="in" filter="dissolve">
                                      <p:cBhvr>
                                        <p:cTn id="12" dur="500"/>
                                        <p:tgtEl>
                                          <p:spTgt spid="1464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6441"/>
                                        </p:tgtEl>
                                        <p:attrNameLst>
                                          <p:attrName>style.visibility</p:attrName>
                                        </p:attrNameLst>
                                      </p:cBhvr>
                                      <p:to>
                                        <p:strVal val="visible"/>
                                      </p:to>
                                    </p:set>
                                    <p:animEffect transition="in" filter="dissolve">
                                      <p:cBhvr>
                                        <p:cTn id="17" dur="500"/>
                                        <p:tgtEl>
                                          <p:spTgt spid="146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8" grpId="0" animBg="1" autoUpdateAnimBg="0"/>
      <p:bldP spid="146440" grpId="0" animBg="1" autoUpdateAnimBg="0"/>
      <p:bldP spid="146441"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771556" y="274638"/>
            <a:ext cx="8229600" cy="1143000"/>
          </a:xfrm>
        </p:spPr>
        <p:txBody>
          <a:bodyPr/>
          <a:lstStyle/>
          <a:p>
            <a:r>
              <a:rPr lang="en-US" dirty="0"/>
              <a:t>What can be done with </a:t>
            </a:r>
            <a:r>
              <a:rPr lang="en-US" dirty="0" err="1"/>
              <a:t>Cyc</a:t>
            </a:r>
            <a:r>
              <a:rPr lang="en-US" dirty="0"/>
              <a:t>?</a:t>
            </a:r>
          </a:p>
        </p:txBody>
      </p:sp>
      <p:sp>
        <p:nvSpPr>
          <p:cNvPr id="147459" name="Rectangle 3"/>
          <p:cNvSpPr>
            <a:spLocks noGrp="1" noChangeArrowheads="1"/>
          </p:cNvSpPr>
          <p:nvPr>
            <p:ph type="body" idx="1"/>
          </p:nvPr>
        </p:nvSpPr>
        <p:spPr>
          <a:xfrm>
            <a:off x="685800" y="1357298"/>
            <a:ext cx="7772400" cy="5072098"/>
          </a:xfrm>
        </p:spPr>
        <p:txBody>
          <a:bodyPr/>
          <a:lstStyle/>
          <a:p>
            <a:pPr>
              <a:lnSpc>
                <a:spcPct val="80000"/>
              </a:lnSpc>
            </a:pPr>
            <a:r>
              <a:rPr lang="en-US" sz="2400" b="1" dirty="0"/>
              <a:t>Capabilities </a:t>
            </a:r>
          </a:p>
          <a:p>
            <a:pPr lvl="1">
              <a:lnSpc>
                <a:spcPct val="80000"/>
              </a:lnSpc>
            </a:pPr>
            <a:r>
              <a:rPr lang="en-US" sz="2000" dirty="0"/>
              <a:t>Integration of Heterogeneous Databases </a:t>
            </a:r>
          </a:p>
          <a:p>
            <a:pPr lvl="1">
              <a:lnSpc>
                <a:spcPct val="80000"/>
              </a:lnSpc>
            </a:pPr>
            <a:r>
              <a:rPr lang="en-US" sz="2000" dirty="0"/>
              <a:t>Intelligent Search </a:t>
            </a:r>
          </a:p>
          <a:p>
            <a:pPr lvl="2">
              <a:lnSpc>
                <a:spcPct val="80000"/>
              </a:lnSpc>
            </a:pPr>
            <a:r>
              <a:rPr lang="en-US" sz="1800" dirty="0"/>
              <a:t>Knowledge-Enhanced Retrieval of Captioned Information </a:t>
            </a:r>
          </a:p>
          <a:p>
            <a:pPr lvl="2">
              <a:lnSpc>
                <a:spcPct val="80000"/>
              </a:lnSpc>
            </a:pPr>
            <a:r>
              <a:rPr lang="en-US" sz="1800" dirty="0"/>
              <a:t>WWW Information Retrieval </a:t>
            </a:r>
          </a:p>
          <a:p>
            <a:pPr lvl="1">
              <a:lnSpc>
                <a:spcPct val="80000"/>
              </a:lnSpc>
            </a:pPr>
            <a:r>
              <a:rPr lang="en-US" sz="2000" dirty="0"/>
              <a:t>Distributed AI </a:t>
            </a:r>
          </a:p>
          <a:p>
            <a:pPr>
              <a:lnSpc>
                <a:spcPct val="80000"/>
              </a:lnSpc>
              <a:buFontTx/>
              <a:buNone/>
            </a:pPr>
            <a:endParaRPr lang="en-US" sz="2400" dirty="0"/>
          </a:p>
          <a:p>
            <a:pPr>
              <a:lnSpc>
                <a:spcPct val="80000"/>
              </a:lnSpc>
            </a:pPr>
            <a:r>
              <a:rPr lang="en-US" sz="2400" b="1" dirty="0"/>
              <a:t>Potential Applications</a:t>
            </a:r>
            <a:r>
              <a:rPr lang="en-US" sz="2400" dirty="0"/>
              <a:t> </a:t>
            </a:r>
          </a:p>
          <a:p>
            <a:pPr lvl="1">
              <a:lnSpc>
                <a:spcPct val="80000"/>
              </a:lnSpc>
            </a:pPr>
            <a:r>
              <a:rPr lang="en-US" sz="2000" dirty="0"/>
              <a:t>Sophisticated modeling </a:t>
            </a:r>
          </a:p>
          <a:p>
            <a:pPr lvl="1">
              <a:lnSpc>
                <a:spcPct val="80000"/>
              </a:lnSpc>
            </a:pPr>
            <a:r>
              <a:rPr lang="en-US" sz="2000" dirty="0"/>
              <a:t>Online brokering of goods and services </a:t>
            </a:r>
          </a:p>
          <a:p>
            <a:pPr lvl="1">
              <a:lnSpc>
                <a:spcPct val="80000"/>
              </a:lnSpc>
            </a:pPr>
            <a:r>
              <a:rPr lang="en-US" sz="2000" dirty="0"/>
              <a:t>“Smart" interfaces </a:t>
            </a:r>
          </a:p>
          <a:p>
            <a:pPr lvl="1">
              <a:lnSpc>
                <a:spcPct val="80000"/>
              </a:lnSpc>
            </a:pPr>
            <a:r>
              <a:rPr lang="en-US" sz="2000" dirty="0"/>
              <a:t>Intelligent character simulation for games </a:t>
            </a:r>
          </a:p>
          <a:p>
            <a:pPr lvl="1">
              <a:lnSpc>
                <a:spcPct val="80000"/>
              </a:lnSpc>
            </a:pPr>
            <a:r>
              <a:rPr lang="en-US" sz="2000" dirty="0"/>
              <a:t>Enhanced virtual reality </a:t>
            </a:r>
          </a:p>
          <a:p>
            <a:pPr lvl="1">
              <a:lnSpc>
                <a:spcPct val="80000"/>
              </a:lnSpc>
            </a:pPr>
            <a:r>
              <a:rPr lang="en-US" sz="2000" dirty="0"/>
              <a:t>Improved machine translation and speech recognition </a:t>
            </a:r>
          </a:p>
          <a:p>
            <a:pPr lvl="1">
              <a:lnSpc>
                <a:spcPct val="80000"/>
              </a:lnSpc>
            </a:pPr>
            <a:r>
              <a:rPr lang="en-US" sz="2000" dirty="0"/>
              <a:t>Semantic data mining </a:t>
            </a:r>
          </a:p>
          <a:p>
            <a:pPr lvl="1">
              <a:lnSpc>
                <a:spcPct val="80000"/>
              </a:lnSpc>
            </a:pPr>
            <a:r>
              <a:rPr lang="en-US" sz="2000" dirty="0"/>
              <a:t>Advice Services: E-shopping Assistant </a:t>
            </a:r>
          </a:p>
          <a:p>
            <a:pPr>
              <a:lnSpc>
                <a:spcPct val="80000"/>
              </a:lnSpc>
            </a:pPr>
            <a:endParaRPr lang="en-US"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200" cap="all" dirty="0" smtClean="0">
                <a:solidFill>
                  <a:schemeClr val="accent1">
                    <a:lumMod val="25000"/>
                  </a:schemeClr>
                </a:solidFill>
                <a:latin typeface="Arial Black" pitchFamily="34" charset="0"/>
              </a:rPr>
              <a:t>Knowledge use</a:t>
            </a:r>
            <a:endParaRPr lang="en-US" sz="3200" cap="all" dirty="0">
              <a:solidFill>
                <a:schemeClr val="accent1">
                  <a:lumMod val="25000"/>
                </a:schemeClr>
              </a:solidFill>
              <a:latin typeface="Arial Black" pitchFamily="34" charset="0"/>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994" y="274638"/>
            <a:ext cx="8229600" cy="1143000"/>
          </a:xfrm>
        </p:spPr>
        <p:txBody>
          <a:bodyPr/>
          <a:lstStyle/>
          <a:p>
            <a:r>
              <a:rPr lang="en-US" dirty="0" smtClean="0"/>
              <a:t>Decision support systems</a:t>
            </a:r>
            <a:endParaRPr lang="en-US" dirty="0"/>
          </a:p>
        </p:txBody>
      </p:sp>
      <p:sp>
        <p:nvSpPr>
          <p:cNvPr id="3" name="Content Placeholder 2"/>
          <p:cNvSpPr>
            <a:spLocks noGrp="1"/>
          </p:cNvSpPr>
          <p:nvPr>
            <p:ph idx="1"/>
          </p:nvPr>
        </p:nvSpPr>
        <p:spPr/>
        <p:txBody>
          <a:bodyPr/>
          <a:lstStyle/>
          <a:p>
            <a:r>
              <a:rPr lang="en-US" dirty="0" smtClean="0"/>
              <a:t>Business intelligence tools</a:t>
            </a:r>
          </a:p>
          <a:p>
            <a:r>
              <a:rPr lang="en-US" dirty="0" smtClean="0"/>
              <a:t>Cargo intelligence (</a:t>
            </a:r>
            <a:r>
              <a:rPr lang="en-US" dirty="0" err="1" smtClean="0"/>
              <a:t>Euridice</a:t>
            </a:r>
            <a:r>
              <a:rPr lang="en-US" dirty="0" smtClean="0"/>
              <a:t>)</a:t>
            </a:r>
          </a:p>
          <a:p>
            <a:r>
              <a:rPr lang="en-US" dirty="0" smtClean="0"/>
              <a:t>Project intelligence (www.ist-world.org)</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4214810" y="1285860"/>
            <a:ext cx="4714876" cy="2868216"/>
          </a:xfrm>
          <a:prstGeom prst="rect">
            <a:avLst/>
          </a:prstGeom>
          <a:noFill/>
        </p:spPr>
      </p:pic>
      <p:sp>
        <p:nvSpPr>
          <p:cNvPr id="5" name="Rectangle 4"/>
          <p:cNvSpPr/>
          <p:nvPr/>
        </p:nvSpPr>
        <p:spPr>
          <a:xfrm>
            <a:off x="1214414" y="71414"/>
            <a:ext cx="7572428" cy="1077218"/>
          </a:xfrm>
          <a:prstGeom prst="rect">
            <a:avLst/>
          </a:prstGeom>
        </p:spPr>
        <p:txBody>
          <a:bodyPr wrap="square">
            <a:spAutoFit/>
          </a:bodyPr>
          <a:lstStyle/>
          <a:p>
            <a:pPr algn="ctr" fontAlgn="base">
              <a:spcBef>
                <a:spcPct val="0"/>
              </a:spcBef>
              <a:spcAft>
                <a:spcPct val="0"/>
              </a:spcAft>
            </a:pPr>
            <a:r>
              <a:rPr lang="en-US" sz="3200" cap="all" dirty="0" smtClean="0">
                <a:solidFill>
                  <a:schemeClr val="accent1">
                    <a:lumMod val="25000"/>
                  </a:schemeClr>
                </a:solidFill>
                <a:latin typeface="Arial Black" pitchFamily="34" charset="0"/>
                <a:ea typeface="+mj-ea"/>
                <a:cs typeface="+mj-cs"/>
              </a:rPr>
              <a:t>Customer segmentation</a:t>
            </a:r>
          </a:p>
          <a:p>
            <a:pPr algn="ctr" fontAlgn="base">
              <a:spcBef>
                <a:spcPct val="0"/>
              </a:spcBef>
              <a:spcAft>
                <a:spcPct val="0"/>
              </a:spcAft>
            </a:pPr>
            <a:r>
              <a:rPr lang="en-US" sz="3200" cap="all" dirty="0" smtClean="0">
                <a:solidFill>
                  <a:schemeClr val="accent1">
                    <a:lumMod val="25000"/>
                  </a:schemeClr>
                </a:solidFill>
                <a:latin typeface="Arial Black" pitchFamily="34" charset="0"/>
                <a:ea typeface="+mj-ea"/>
                <a:cs typeface="+mj-cs"/>
              </a:rPr>
              <a:t>Defining marketing groups</a:t>
            </a:r>
          </a:p>
        </p:txBody>
      </p:sp>
      <p:pic>
        <p:nvPicPr>
          <p:cNvPr id="6" name="Picture 2"/>
          <p:cNvPicPr>
            <a:picLocks noChangeAspect="1" noChangeArrowheads="1"/>
          </p:cNvPicPr>
          <p:nvPr/>
        </p:nvPicPr>
        <p:blipFill>
          <a:blip r:embed="rId4" cstate="print"/>
          <a:srcRect/>
          <a:stretch>
            <a:fillRect/>
          </a:stretch>
        </p:blipFill>
        <p:spPr bwMode="auto">
          <a:xfrm>
            <a:off x="5286380" y="3970812"/>
            <a:ext cx="3857620" cy="2887188"/>
          </a:xfrm>
          <a:prstGeom prst="rect">
            <a:avLst/>
          </a:prstGeom>
          <a:noFill/>
        </p:spPr>
      </p:pic>
      <p:pic>
        <p:nvPicPr>
          <p:cNvPr id="14338" name="Picture 2"/>
          <p:cNvPicPr>
            <a:picLocks noChangeAspect="1" noChangeArrowheads="1"/>
          </p:cNvPicPr>
          <p:nvPr/>
        </p:nvPicPr>
        <p:blipFill>
          <a:blip r:embed="rId5"/>
          <a:srcRect/>
          <a:stretch>
            <a:fillRect/>
          </a:stretch>
        </p:blipFill>
        <p:spPr bwMode="auto">
          <a:xfrm>
            <a:off x="0" y="1500174"/>
            <a:ext cx="7072330" cy="52625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6" name="Picture 2"/>
          <p:cNvPicPr>
            <a:picLocks noChangeAspect="1" noChangeArrowheads="1"/>
          </p:cNvPicPr>
          <p:nvPr/>
        </p:nvPicPr>
        <p:blipFill>
          <a:blip r:embed="rId4"/>
          <a:srcRect/>
          <a:stretch>
            <a:fillRect/>
          </a:stretch>
        </p:blipFill>
        <p:spPr bwMode="auto">
          <a:xfrm>
            <a:off x="357158" y="1357298"/>
            <a:ext cx="5483225" cy="4033838"/>
          </a:xfrm>
          <a:prstGeom prst="rect">
            <a:avLst/>
          </a:prstGeom>
          <a:noFill/>
          <a:ln w="9525">
            <a:noFill/>
            <a:miter lim="800000"/>
            <a:headEnd/>
            <a:tailEnd/>
          </a:ln>
        </p:spPr>
      </p:pic>
      <p:sp>
        <p:nvSpPr>
          <p:cNvPr id="5" name="TextBox 4"/>
          <p:cNvSpPr txBox="1"/>
          <p:nvPr/>
        </p:nvSpPr>
        <p:spPr>
          <a:xfrm>
            <a:off x="1705744" y="558209"/>
            <a:ext cx="6581032" cy="584775"/>
          </a:xfrm>
          <a:prstGeom prst="rect">
            <a:avLst/>
          </a:prstGeom>
          <a:noFill/>
        </p:spPr>
        <p:txBody>
          <a:bodyPr wrap="none" rtlCol="0">
            <a:spAutoFit/>
          </a:bodyPr>
          <a:lstStyle/>
          <a:p>
            <a:pPr algn="ctr" fontAlgn="base">
              <a:spcBef>
                <a:spcPct val="0"/>
              </a:spcBef>
              <a:spcAft>
                <a:spcPct val="0"/>
              </a:spcAft>
            </a:pPr>
            <a:r>
              <a:rPr lang="en-US" sz="3200" cap="all" dirty="0" smtClean="0">
                <a:solidFill>
                  <a:schemeClr val="accent1">
                    <a:lumMod val="25000"/>
                  </a:schemeClr>
                </a:solidFill>
                <a:latin typeface="Arial Black" pitchFamily="34" charset="0"/>
                <a:ea typeface="+mj-ea"/>
                <a:cs typeface="+mj-cs"/>
              </a:rPr>
              <a:t>Supply chain prediction</a:t>
            </a:r>
          </a:p>
        </p:txBody>
      </p:sp>
      <p:graphicFrame>
        <p:nvGraphicFramePr>
          <p:cNvPr id="395267" name="Object 3"/>
          <p:cNvGraphicFramePr>
            <a:graphicFrameLocks noChangeAspect="1"/>
          </p:cNvGraphicFramePr>
          <p:nvPr/>
        </p:nvGraphicFramePr>
        <p:xfrm>
          <a:off x="2571736" y="2786058"/>
          <a:ext cx="6753225" cy="4371975"/>
        </p:xfrm>
        <a:graphic>
          <a:graphicData uri="http://schemas.openxmlformats.org/presentationml/2006/ole">
            <p:oleObj spid="_x0000_s395267" name="Chart" r:id="rId5" imgW="6753350" imgH="4371851" progId="MSGraph.Char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5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9526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87363" y="1314472"/>
            <a:ext cx="8313737" cy="5257800"/>
            <a:chOff x="331" y="960"/>
            <a:chExt cx="5237" cy="3312"/>
          </a:xfrm>
        </p:grpSpPr>
        <p:sp>
          <p:nvSpPr>
            <p:cNvPr id="241667" name="Rectangle 3"/>
            <p:cNvSpPr>
              <a:spLocks noChangeArrowheads="1"/>
            </p:cNvSpPr>
            <p:nvPr/>
          </p:nvSpPr>
          <p:spPr bwMode="auto">
            <a:xfrm>
              <a:off x="1745" y="2067"/>
              <a:ext cx="892" cy="231"/>
            </a:xfrm>
            <a:prstGeom prst="rect">
              <a:avLst/>
            </a:prstGeom>
            <a:noFill/>
            <a:ln w="12700">
              <a:noFill/>
              <a:miter lim="800000"/>
              <a:headEnd/>
              <a:tailEnd/>
            </a:ln>
            <a:effectLst>
              <a:outerShdw dist="35921" dir="2700000" algn="ctr" rotWithShape="0">
                <a:schemeClr val="bg1"/>
              </a:outerShdw>
            </a:effectLst>
          </p:spPr>
          <p:txBody>
            <a:bodyPr>
              <a:spAutoFit/>
            </a:bodyPr>
            <a:lstStyle/>
            <a:p>
              <a:pPr>
                <a:lnSpc>
                  <a:spcPct val="90000"/>
                </a:lnSpc>
              </a:pPr>
              <a:r>
                <a:rPr lang="en-US" sz="2000" b="1">
                  <a:latin typeface="Tahoma" pitchFamily="34" charset="0"/>
                </a:rPr>
                <a:t>Cyc</a:t>
              </a:r>
            </a:p>
          </p:txBody>
        </p:sp>
        <p:sp>
          <p:nvSpPr>
            <p:cNvPr id="241668" name="Line 4"/>
            <p:cNvSpPr>
              <a:spLocks noChangeShapeType="1"/>
            </p:cNvSpPr>
            <p:nvPr/>
          </p:nvSpPr>
          <p:spPr bwMode="auto">
            <a:xfrm flipH="1">
              <a:off x="3501" y="2258"/>
              <a:ext cx="347" cy="0"/>
            </a:xfrm>
            <a:prstGeom prst="line">
              <a:avLst/>
            </a:prstGeom>
            <a:noFill/>
            <a:ln w="57150">
              <a:solidFill>
                <a:srgbClr val="FF9900"/>
              </a:solidFill>
              <a:round/>
              <a:headEnd/>
              <a:tailEnd/>
            </a:ln>
            <a:effectLst/>
          </p:spPr>
          <p:txBody>
            <a:bodyPr/>
            <a:lstStyle/>
            <a:p>
              <a:endParaRPr lang="en-US"/>
            </a:p>
          </p:txBody>
        </p:sp>
        <p:sp>
          <p:nvSpPr>
            <p:cNvPr id="241669" name="Line 5"/>
            <p:cNvSpPr>
              <a:spLocks noChangeShapeType="1"/>
            </p:cNvSpPr>
            <p:nvPr/>
          </p:nvSpPr>
          <p:spPr bwMode="auto">
            <a:xfrm flipH="1">
              <a:off x="2521" y="2593"/>
              <a:ext cx="1367" cy="0"/>
            </a:xfrm>
            <a:prstGeom prst="line">
              <a:avLst/>
            </a:prstGeom>
            <a:noFill/>
            <a:ln w="57150">
              <a:solidFill>
                <a:srgbClr val="FF9900"/>
              </a:solidFill>
              <a:round/>
              <a:headEnd/>
              <a:tailEnd/>
            </a:ln>
            <a:effectLst/>
          </p:spPr>
          <p:txBody>
            <a:bodyPr/>
            <a:lstStyle/>
            <a:p>
              <a:endParaRPr lang="en-US"/>
            </a:p>
          </p:txBody>
        </p:sp>
        <p:sp>
          <p:nvSpPr>
            <p:cNvPr id="241670" name="Line 6"/>
            <p:cNvSpPr>
              <a:spLocks noChangeShapeType="1"/>
            </p:cNvSpPr>
            <p:nvPr/>
          </p:nvSpPr>
          <p:spPr bwMode="auto">
            <a:xfrm flipH="1">
              <a:off x="3528" y="2932"/>
              <a:ext cx="347" cy="0"/>
            </a:xfrm>
            <a:prstGeom prst="line">
              <a:avLst/>
            </a:prstGeom>
            <a:noFill/>
            <a:ln w="57150">
              <a:solidFill>
                <a:srgbClr val="FF9900"/>
              </a:solidFill>
              <a:round/>
              <a:headEnd/>
              <a:tailEnd/>
            </a:ln>
            <a:effectLst/>
          </p:spPr>
          <p:txBody>
            <a:bodyPr/>
            <a:lstStyle/>
            <a:p>
              <a:endParaRPr lang="en-US"/>
            </a:p>
          </p:txBody>
        </p:sp>
        <p:grpSp>
          <p:nvGrpSpPr>
            <p:cNvPr id="3" name="Group 7"/>
            <p:cNvGrpSpPr>
              <a:grpSpLocks/>
            </p:cNvGrpSpPr>
            <p:nvPr/>
          </p:nvGrpSpPr>
          <p:grpSpPr bwMode="auto">
            <a:xfrm>
              <a:off x="1743" y="2128"/>
              <a:ext cx="1562" cy="927"/>
              <a:chOff x="1700" y="2128"/>
              <a:chExt cx="1562" cy="927"/>
            </a:xfrm>
          </p:grpSpPr>
          <p:sp>
            <p:nvSpPr>
              <p:cNvPr id="241672" name="Freeform 8"/>
              <p:cNvSpPr>
                <a:spLocks/>
              </p:cNvSpPr>
              <p:nvPr/>
            </p:nvSpPr>
            <p:spPr bwMode="auto">
              <a:xfrm>
                <a:off x="1700" y="2128"/>
                <a:ext cx="1562" cy="782"/>
              </a:xfrm>
              <a:custGeom>
                <a:avLst/>
                <a:gdLst/>
                <a:ahLst/>
                <a:cxnLst>
                  <a:cxn ang="0">
                    <a:pos x="3779" y="0"/>
                  </a:cxn>
                  <a:cxn ang="0">
                    <a:pos x="0" y="3785"/>
                  </a:cxn>
                  <a:cxn ang="0">
                    <a:pos x="7557" y="3785"/>
                  </a:cxn>
                  <a:cxn ang="0">
                    <a:pos x="3779" y="0"/>
                  </a:cxn>
                </a:cxnLst>
                <a:rect l="0" t="0" r="r" b="b"/>
                <a:pathLst>
                  <a:path w="7557" h="3785">
                    <a:moveTo>
                      <a:pt x="3779" y="0"/>
                    </a:moveTo>
                    <a:lnTo>
                      <a:pt x="0" y="3785"/>
                    </a:lnTo>
                    <a:lnTo>
                      <a:pt x="7557" y="3785"/>
                    </a:lnTo>
                    <a:lnTo>
                      <a:pt x="3779" y="0"/>
                    </a:lnTo>
                    <a:close/>
                  </a:path>
                </a:pathLst>
              </a:custGeom>
              <a:solidFill>
                <a:srgbClr val="0000CC"/>
              </a:solidFill>
              <a:ln w="9525">
                <a:noFill/>
                <a:round/>
                <a:headEnd/>
                <a:tailEnd/>
              </a:ln>
            </p:spPr>
            <p:txBody>
              <a:bodyPr/>
              <a:lstStyle/>
              <a:p>
                <a:endParaRPr lang="en-US"/>
              </a:p>
            </p:txBody>
          </p:sp>
          <p:grpSp>
            <p:nvGrpSpPr>
              <p:cNvPr id="4" name="Group 9"/>
              <p:cNvGrpSpPr>
                <a:grpSpLocks/>
              </p:cNvGrpSpPr>
              <p:nvPr/>
            </p:nvGrpSpPr>
            <p:grpSpPr bwMode="auto">
              <a:xfrm>
                <a:off x="1707" y="2901"/>
                <a:ext cx="1552" cy="154"/>
                <a:chOff x="506" y="1864"/>
                <a:chExt cx="1876" cy="186"/>
              </a:xfrm>
            </p:grpSpPr>
            <p:sp>
              <p:nvSpPr>
                <p:cNvPr id="241674" name="Rectangle 10"/>
                <p:cNvSpPr>
                  <a:spLocks noChangeArrowheads="1"/>
                </p:cNvSpPr>
                <p:nvPr/>
              </p:nvSpPr>
              <p:spPr bwMode="auto">
                <a:xfrm>
                  <a:off x="506" y="1864"/>
                  <a:ext cx="1871" cy="181"/>
                </a:xfrm>
                <a:prstGeom prst="rect">
                  <a:avLst/>
                </a:prstGeom>
                <a:solidFill>
                  <a:srgbClr val="6666C2"/>
                </a:solidFill>
                <a:ln w="9525">
                  <a:noFill/>
                  <a:miter lim="800000"/>
                  <a:headEnd/>
                  <a:tailEnd/>
                </a:ln>
              </p:spPr>
              <p:txBody>
                <a:bodyPr/>
                <a:lstStyle/>
                <a:p>
                  <a:endParaRPr lang="en-US"/>
                </a:p>
              </p:txBody>
            </p:sp>
            <p:sp>
              <p:nvSpPr>
                <p:cNvPr id="241675" name="Rectangle 11"/>
                <p:cNvSpPr>
                  <a:spLocks noChangeArrowheads="1"/>
                </p:cNvSpPr>
                <p:nvPr/>
              </p:nvSpPr>
              <p:spPr bwMode="auto">
                <a:xfrm>
                  <a:off x="511" y="1869"/>
                  <a:ext cx="1871" cy="181"/>
                </a:xfrm>
                <a:prstGeom prst="rect">
                  <a:avLst/>
                </a:prstGeom>
                <a:solidFill>
                  <a:srgbClr val="00005C"/>
                </a:solidFill>
                <a:ln w="9525">
                  <a:noFill/>
                  <a:miter lim="800000"/>
                  <a:headEnd/>
                  <a:tailEnd/>
                </a:ln>
              </p:spPr>
              <p:txBody>
                <a:bodyPr/>
                <a:lstStyle/>
                <a:p>
                  <a:endParaRPr lang="en-US"/>
                </a:p>
              </p:txBody>
            </p:sp>
            <p:sp>
              <p:nvSpPr>
                <p:cNvPr id="241676" name="Rectangle 12"/>
                <p:cNvSpPr>
                  <a:spLocks noChangeArrowheads="1"/>
                </p:cNvSpPr>
                <p:nvPr/>
              </p:nvSpPr>
              <p:spPr bwMode="auto">
                <a:xfrm>
                  <a:off x="509" y="1866"/>
                  <a:ext cx="1871" cy="181"/>
                </a:xfrm>
                <a:prstGeom prst="rect">
                  <a:avLst/>
                </a:prstGeom>
                <a:solidFill>
                  <a:srgbClr val="000099"/>
                </a:solidFill>
                <a:ln w="9525">
                  <a:noFill/>
                  <a:miter lim="800000"/>
                  <a:headEnd/>
                  <a:tailEnd/>
                </a:ln>
              </p:spPr>
              <p:txBody>
                <a:bodyPr/>
                <a:lstStyle/>
                <a:p>
                  <a:endParaRPr lang="en-US"/>
                </a:p>
              </p:txBody>
            </p:sp>
          </p:grpSp>
          <p:grpSp>
            <p:nvGrpSpPr>
              <p:cNvPr id="5" name="Group 13"/>
              <p:cNvGrpSpPr>
                <a:grpSpLocks/>
              </p:cNvGrpSpPr>
              <p:nvPr/>
            </p:nvGrpSpPr>
            <p:grpSpPr bwMode="auto">
              <a:xfrm>
                <a:off x="1730" y="2140"/>
                <a:ext cx="1507" cy="758"/>
                <a:chOff x="533" y="944"/>
                <a:chExt cx="1823" cy="916"/>
              </a:xfrm>
            </p:grpSpPr>
            <p:sp>
              <p:nvSpPr>
                <p:cNvPr id="241678" name="Freeform 14"/>
                <p:cNvSpPr>
                  <a:spLocks/>
                </p:cNvSpPr>
                <p:nvPr/>
              </p:nvSpPr>
              <p:spPr bwMode="auto">
                <a:xfrm>
                  <a:off x="533" y="944"/>
                  <a:ext cx="1818" cy="911"/>
                </a:xfrm>
                <a:custGeom>
                  <a:avLst/>
                  <a:gdLst/>
                  <a:ahLst/>
                  <a:cxnLst>
                    <a:cxn ang="0">
                      <a:pos x="3634" y="0"/>
                    </a:cxn>
                    <a:cxn ang="0">
                      <a:pos x="0" y="3641"/>
                    </a:cxn>
                    <a:cxn ang="0">
                      <a:pos x="7268" y="3641"/>
                    </a:cxn>
                    <a:cxn ang="0">
                      <a:pos x="3634" y="0"/>
                    </a:cxn>
                  </a:cxnLst>
                  <a:rect l="0" t="0" r="r" b="b"/>
                  <a:pathLst>
                    <a:path w="7268" h="3641">
                      <a:moveTo>
                        <a:pt x="3634" y="0"/>
                      </a:moveTo>
                      <a:lnTo>
                        <a:pt x="0" y="3641"/>
                      </a:lnTo>
                      <a:lnTo>
                        <a:pt x="7268" y="3641"/>
                      </a:lnTo>
                      <a:lnTo>
                        <a:pt x="3634" y="0"/>
                      </a:lnTo>
                      <a:close/>
                    </a:path>
                  </a:pathLst>
                </a:custGeom>
                <a:solidFill>
                  <a:srgbClr val="7B7BD5"/>
                </a:solidFill>
                <a:ln w="9525">
                  <a:noFill/>
                  <a:round/>
                  <a:headEnd/>
                  <a:tailEnd/>
                </a:ln>
              </p:spPr>
              <p:txBody>
                <a:bodyPr/>
                <a:lstStyle/>
                <a:p>
                  <a:endParaRPr lang="en-US"/>
                </a:p>
              </p:txBody>
            </p:sp>
            <p:sp>
              <p:nvSpPr>
                <p:cNvPr id="241679" name="Freeform 15"/>
                <p:cNvSpPr>
                  <a:spLocks/>
                </p:cNvSpPr>
                <p:nvPr/>
              </p:nvSpPr>
              <p:spPr bwMode="auto">
                <a:xfrm>
                  <a:off x="539" y="950"/>
                  <a:ext cx="1817" cy="910"/>
                </a:xfrm>
                <a:custGeom>
                  <a:avLst/>
                  <a:gdLst/>
                  <a:ahLst/>
                  <a:cxnLst>
                    <a:cxn ang="0">
                      <a:pos x="3634" y="0"/>
                    </a:cxn>
                    <a:cxn ang="0">
                      <a:pos x="0" y="3641"/>
                    </a:cxn>
                    <a:cxn ang="0">
                      <a:pos x="7268" y="3641"/>
                    </a:cxn>
                    <a:cxn ang="0">
                      <a:pos x="3634" y="0"/>
                    </a:cxn>
                  </a:cxnLst>
                  <a:rect l="0" t="0" r="r" b="b"/>
                  <a:pathLst>
                    <a:path w="7268" h="3641">
                      <a:moveTo>
                        <a:pt x="3634" y="0"/>
                      </a:moveTo>
                      <a:lnTo>
                        <a:pt x="0" y="3641"/>
                      </a:lnTo>
                      <a:lnTo>
                        <a:pt x="7268" y="3641"/>
                      </a:lnTo>
                      <a:lnTo>
                        <a:pt x="3634" y="0"/>
                      </a:lnTo>
                      <a:close/>
                    </a:path>
                  </a:pathLst>
                </a:custGeom>
                <a:solidFill>
                  <a:srgbClr val="15156F"/>
                </a:solidFill>
                <a:ln w="9525">
                  <a:noFill/>
                  <a:round/>
                  <a:headEnd/>
                  <a:tailEnd/>
                </a:ln>
              </p:spPr>
              <p:txBody>
                <a:bodyPr/>
                <a:lstStyle/>
                <a:p>
                  <a:endParaRPr lang="en-US"/>
                </a:p>
              </p:txBody>
            </p:sp>
            <p:sp>
              <p:nvSpPr>
                <p:cNvPr id="241680" name="Freeform 16"/>
                <p:cNvSpPr>
                  <a:spLocks/>
                </p:cNvSpPr>
                <p:nvPr/>
              </p:nvSpPr>
              <p:spPr bwMode="auto">
                <a:xfrm>
                  <a:off x="536" y="947"/>
                  <a:ext cx="1817" cy="910"/>
                </a:xfrm>
                <a:custGeom>
                  <a:avLst/>
                  <a:gdLst/>
                  <a:ahLst/>
                  <a:cxnLst>
                    <a:cxn ang="0">
                      <a:pos x="3635" y="0"/>
                    </a:cxn>
                    <a:cxn ang="0">
                      <a:pos x="0" y="3641"/>
                    </a:cxn>
                    <a:cxn ang="0">
                      <a:pos x="7269" y="3641"/>
                    </a:cxn>
                    <a:cxn ang="0">
                      <a:pos x="3635" y="0"/>
                    </a:cxn>
                  </a:cxnLst>
                  <a:rect l="0" t="0" r="r" b="b"/>
                  <a:pathLst>
                    <a:path w="7269" h="3641">
                      <a:moveTo>
                        <a:pt x="3635" y="0"/>
                      </a:moveTo>
                      <a:lnTo>
                        <a:pt x="0" y="3641"/>
                      </a:lnTo>
                      <a:lnTo>
                        <a:pt x="7269" y="3641"/>
                      </a:lnTo>
                      <a:lnTo>
                        <a:pt x="3635" y="0"/>
                      </a:lnTo>
                      <a:close/>
                    </a:path>
                  </a:pathLst>
                </a:custGeom>
                <a:solidFill>
                  <a:srgbClr val="2323B9"/>
                </a:solidFill>
                <a:ln w="9525">
                  <a:noFill/>
                  <a:round/>
                  <a:headEnd/>
                  <a:tailEnd/>
                </a:ln>
              </p:spPr>
              <p:txBody>
                <a:bodyPr/>
                <a:lstStyle/>
                <a:p>
                  <a:endParaRPr lang="en-US"/>
                </a:p>
              </p:txBody>
            </p:sp>
          </p:grpSp>
          <p:grpSp>
            <p:nvGrpSpPr>
              <p:cNvPr id="6" name="Group 17"/>
              <p:cNvGrpSpPr>
                <a:grpSpLocks/>
              </p:cNvGrpSpPr>
              <p:nvPr/>
            </p:nvGrpSpPr>
            <p:grpSpPr bwMode="auto">
              <a:xfrm>
                <a:off x="1856" y="2140"/>
                <a:ext cx="1255" cy="631"/>
                <a:chOff x="686" y="944"/>
                <a:chExt cx="1517" cy="763"/>
              </a:xfrm>
            </p:grpSpPr>
            <p:sp>
              <p:nvSpPr>
                <p:cNvPr id="241682" name="Freeform 18"/>
                <p:cNvSpPr>
                  <a:spLocks/>
                </p:cNvSpPr>
                <p:nvPr/>
              </p:nvSpPr>
              <p:spPr bwMode="auto">
                <a:xfrm>
                  <a:off x="686" y="944"/>
                  <a:ext cx="1512" cy="758"/>
                </a:xfrm>
                <a:custGeom>
                  <a:avLst/>
                  <a:gdLst/>
                  <a:ahLst/>
                  <a:cxnLst>
                    <a:cxn ang="0">
                      <a:pos x="3024" y="0"/>
                    </a:cxn>
                    <a:cxn ang="0">
                      <a:pos x="0" y="3029"/>
                    </a:cxn>
                    <a:cxn ang="0">
                      <a:pos x="6048" y="3029"/>
                    </a:cxn>
                    <a:cxn ang="0">
                      <a:pos x="3024" y="0"/>
                    </a:cxn>
                  </a:cxnLst>
                  <a:rect l="0" t="0" r="r" b="b"/>
                  <a:pathLst>
                    <a:path w="6048" h="3029">
                      <a:moveTo>
                        <a:pt x="3024" y="0"/>
                      </a:moveTo>
                      <a:lnTo>
                        <a:pt x="0" y="3029"/>
                      </a:lnTo>
                      <a:lnTo>
                        <a:pt x="6048" y="3029"/>
                      </a:lnTo>
                      <a:lnTo>
                        <a:pt x="3024" y="0"/>
                      </a:lnTo>
                      <a:close/>
                    </a:path>
                  </a:pathLst>
                </a:custGeom>
                <a:solidFill>
                  <a:srgbClr val="BABDE4"/>
                </a:solidFill>
                <a:ln w="9525">
                  <a:noFill/>
                  <a:round/>
                  <a:headEnd/>
                  <a:tailEnd/>
                </a:ln>
              </p:spPr>
              <p:txBody>
                <a:bodyPr/>
                <a:lstStyle/>
                <a:p>
                  <a:endParaRPr lang="en-US"/>
                </a:p>
              </p:txBody>
            </p:sp>
            <p:sp>
              <p:nvSpPr>
                <p:cNvPr id="241683" name="Freeform 19"/>
                <p:cNvSpPr>
                  <a:spLocks/>
                </p:cNvSpPr>
                <p:nvPr/>
              </p:nvSpPr>
              <p:spPr bwMode="auto">
                <a:xfrm>
                  <a:off x="691" y="950"/>
                  <a:ext cx="1512" cy="757"/>
                </a:xfrm>
                <a:custGeom>
                  <a:avLst/>
                  <a:gdLst/>
                  <a:ahLst/>
                  <a:cxnLst>
                    <a:cxn ang="0">
                      <a:pos x="3024" y="0"/>
                    </a:cxn>
                    <a:cxn ang="0">
                      <a:pos x="0" y="3029"/>
                    </a:cxn>
                    <a:cxn ang="0">
                      <a:pos x="6048" y="3029"/>
                    </a:cxn>
                    <a:cxn ang="0">
                      <a:pos x="3024" y="0"/>
                    </a:cxn>
                  </a:cxnLst>
                  <a:rect l="0" t="0" r="r" b="b"/>
                  <a:pathLst>
                    <a:path w="6048" h="3029">
                      <a:moveTo>
                        <a:pt x="3024" y="0"/>
                      </a:moveTo>
                      <a:lnTo>
                        <a:pt x="0" y="3029"/>
                      </a:lnTo>
                      <a:lnTo>
                        <a:pt x="6048" y="3029"/>
                      </a:lnTo>
                      <a:lnTo>
                        <a:pt x="3024" y="0"/>
                      </a:lnTo>
                      <a:close/>
                    </a:path>
                  </a:pathLst>
                </a:custGeom>
                <a:solidFill>
                  <a:srgbClr val="54577E"/>
                </a:solidFill>
                <a:ln w="9525">
                  <a:noFill/>
                  <a:round/>
                  <a:headEnd/>
                  <a:tailEnd/>
                </a:ln>
              </p:spPr>
              <p:txBody>
                <a:bodyPr/>
                <a:lstStyle/>
                <a:p>
                  <a:endParaRPr lang="en-US"/>
                </a:p>
              </p:txBody>
            </p:sp>
            <p:sp>
              <p:nvSpPr>
                <p:cNvPr id="241684" name="Freeform 20"/>
                <p:cNvSpPr>
                  <a:spLocks/>
                </p:cNvSpPr>
                <p:nvPr/>
              </p:nvSpPr>
              <p:spPr bwMode="auto">
                <a:xfrm>
                  <a:off x="689" y="947"/>
                  <a:ext cx="1512" cy="757"/>
                </a:xfrm>
                <a:custGeom>
                  <a:avLst/>
                  <a:gdLst/>
                  <a:ahLst/>
                  <a:cxnLst>
                    <a:cxn ang="0">
                      <a:pos x="3024" y="0"/>
                    </a:cxn>
                    <a:cxn ang="0">
                      <a:pos x="0" y="3029"/>
                    </a:cxn>
                    <a:cxn ang="0">
                      <a:pos x="6048" y="3029"/>
                    </a:cxn>
                    <a:cxn ang="0">
                      <a:pos x="3024" y="0"/>
                    </a:cxn>
                  </a:cxnLst>
                  <a:rect l="0" t="0" r="r" b="b"/>
                  <a:pathLst>
                    <a:path w="6048" h="3029">
                      <a:moveTo>
                        <a:pt x="3024" y="0"/>
                      </a:moveTo>
                      <a:lnTo>
                        <a:pt x="0" y="3029"/>
                      </a:lnTo>
                      <a:lnTo>
                        <a:pt x="6048" y="3029"/>
                      </a:lnTo>
                      <a:lnTo>
                        <a:pt x="3024" y="0"/>
                      </a:lnTo>
                      <a:close/>
                    </a:path>
                  </a:pathLst>
                </a:custGeom>
                <a:solidFill>
                  <a:srgbClr val="8C91D2"/>
                </a:solidFill>
                <a:ln w="9525">
                  <a:noFill/>
                  <a:round/>
                  <a:headEnd/>
                  <a:tailEnd/>
                </a:ln>
              </p:spPr>
              <p:txBody>
                <a:bodyPr/>
                <a:lstStyle/>
                <a:p>
                  <a:endParaRPr lang="en-US"/>
                </a:p>
              </p:txBody>
            </p:sp>
          </p:grpSp>
          <p:grpSp>
            <p:nvGrpSpPr>
              <p:cNvPr id="7" name="Group 21"/>
              <p:cNvGrpSpPr>
                <a:grpSpLocks/>
              </p:cNvGrpSpPr>
              <p:nvPr/>
            </p:nvGrpSpPr>
            <p:grpSpPr bwMode="auto">
              <a:xfrm>
                <a:off x="1982" y="2140"/>
                <a:ext cx="1004" cy="506"/>
                <a:chOff x="838" y="944"/>
                <a:chExt cx="1214" cy="611"/>
              </a:xfrm>
            </p:grpSpPr>
            <p:sp>
              <p:nvSpPr>
                <p:cNvPr id="241686" name="Freeform 22"/>
                <p:cNvSpPr>
                  <a:spLocks/>
                </p:cNvSpPr>
                <p:nvPr/>
              </p:nvSpPr>
              <p:spPr bwMode="auto">
                <a:xfrm>
                  <a:off x="838" y="944"/>
                  <a:ext cx="1208" cy="605"/>
                </a:xfrm>
                <a:custGeom>
                  <a:avLst/>
                  <a:gdLst/>
                  <a:ahLst/>
                  <a:cxnLst>
                    <a:cxn ang="0">
                      <a:pos x="2418" y="0"/>
                    </a:cxn>
                    <a:cxn ang="0">
                      <a:pos x="0" y="2419"/>
                    </a:cxn>
                    <a:cxn ang="0">
                      <a:pos x="4836" y="2419"/>
                    </a:cxn>
                    <a:cxn ang="0">
                      <a:pos x="2418" y="0"/>
                    </a:cxn>
                  </a:cxnLst>
                  <a:rect l="0" t="0" r="r" b="b"/>
                  <a:pathLst>
                    <a:path w="4836" h="2419">
                      <a:moveTo>
                        <a:pt x="2418" y="0"/>
                      </a:moveTo>
                      <a:lnTo>
                        <a:pt x="0" y="2419"/>
                      </a:lnTo>
                      <a:lnTo>
                        <a:pt x="4836" y="2419"/>
                      </a:lnTo>
                      <a:lnTo>
                        <a:pt x="2418" y="0"/>
                      </a:lnTo>
                      <a:close/>
                    </a:path>
                  </a:pathLst>
                </a:custGeom>
                <a:solidFill>
                  <a:srgbClr val="EBEBEB"/>
                </a:solidFill>
                <a:ln w="9525">
                  <a:noFill/>
                  <a:round/>
                  <a:headEnd/>
                  <a:tailEnd/>
                </a:ln>
              </p:spPr>
              <p:txBody>
                <a:bodyPr/>
                <a:lstStyle/>
                <a:p>
                  <a:endParaRPr lang="en-US"/>
                </a:p>
              </p:txBody>
            </p:sp>
            <p:sp>
              <p:nvSpPr>
                <p:cNvPr id="241687" name="Freeform 23"/>
                <p:cNvSpPr>
                  <a:spLocks/>
                </p:cNvSpPr>
                <p:nvPr/>
              </p:nvSpPr>
              <p:spPr bwMode="auto">
                <a:xfrm>
                  <a:off x="843" y="950"/>
                  <a:ext cx="1209" cy="605"/>
                </a:xfrm>
                <a:custGeom>
                  <a:avLst/>
                  <a:gdLst/>
                  <a:ahLst/>
                  <a:cxnLst>
                    <a:cxn ang="0">
                      <a:pos x="2418" y="0"/>
                    </a:cxn>
                    <a:cxn ang="0">
                      <a:pos x="0" y="2419"/>
                    </a:cxn>
                    <a:cxn ang="0">
                      <a:pos x="4836" y="2419"/>
                    </a:cxn>
                    <a:cxn ang="0">
                      <a:pos x="2418" y="0"/>
                    </a:cxn>
                  </a:cxnLst>
                  <a:rect l="0" t="0" r="r" b="b"/>
                  <a:pathLst>
                    <a:path w="4836" h="2419">
                      <a:moveTo>
                        <a:pt x="2418" y="0"/>
                      </a:moveTo>
                      <a:lnTo>
                        <a:pt x="0" y="2419"/>
                      </a:lnTo>
                      <a:lnTo>
                        <a:pt x="4836" y="2419"/>
                      </a:lnTo>
                      <a:lnTo>
                        <a:pt x="2418" y="0"/>
                      </a:lnTo>
                      <a:close/>
                    </a:path>
                  </a:pathLst>
                </a:custGeom>
                <a:solidFill>
                  <a:srgbClr val="858585"/>
                </a:solidFill>
                <a:ln w="9525">
                  <a:noFill/>
                  <a:round/>
                  <a:headEnd/>
                  <a:tailEnd/>
                </a:ln>
              </p:spPr>
              <p:txBody>
                <a:bodyPr/>
                <a:lstStyle/>
                <a:p>
                  <a:endParaRPr lang="en-US"/>
                </a:p>
              </p:txBody>
            </p:sp>
            <p:sp>
              <p:nvSpPr>
                <p:cNvPr id="241688" name="Freeform 24"/>
                <p:cNvSpPr>
                  <a:spLocks/>
                </p:cNvSpPr>
                <p:nvPr/>
              </p:nvSpPr>
              <p:spPr bwMode="auto">
                <a:xfrm>
                  <a:off x="840" y="947"/>
                  <a:ext cx="1209" cy="605"/>
                </a:xfrm>
                <a:custGeom>
                  <a:avLst/>
                  <a:gdLst/>
                  <a:ahLst/>
                  <a:cxnLst>
                    <a:cxn ang="0">
                      <a:pos x="2418" y="0"/>
                    </a:cxn>
                    <a:cxn ang="0">
                      <a:pos x="0" y="2420"/>
                    </a:cxn>
                    <a:cxn ang="0">
                      <a:pos x="4835" y="2420"/>
                    </a:cxn>
                    <a:cxn ang="0">
                      <a:pos x="2418" y="0"/>
                    </a:cxn>
                  </a:cxnLst>
                  <a:rect l="0" t="0" r="r" b="b"/>
                  <a:pathLst>
                    <a:path w="4835" h="2420">
                      <a:moveTo>
                        <a:pt x="2418" y="0"/>
                      </a:moveTo>
                      <a:lnTo>
                        <a:pt x="0" y="2420"/>
                      </a:lnTo>
                      <a:lnTo>
                        <a:pt x="4835" y="2420"/>
                      </a:lnTo>
                      <a:lnTo>
                        <a:pt x="2418" y="0"/>
                      </a:lnTo>
                      <a:close/>
                    </a:path>
                  </a:pathLst>
                </a:custGeom>
                <a:solidFill>
                  <a:srgbClr val="DDDDDD"/>
                </a:solidFill>
                <a:ln w="9525">
                  <a:noFill/>
                  <a:round/>
                  <a:headEnd/>
                  <a:tailEnd/>
                </a:ln>
              </p:spPr>
              <p:txBody>
                <a:bodyPr/>
                <a:lstStyle/>
                <a:p>
                  <a:endParaRPr lang="en-US"/>
                </a:p>
              </p:txBody>
            </p:sp>
          </p:grpSp>
          <p:grpSp>
            <p:nvGrpSpPr>
              <p:cNvPr id="8" name="Group 25"/>
              <p:cNvGrpSpPr>
                <a:grpSpLocks/>
              </p:cNvGrpSpPr>
              <p:nvPr/>
            </p:nvGrpSpPr>
            <p:grpSpPr bwMode="auto">
              <a:xfrm>
                <a:off x="2231" y="2266"/>
                <a:ext cx="755" cy="380"/>
                <a:chOff x="1139" y="1096"/>
                <a:chExt cx="913" cy="459"/>
              </a:xfrm>
            </p:grpSpPr>
            <p:sp>
              <p:nvSpPr>
                <p:cNvPr id="241690" name="Freeform 26"/>
                <p:cNvSpPr>
                  <a:spLocks/>
                </p:cNvSpPr>
                <p:nvPr/>
              </p:nvSpPr>
              <p:spPr bwMode="auto">
                <a:xfrm>
                  <a:off x="1139" y="1096"/>
                  <a:ext cx="907" cy="453"/>
                </a:xfrm>
                <a:custGeom>
                  <a:avLst/>
                  <a:gdLst/>
                  <a:ahLst/>
                  <a:cxnLst>
                    <a:cxn ang="0">
                      <a:pos x="1816" y="0"/>
                    </a:cxn>
                    <a:cxn ang="0">
                      <a:pos x="0" y="1812"/>
                    </a:cxn>
                    <a:cxn ang="0">
                      <a:pos x="3631" y="1812"/>
                    </a:cxn>
                    <a:cxn ang="0">
                      <a:pos x="1816" y="0"/>
                    </a:cxn>
                  </a:cxnLst>
                  <a:rect l="0" t="0" r="r" b="b"/>
                  <a:pathLst>
                    <a:path w="3631" h="1812">
                      <a:moveTo>
                        <a:pt x="1816" y="0"/>
                      </a:moveTo>
                      <a:lnTo>
                        <a:pt x="0" y="1812"/>
                      </a:lnTo>
                      <a:lnTo>
                        <a:pt x="3631" y="1812"/>
                      </a:lnTo>
                      <a:lnTo>
                        <a:pt x="1816" y="0"/>
                      </a:lnTo>
                      <a:close/>
                    </a:path>
                  </a:pathLst>
                </a:custGeom>
                <a:solidFill>
                  <a:srgbClr val="D9D9D9"/>
                </a:solidFill>
                <a:ln w="9525">
                  <a:noFill/>
                  <a:round/>
                  <a:headEnd/>
                  <a:tailEnd/>
                </a:ln>
              </p:spPr>
              <p:txBody>
                <a:bodyPr/>
                <a:lstStyle/>
                <a:p>
                  <a:endParaRPr lang="en-US"/>
                </a:p>
              </p:txBody>
            </p:sp>
            <p:sp>
              <p:nvSpPr>
                <p:cNvPr id="241691" name="Freeform 27"/>
                <p:cNvSpPr>
                  <a:spLocks/>
                </p:cNvSpPr>
                <p:nvPr/>
              </p:nvSpPr>
              <p:spPr bwMode="auto">
                <a:xfrm>
                  <a:off x="1144" y="1101"/>
                  <a:ext cx="908" cy="454"/>
                </a:xfrm>
                <a:custGeom>
                  <a:avLst/>
                  <a:gdLst/>
                  <a:ahLst/>
                  <a:cxnLst>
                    <a:cxn ang="0">
                      <a:pos x="1816" y="0"/>
                    </a:cxn>
                    <a:cxn ang="0">
                      <a:pos x="0" y="1812"/>
                    </a:cxn>
                    <a:cxn ang="0">
                      <a:pos x="3631" y="1812"/>
                    </a:cxn>
                    <a:cxn ang="0">
                      <a:pos x="1816" y="0"/>
                    </a:cxn>
                  </a:cxnLst>
                  <a:rect l="0" t="0" r="r" b="b"/>
                  <a:pathLst>
                    <a:path w="3631" h="1812">
                      <a:moveTo>
                        <a:pt x="1816" y="0"/>
                      </a:moveTo>
                      <a:lnTo>
                        <a:pt x="0" y="1812"/>
                      </a:lnTo>
                      <a:lnTo>
                        <a:pt x="3631" y="1812"/>
                      </a:lnTo>
                      <a:lnTo>
                        <a:pt x="1816" y="0"/>
                      </a:lnTo>
                      <a:close/>
                    </a:path>
                  </a:pathLst>
                </a:custGeom>
                <a:solidFill>
                  <a:srgbClr val="737373"/>
                </a:solidFill>
                <a:ln w="9525">
                  <a:noFill/>
                  <a:round/>
                  <a:headEnd/>
                  <a:tailEnd/>
                </a:ln>
              </p:spPr>
              <p:txBody>
                <a:bodyPr/>
                <a:lstStyle/>
                <a:p>
                  <a:endParaRPr lang="en-US"/>
                </a:p>
              </p:txBody>
            </p:sp>
            <p:sp>
              <p:nvSpPr>
                <p:cNvPr id="241692" name="Freeform 28"/>
                <p:cNvSpPr>
                  <a:spLocks/>
                </p:cNvSpPr>
                <p:nvPr/>
              </p:nvSpPr>
              <p:spPr bwMode="auto">
                <a:xfrm>
                  <a:off x="1141" y="1099"/>
                  <a:ext cx="908" cy="453"/>
                </a:xfrm>
                <a:custGeom>
                  <a:avLst/>
                  <a:gdLst/>
                  <a:ahLst/>
                  <a:cxnLst>
                    <a:cxn ang="0">
                      <a:pos x="1815" y="0"/>
                    </a:cxn>
                    <a:cxn ang="0">
                      <a:pos x="0" y="1813"/>
                    </a:cxn>
                    <a:cxn ang="0">
                      <a:pos x="3630" y="1813"/>
                    </a:cxn>
                    <a:cxn ang="0">
                      <a:pos x="1815" y="0"/>
                    </a:cxn>
                  </a:cxnLst>
                  <a:rect l="0" t="0" r="r" b="b"/>
                  <a:pathLst>
                    <a:path w="3630" h="1813">
                      <a:moveTo>
                        <a:pt x="1815" y="0"/>
                      </a:moveTo>
                      <a:lnTo>
                        <a:pt x="0" y="1813"/>
                      </a:lnTo>
                      <a:lnTo>
                        <a:pt x="3630" y="1813"/>
                      </a:lnTo>
                      <a:lnTo>
                        <a:pt x="1815" y="0"/>
                      </a:lnTo>
                      <a:close/>
                    </a:path>
                  </a:pathLst>
                </a:custGeom>
                <a:solidFill>
                  <a:srgbClr val="C0C0C0"/>
                </a:solidFill>
                <a:ln w="9525">
                  <a:noFill/>
                  <a:round/>
                  <a:headEnd/>
                  <a:tailEnd/>
                </a:ln>
              </p:spPr>
              <p:txBody>
                <a:bodyPr/>
                <a:lstStyle/>
                <a:p>
                  <a:endParaRPr lang="en-US"/>
                </a:p>
              </p:txBody>
            </p:sp>
          </p:grpSp>
          <p:grpSp>
            <p:nvGrpSpPr>
              <p:cNvPr id="9" name="Group 29"/>
              <p:cNvGrpSpPr>
                <a:grpSpLocks/>
              </p:cNvGrpSpPr>
              <p:nvPr/>
            </p:nvGrpSpPr>
            <p:grpSpPr bwMode="auto">
              <a:xfrm>
                <a:off x="1982" y="2266"/>
                <a:ext cx="754" cy="380"/>
                <a:chOff x="838" y="1096"/>
                <a:chExt cx="912" cy="459"/>
              </a:xfrm>
            </p:grpSpPr>
            <p:sp>
              <p:nvSpPr>
                <p:cNvPr id="241694" name="Freeform 30"/>
                <p:cNvSpPr>
                  <a:spLocks/>
                </p:cNvSpPr>
                <p:nvPr/>
              </p:nvSpPr>
              <p:spPr bwMode="auto">
                <a:xfrm>
                  <a:off x="838" y="1096"/>
                  <a:ext cx="907" cy="453"/>
                </a:xfrm>
                <a:custGeom>
                  <a:avLst/>
                  <a:gdLst/>
                  <a:ahLst/>
                  <a:cxnLst>
                    <a:cxn ang="0">
                      <a:pos x="1814" y="0"/>
                    </a:cxn>
                    <a:cxn ang="0">
                      <a:pos x="0" y="1812"/>
                    </a:cxn>
                    <a:cxn ang="0">
                      <a:pos x="3628" y="1812"/>
                    </a:cxn>
                    <a:cxn ang="0">
                      <a:pos x="1814" y="0"/>
                    </a:cxn>
                  </a:cxnLst>
                  <a:rect l="0" t="0" r="r" b="b"/>
                  <a:pathLst>
                    <a:path w="3628" h="1812">
                      <a:moveTo>
                        <a:pt x="1814" y="0"/>
                      </a:moveTo>
                      <a:lnTo>
                        <a:pt x="0" y="1812"/>
                      </a:lnTo>
                      <a:lnTo>
                        <a:pt x="3628" y="1812"/>
                      </a:lnTo>
                      <a:lnTo>
                        <a:pt x="1814" y="0"/>
                      </a:lnTo>
                      <a:close/>
                    </a:path>
                  </a:pathLst>
                </a:custGeom>
                <a:solidFill>
                  <a:srgbClr val="D9D9D9"/>
                </a:solidFill>
                <a:ln w="9525">
                  <a:noFill/>
                  <a:round/>
                  <a:headEnd/>
                  <a:tailEnd/>
                </a:ln>
              </p:spPr>
              <p:txBody>
                <a:bodyPr/>
                <a:lstStyle/>
                <a:p>
                  <a:endParaRPr lang="en-US"/>
                </a:p>
              </p:txBody>
            </p:sp>
            <p:sp>
              <p:nvSpPr>
                <p:cNvPr id="241695" name="Freeform 31"/>
                <p:cNvSpPr>
                  <a:spLocks/>
                </p:cNvSpPr>
                <p:nvPr/>
              </p:nvSpPr>
              <p:spPr bwMode="auto">
                <a:xfrm>
                  <a:off x="843" y="1101"/>
                  <a:ext cx="907" cy="454"/>
                </a:xfrm>
                <a:custGeom>
                  <a:avLst/>
                  <a:gdLst/>
                  <a:ahLst/>
                  <a:cxnLst>
                    <a:cxn ang="0">
                      <a:pos x="1814" y="0"/>
                    </a:cxn>
                    <a:cxn ang="0">
                      <a:pos x="0" y="1812"/>
                    </a:cxn>
                    <a:cxn ang="0">
                      <a:pos x="3628" y="1812"/>
                    </a:cxn>
                    <a:cxn ang="0">
                      <a:pos x="1814" y="0"/>
                    </a:cxn>
                  </a:cxnLst>
                  <a:rect l="0" t="0" r="r" b="b"/>
                  <a:pathLst>
                    <a:path w="3628" h="1812">
                      <a:moveTo>
                        <a:pt x="1814" y="0"/>
                      </a:moveTo>
                      <a:lnTo>
                        <a:pt x="0" y="1812"/>
                      </a:lnTo>
                      <a:lnTo>
                        <a:pt x="3628" y="1812"/>
                      </a:lnTo>
                      <a:lnTo>
                        <a:pt x="1814" y="0"/>
                      </a:lnTo>
                      <a:close/>
                    </a:path>
                  </a:pathLst>
                </a:custGeom>
                <a:solidFill>
                  <a:srgbClr val="737373"/>
                </a:solidFill>
                <a:ln w="9525">
                  <a:noFill/>
                  <a:round/>
                  <a:headEnd/>
                  <a:tailEnd/>
                </a:ln>
              </p:spPr>
              <p:txBody>
                <a:bodyPr/>
                <a:lstStyle/>
                <a:p>
                  <a:endParaRPr lang="en-US"/>
                </a:p>
              </p:txBody>
            </p:sp>
            <p:sp>
              <p:nvSpPr>
                <p:cNvPr id="241696" name="Freeform 32"/>
                <p:cNvSpPr>
                  <a:spLocks/>
                </p:cNvSpPr>
                <p:nvPr/>
              </p:nvSpPr>
              <p:spPr bwMode="auto">
                <a:xfrm>
                  <a:off x="840" y="1099"/>
                  <a:ext cx="907" cy="453"/>
                </a:xfrm>
                <a:custGeom>
                  <a:avLst/>
                  <a:gdLst/>
                  <a:ahLst/>
                  <a:cxnLst>
                    <a:cxn ang="0">
                      <a:pos x="1814" y="0"/>
                    </a:cxn>
                    <a:cxn ang="0">
                      <a:pos x="0" y="1813"/>
                    </a:cxn>
                    <a:cxn ang="0">
                      <a:pos x="3628" y="1813"/>
                    </a:cxn>
                    <a:cxn ang="0">
                      <a:pos x="1814" y="0"/>
                    </a:cxn>
                  </a:cxnLst>
                  <a:rect l="0" t="0" r="r" b="b"/>
                  <a:pathLst>
                    <a:path w="3628" h="1813">
                      <a:moveTo>
                        <a:pt x="1814" y="0"/>
                      </a:moveTo>
                      <a:lnTo>
                        <a:pt x="0" y="1813"/>
                      </a:lnTo>
                      <a:lnTo>
                        <a:pt x="3628" y="1813"/>
                      </a:lnTo>
                      <a:lnTo>
                        <a:pt x="1814" y="0"/>
                      </a:lnTo>
                      <a:close/>
                    </a:path>
                  </a:pathLst>
                </a:custGeom>
                <a:solidFill>
                  <a:srgbClr val="C0C0C0"/>
                </a:solidFill>
                <a:ln w="9525">
                  <a:noFill/>
                  <a:round/>
                  <a:headEnd/>
                  <a:tailEnd/>
                </a:ln>
              </p:spPr>
              <p:txBody>
                <a:bodyPr/>
                <a:lstStyle/>
                <a:p>
                  <a:endParaRPr lang="en-US"/>
                </a:p>
              </p:txBody>
            </p:sp>
          </p:grpSp>
          <p:grpSp>
            <p:nvGrpSpPr>
              <p:cNvPr id="10" name="Group 33"/>
              <p:cNvGrpSpPr>
                <a:grpSpLocks/>
              </p:cNvGrpSpPr>
              <p:nvPr/>
            </p:nvGrpSpPr>
            <p:grpSpPr bwMode="auto">
              <a:xfrm>
                <a:off x="2356" y="2328"/>
                <a:ext cx="630" cy="318"/>
                <a:chOff x="1290" y="1171"/>
                <a:chExt cx="762" cy="384"/>
              </a:xfrm>
            </p:grpSpPr>
            <p:sp>
              <p:nvSpPr>
                <p:cNvPr id="241698" name="Freeform 34"/>
                <p:cNvSpPr>
                  <a:spLocks/>
                </p:cNvSpPr>
                <p:nvPr/>
              </p:nvSpPr>
              <p:spPr bwMode="auto">
                <a:xfrm>
                  <a:off x="1290" y="1171"/>
                  <a:ext cx="756" cy="378"/>
                </a:xfrm>
                <a:custGeom>
                  <a:avLst/>
                  <a:gdLst/>
                  <a:ahLst/>
                  <a:cxnLst>
                    <a:cxn ang="0">
                      <a:pos x="1512" y="0"/>
                    </a:cxn>
                    <a:cxn ang="0">
                      <a:pos x="0" y="1513"/>
                    </a:cxn>
                    <a:cxn ang="0">
                      <a:pos x="3024" y="1513"/>
                    </a:cxn>
                    <a:cxn ang="0">
                      <a:pos x="1512" y="0"/>
                    </a:cxn>
                  </a:cxnLst>
                  <a:rect l="0" t="0" r="r" b="b"/>
                  <a:pathLst>
                    <a:path w="3024" h="1513">
                      <a:moveTo>
                        <a:pt x="1512" y="0"/>
                      </a:moveTo>
                      <a:lnTo>
                        <a:pt x="0" y="1513"/>
                      </a:lnTo>
                      <a:lnTo>
                        <a:pt x="3024" y="1513"/>
                      </a:lnTo>
                      <a:lnTo>
                        <a:pt x="1512" y="0"/>
                      </a:lnTo>
                      <a:close/>
                    </a:path>
                  </a:pathLst>
                </a:custGeom>
                <a:solidFill>
                  <a:srgbClr val="D1D1D1"/>
                </a:solidFill>
                <a:ln w="9525">
                  <a:noFill/>
                  <a:round/>
                  <a:headEnd/>
                  <a:tailEnd/>
                </a:ln>
              </p:spPr>
              <p:txBody>
                <a:bodyPr/>
                <a:lstStyle/>
                <a:p>
                  <a:endParaRPr lang="en-US"/>
                </a:p>
              </p:txBody>
            </p:sp>
            <p:sp>
              <p:nvSpPr>
                <p:cNvPr id="241699" name="Freeform 35"/>
                <p:cNvSpPr>
                  <a:spLocks/>
                </p:cNvSpPr>
                <p:nvPr/>
              </p:nvSpPr>
              <p:spPr bwMode="auto">
                <a:xfrm>
                  <a:off x="1296" y="1176"/>
                  <a:ext cx="756" cy="379"/>
                </a:xfrm>
                <a:custGeom>
                  <a:avLst/>
                  <a:gdLst/>
                  <a:ahLst/>
                  <a:cxnLst>
                    <a:cxn ang="0">
                      <a:pos x="1512" y="0"/>
                    </a:cxn>
                    <a:cxn ang="0">
                      <a:pos x="0" y="1513"/>
                    </a:cxn>
                    <a:cxn ang="0">
                      <a:pos x="3024" y="1513"/>
                    </a:cxn>
                    <a:cxn ang="0">
                      <a:pos x="1512" y="0"/>
                    </a:cxn>
                  </a:cxnLst>
                  <a:rect l="0" t="0" r="r" b="b"/>
                  <a:pathLst>
                    <a:path w="3024" h="1513">
                      <a:moveTo>
                        <a:pt x="1512" y="0"/>
                      </a:moveTo>
                      <a:lnTo>
                        <a:pt x="0" y="1513"/>
                      </a:lnTo>
                      <a:lnTo>
                        <a:pt x="3024" y="1513"/>
                      </a:lnTo>
                      <a:lnTo>
                        <a:pt x="1512" y="0"/>
                      </a:lnTo>
                      <a:close/>
                    </a:path>
                  </a:pathLst>
                </a:custGeom>
                <a:solidFill>
                  <a:srgbClr val="6B6B6B"/>
                </a:solidFill>
                <a:ln w="9525">
                  <a:noFill/>
                  <a:round/>
                  <a:headEnd/>
                  <a:tailEnd/>
                </a:ln>
              </p:spPr>
              <p:txBody>
                <a:bodyPr/>
                <a:lstStyle/>
                <a:p>
                  <a:endParaRPr lang="en-US"/>
                </a:p>
              </p:txBody>
            </p:sp>
            <p:sp>
              <p:nvSpPr>
                <p:cNvPr id="241700" name="Freeform 36"/>
                <p:cNvSpPr>
                  <a:spLocks/>
                </p:cNvSpPr>
                <p:nvPr/>
              </p:nvSpPr>
              <p:spPr bwMode="auto">
                <a:xfrm>
                  <a:off x="1293" y="1174"/>
                  <a:ext cx="756" cy="378"/>
                </a:xfrm>
                <a:custGeom>
                  <a:avLst/>
                  <a:gdLst/>
                  <a:ahLst/>
                  <a:cxnLst>
                    <a:cxn ang="0">
                      <a:pos x="1512" y="0"/>
                    </a:cxn>
                    <a:cxn ang="0">
                      <a:pos x="0" y="1513"/>
                    </a:cxn>
                    <a:cxn ang="0">
                      <a:pos x="3024" y="1513"/>
                    </a:cxn>
                    <a:cxn ang="0">
                      <a:pos x="1512" y="0"/>
                    </a:cxn>
                  </a:cxnLst>
                  <a:rect l="0" t="0" r="r" b="b"/>
                  <a:pathLst>
                    <a:path w="3024" h="1513">
                      <a:moveTo>
                        <a:pt x="1512" y="0"/>
                      </a:moveTo>
                      <a:lnTo>
                        <a:pt x="0" y="1513"/>
                      </a:lnTo>
                      <a:lnTo>
                        <a:pt x="3024" y="1513"/>
                      </a:lnTo>
                      <a:lnTo>
                        <a:pt x="1512" y="0"/>
                      </a:lnTo>
                      <a:close/>
                    </a:path>
                  </a:pathLst>
                </a:custGeom>
                <a:solidFill>
                  <a:srgbClr val="B2B2B2"/>
                </a:solidFill>
                <a:ln w="9525">
                  <a:noFill/>
                  <a:round/>
                  <a:headEnd/>
                  <a:tailEnd/>
                </a:ln>
              </p:spPr>
              <p:txBody>
                <a:bodyPr/>
                <a:lstStyle/>
                <a:p>
                  <a:endParaRPr lang="en-US"/>
                </a:p>
              </p:txBody>
            </p:sp>
          </p:grpSp>
          <p:grpSp>
            <p:nvGrpSpPr>
              <p:cNvPr id="11" name="Group 37"/>
              <p:cNvGrpSpPr>
                <a:grpSpLocks/>
              </p:cNvGrpSpPr>
              <p:nvPr/>
            </p:nvGrpSpPr>
            <p:grpSpPr bwMode="auto">
              <a:xfrm>
                <a:off x="1983" y="2328"/>
                <a:ext cx="628" cy="318"/>
                <a:chOff x="839" y="1171"/>
                <a:chExt cx="760" cy="384"/>
              </a:xfrm>
            </p:grpSpPr>
            <p:sp>
              <p:nvSpPr>
                <p:cNvPr id="241702" name="Freeform 38"/>
                <p:cNvSpPr>
                  <a:spLocks/>
                </p:cNvSpPr>
                <p:nvPr/>
              </p:nvSpPr>
              <p:spPr bwMode="auto">
                <a:xfrm>
                  <a:off x="839" y="1171"/>
                  <a:ext cx="755" cy="378"/>
                </a:xfrm>
                <a:custGeom>
                  <a:avLst/>
                  <a:gdLst/>
                  <a:ahLst/>
                  <a:cxnLst>
                    <a:cxn ang="0">
                      <a:pos x="1511" y="0"/>
                    </a:cxn>
                    <a:cxn ang="0">
                      <a:pos x="0" y="1513"/>
                    </a:cxn>
                    <a:cxn ang="0">
                      <a:pos x="3022" y="1513"/>
                    </a:cxn>
                    <a:cxn ang="0">
                      <a:pos x="1511" y="0"/>
                    </a:cxn>
                  </a:cxnLst>
                  <a:rect l="0" t="0" r="r" b="b"/>
                  <a:pathLst>
                    <a:path w="3022" h="1513">
                      <a:moveTo>
                        <a:pt x="1511" y="0"/>
                      </a:moveTo>
                      <a:lnTo>
                        <a:pt x="0" y="1513"/>
                      </a:lnTo>
                      <a:lnTo>
                        <a:pt x="3022" y="1513"/>
                      </a:lnTo>
                      <a:lnTo>
                        <a:pt x="1511" y="0"/>
                      </a:lnTo>
                      <a:close/>
                    </a:path>
                  </a:pathLst>
                </a:custGeom>
                <a:solidFill>
                  <a:srgbClr val="D1D1D1"/>
                </a:solidFill>
                <a:ln w="9525">
                  <a:noFill/>
                  <a:round/>
                  <a:headEnd/>
                  <a:tailEnd/>
                </a:ln>
              </p:spPr>
              <p:txBody>
                <a:bodyPr/>
                <a:lstStyle/>
                <a:p>
                  <a:endParaRPr lang="en-US"/>
                </a:p>
              </p:txBody>
            </p:sp>
            <p:sp>
              <p:nvSpPr>
                <p:cNvPr id="241703" name="Freeform 39"/>
                <p:cNvSpPr>
                  <a:spLocks/>
                </p:cNvSpPr>
                <p:nvPr/>
              </p:nvSpPr>
              <p:spPr bwMode="auto">
                <a:xfrm>
                  <a:off x="844" y="1176"/>
                  <a:ext cx="755" cy="379"/>
                </a:xfrm>
                <a:custGeom>
                  <a:avLst/>
                  <a:gdLst/>
                  <a:ahLst/>
                  <a:cxnLst>
                    <a:cxn ang="0">
                      <a:pos x="1511" y="0"/>
                    </a:cxn>
                    <a:cxn ang="0">
                      <a:pos x="0" y="1513"/>
                    </a:cxn>
                    <a:cxn ang="0">
                      <a:pos x="3022" y="1513"/>
                    </a:cxn>
                    <a:cxn ang="0">
                      <a:pos x="1511" y="0"/>
                    </a:cxn>
                  </a:cxnLst>
                  <a:rect l="0" t="0" r="r" b="b"/>
                  <a:pathLst>
                    <a:path w="3022" h="1513">
                      <a:moveTo>
                        <a:pt x="1511" y="0"/>
                      </a:moveTo>
                      <a:lnTo>
                        <a:pt x="0" y="1513"/>
                      </a:lnTo>
                      <a:lnTo>
                        <a:pt x="3022" y="1513"/>
                      </a:lnTo>
                      <a:lnTo>
                        <a:pt x="1511" y="0"/>
                      </a:lnTo>
                      <a:close/>
                    </a:path>
                  </a:pathLst>
                </a:custGeom>
                <a:solidFill>
                  <a:srgbClr val="6B6B6B"/>
                </a:solidFill>
                <a:ln w="9525">
                  <a:noFill/>
                  <a:round/>
                  <a:headEnd/>
                  <a:tailEnd/>
                </a:ln>
              </p:spPr>
              <p:txBody>
                <a:bodyPr/>
                <a:lstStyle/>
                <a:p>
                  <a:endParaRPr lang="en-US"/>
                </a:p>
              </p:txBody>
            </p:sp>
            <p:sp>
              <p:nvSpPr>
                <p:cNvPr id="241704" name="Freeform 40"/>
                <p:cNvSpPr>
                  <a:spLocks/>
                </p:cNvSpPr>
                <p:nvPr/>
              </p:nvSpPr>
              <p:spPr bwMode="auto">
                <a:xfrm>
                  <a:off x="841" y="1174"/>
                  <a:ext cx="756" cy="378"/>
                </a:xfrm>
                <a:custGeom>
                  <a:avLst/>
                  <a:gdLst/>
                  <a:ahLst/>
                  <a:cxnLst>
                    <a:cxn ang="0">
                      <a:pos x="1511" y="0"/>
                    </a:cxn>
                    <a:cxn ang="0">
                      <a:pos x="0" y="1513"/>
                    </a:cxn>
                    <a:cxn ang="0">
                      <a:pos x="3021" y="1513"/>
                    </a:cxn>
                    <a:cxn ang="0">
                      <a:pos x="1511" y="0"/>
                    </a:cxn>
                  </a:cxnLst>
                  <a:rect l="0" t="0" r="r" b="b"/>
                  <a:pathLst>
                    <a:path w="3021" h="1513">
                      <a:moveTo>
                        <a:pt x="1511" y="0"/>
                      </a:moveTo>
                      <a:lnTo>
                        <a:pt x="0" y="1513"/>
                      </a:lnTo>
                      <a:lnTo>
                        <a:pt x="3021" y="1513"/>
                      </a:lnTo>
                      <a:lnTo>
                        <a:pt x="1511" y="0"/>
                      </a:lnTo>
                      <a:close/>
                    </a:path>
                  </a:pathLst>
                </a:custGeom>
                <a:solidFill>
                  <a:srgbClr val="B2B2B2"/>
                </a:solidFill>
                <a:ln w="9525">
                  <a:noFill/>
                  <a:round/>
                  <a:headEnd/>
                  <a:tailEnd/>
                </a:ln>
              </p:spPr>
              <p:txBody>
                <a:bodyPr/>
                <a:lstStyle/>
                <a:p>
                  <a:endParaRPr lang="en-US"/>
                </a:p>
              </p:txBody>
            </p:sp>
          </p:grpSp>
          <p:grpSp>
            <p:nvGrpSpPr>
              <p:cNvPr id="12" name="Group 41"/>
              <p:cNvGrpSpPr>
                <a:grpSpLocks/>
              </p:cNvGrpSpPr>
              <p:nvPr/>
            </p:nvGrpSpPr>
            <p:grpSpPr bwMode="auto">
              <a:xfrm>
                <a:off x="1730" y="2908"/>
                <a:ext cx="1511" cy="140"/>
                <a:chOff x="533" y="1872"/>
                <a:chExt cx="1828" cy="170"/>
              </a:xfrm>
            </p:grpSpPr>
            <p:sp>
              <p:nvSpPr>
                <p:cNvPr id="241706" name="Rectangle 42"/>
                <p:cNvSpPr>
                  <a:spLocks noChangeArrowheads="1"/>
                </p:cNvSpPr>
                <p:nvPr/>
              </p:nvSpPr>
              <p:spPr bwMode="auto">
                <a:xfrm>
                  <a:off x="533" y="1872"/>
                  <a:ext cx="1823" cy="164"/>
                </a:xfrm>
                <a:prstGeom prst="rect">
                  <a:avLst/>
                </a:prstGeom>
                <a:solidFill>
                  <a:srgbClr val="6666C2"/>
                </a:solidFill>
                <a:ln w="9525">
                  <a:noFill/>
                  <a:miter lim="800000"/>
                  <a:headEnd/>
                  <a:tailEnd/>
                </a:ln>
              </p:spPr>
              <p:txBody>
                <a:bodyPr/>
                <a:lstStyle/>
                <a:p>
                  <a:endParaRPr lang="en-US"/>
                </a:p>
              </p:txBody>
            </p:sp>
            <p:sp>
              <p:nvSpPr>
                <p:cNvPr id="241707" name="Rectangle 43"/>
                <p:cNvSpPr>
                  <a:spLocks noChangeArrowheads="1"/>
                </p:cNvSpPr>
                <p:nvPr/>
              </p:nvSpPr>
              <p:spPr bwMode="auto">
                <a:xfrm>
                  <a:off x="538" y="1877"/>
                  <a:ext cx="1823" cy="165"/>
                </a:xfrm>
                <a:prstGeom prst="rect">
                  <a:avLst/>
                </a:prstGeom>
                <a:solidFill>
                  <a:srgbClr val="00005C"/>
                </a:solidFill>
                <a:ln w="9525">
                  <a:noFill/>
                  <a:miter lim="800000"/>
                  <a:headEnd/>
                  <a:tailEnd/>
                </a:ln>
              </p:spPr>
              <p:txBody>
                <a:bodyPr/>
                <a:lstStyle/>
                <a:p>
                  <a:endParaRPr lang="en-US"/>
                </a:p>
              </p:txBody>
            </p:sp>
            <p:sp>
              <p:nvSpPr>
                <p:cNvPr id="241708" name="Rectangle 44"/>
                <p:cNvSpPr>
                  <a:spLocks noChangeArrowheads="1"/>
                </p:cNvSpPr>
                <p:nvPr/>
              </p:nvSpPr>
              <p:spPr bwMode="auto">
                <a:xfrm>
                  <a:off x="536" y="1875"/>
                  <a:ext cx="1822" cy="164"/>
                </a:xfrm>
                <a:prstGeom prst="rect">
                  <a:avLst/>
                </a:prstGeom>
                <a:solidFill>
                  <a:srgbClr val="000099"/>
                </a:solidFill>
                <a:ln w="9525">
                  <a:noFill/>
                  <a:miter lim="800000"/>
                  <a:headEnd/>
                  <a:tailEnd/>
                </a:ln>
              </p:spPr>
              <p:txBody>
                <a:bodyPr/>
                <a:lstStyle/>
                <a:p>
                  <a:endParaRPr lang="en-US"/>
                </a:p>
              </p:txBody>
            </p:sp>
          </p:grpSp>
          <p:grpSp>
            <p:nvGrpSpPr>
              <p:cNvPr id="13" name="Group 45"/>
              <p:cNvGrpSpPr>
                <a:grpSpLocks/>
              </p:cNvGrpSpPr>
              <p:nvPr/>
            </p:nvGrpSpPr>
            <p:grpSpPr bwMode="auto">
              <a:xfrm>
                <a:off x="2357" y="2392"/>
                <a:ext cx="753" cy="379"/>
                <a:chOff x="1291" y="1248"/>
                <a:chExt cx="911" cy="459"/>
              </a:xfrm>
            </p:grpSpPr>
            <p:sp>
              <p:nvSpPr>
                <p:cNvPr id="241710" name="Freeform 46"/>
                <p:cNvSpPr>
                  <a:spLocks/>
                </p:cNvSpPr>
                <p:nvPr/>
              </p:nvSpPr>
              <p:spPr bwMode="auto">
                <a:xfrm>
                  <a:off x="1291" y="1248"/>
                  <a:ext cx="906" cy="454"/>
                </a:xfrm>
                <a:custGeom>
                  <a:avLst/>
                  <a:gdLst/>
                  <a:ahLst/>
                  <a:cxnLst>
                    <a:cxn ang="0">
                      <a:pos x="1810" y="0"/>
                    </a:cxn>
                    <a:cxn ang="0">
                      <a:pos x="0" y="1816"/>
                    </a:cxn>
                    <a:cxn ang="0">
                      <a:pos x="3621" y="1816"/>
                    </a:cxn>
                    <a:cxn ang="0">
                      <a:pos x="1810" y="0"/>
                    </a:cxn>
                  </a:cxnLst>
                  <a:rect l="0" t="0" r="r" b="b"/>
                  <a:pathLst>
                    <a:path w="3621" h="1816">
                      <a:moveTo>
                        <a:pt x="1810" y="0"/>
                      </a:moveTo>
                      <a:lnTo>
                        <a:pt x="0" y="1816"/>
                      </a:lnTo>
                      <a:lnTo>
                        <a:pt x="3621" y="1816"/>
                      </a:lnTo>
                      <a:lnTo>
                        <a:pt x="1810" y="0"/>
                      </a:lnTo>
                      <a:close/>
                    </a:path>
                  </a:pathLst>
                </a:custGeom>
                <a:solidFill>
                  <a:srgbClr val="BABDE4"/>
                </a:solidFill>
                <a:ln w="9525">
                  <a:noFill/>
                  <a:round/>
                  <a:headEnd/>
                  <a:tailEnd/>
                </a:ln>
              </p:spPr>
              <p:txBody>
                <a:bodyPr/>
                <a:lstStyle/>
                <a:p>
                  <a:endParaRPr lang="en-US"/>
                </a:p>
              </p:txBody>
            </p:sp>
            <p:sp>
              <p:nvSpPr>
                <p:cNvPr id="241711" name="Freeform 47"/>
                <p:cNvSpPr>
                  <a:spLocks/>
                </p:cNvSpPr>
                <p:nvPr/>
              </p:nvSpPr>
              <p:spPr bwMode="auto">
                <a:xfrm>
                  <a:off x="1297" y="1253"/>
                  <a:ext cx="905" cy="454"/>
                </a:xfrm>
                <a:custGeom>
                  <a:avLst/>
                  <a:gdLst/>
                  <a:ahLst/>
                  <a:cxnLst>
                    <a:cxn ang="0">
                      <a:pos x="1810" y="0"/>
                    </a:cxn>
                    <a:cxn ang="0">
                      <a:pos x="0" y="1816"/>
                    </a:cxn>
                    <a:cxn ang="0">
                      <a:pos x="3621" y="1816"/>
                    </a:cxn>
                    <a:cxn ang="0">
                      <a:pos x="1810" y="0"/>
                    </a:cxn>
                  </a:cxnLst>
                  <a:rect l="0" t="0" r="r" b="b"/>
                  <a:pathLst>
                    <a:path w="3621" h="1816">
                      <a:moveTo>
                        <a:pt x="1810" y="0"/>
                      </a:moveTo>
                      <a:lnTo>
                        <a:pt x="0" y="1816"/>
                      </a:lnTo>
                      <a:lnTo>
                        <a:pt x="3621" y="1816"/>
                      </a:lnTo>
                      <a:lnTo>
                        <a:pt x="1810" y="0"/>
                      </a:lnTo>
                      <a:close/>
                    </a:path>
                  </a:pathLst>
                </a:custGeom>
                <a:solidFill>
                  <a:srgbClr val="54577E"/>
                </a:solidFill>
                <a:ln w="9525">
                  <a:noFill/>
                  <a:round/>
                  <a:headEnd/>
                  <a:tailEnd/>
                </a:ln>
              </p:spPr>
              <p:txBody>
                <a:bodyPr/>
                <a:lstStyle/>
                <a:p>
                  <a:endParaRPr lang="en-US"/>
                </a:p>
              </p:txBody>
            </p:sp>
            <p:sp>
              <p:nvSpPr>
                <p:cNvPr id="241712" name="Freeform 48"/>
                <p:cNvSpPr>
                  <a:spLocks/>
                </p:cNvSpPr>
                <p:nvPr/>
              </p:nvSpPr>
              <p:spPr bwMode="auto">
                <a:xfrm>
                  <a:off x="1294" y="1250"/>
                  <a:ext cx="905" cy="454"/>
                </a:xfrm>
                <a:custGeom>
                  <a:avLst/>
                  <a:gdLst/>
                  <a:ahLst/>
                  <a:cxnLst>
                    <a:cxn ang="0">
                      <a:pos x="1810" y="0"/>
                    </a:cxn>
                    <a:cxn ang="0">
                      <a:pos x="0" y="1815"/>
                    </a:cxn>
                    <a:cxn ang="0">
                      <a:pos x="3621" y="1815"/>
                    </a:cxn>
                    <a:cxn ang="0">
                      <a:pos x="1810" y="0"/>
                    </a:cxn>
                  </a:cxnLst>
                  <a:rect l="0" t="0" r="r" b="b"/>
                  <a:pathLst>
                    <a:path w="3621" h="1815">
                      <a:moveTo>
                        <a:pt x="1810" y="0"/>
                      </a:moveTo>
                      <a:lnTo>
                        <a:pt x="0" y="1815"/>
                      </a:lnTo>
                      <a:lnTo>
                        <a:pt x="3621" y="1815"/>
                      </a:lnTo>
                      <a:lnTo>
                        <a:pt x="1810" y="0"/>
                      </a:lnTo>
                      <a:close/>
                    </a:path>
                  </a:pathLst>
                </a:custGeom>
                <a:solidFill>
                  <a:srgbClr val="8C91D2"/>
                </a:solidFill>
                <a:ln w="9525">
                  <a:noFill/>
                  <a:round/>
                  <a:headEnd/>
                  <a:tailEnd/>
                </a:ln>
              </p:spPr>
              <p:txBody>
                <a:bodyPr/>
                <a:lstStyle/>
                <a:p>
                  <a:endParaRPr lang="en-US"/>
                </a:p>
              </p:txBody>
            </p:sp>
          </p:grpSp>
          <p:grpSp>
            <p:nvGrpSpPr>
              <p:cNvPr id="14" name="Group 49"/>
              <p:cNvGrpSpPr>
                <a:grpSpLocks/>
              </p:cNvGrpSpPr>
              <p:nvPr/>
            </p:nvGrpSpPr>
            <p:grpSpPr bwMode="auto">
              <a:xfrm>
                <a:off x="2607" y="2517"/>
                <a:ext cx="503" cy="254"/>
                <a:chOff x="1594" y="1400"/>
                <a:chExt cx="608" cy="307"/>
              </a:xfrm>
            </p:grpSpPr>
            <p:sp>
              <p:nvSpPr>
                <p:cNvPr id="241714" name="Freeform 50"/>
                <p:cNvSpPr>
                  <a:spLocks/>
                </p:cNvSpPr>
                <p:nvPr/>
              </p:nvSpPr>
              <p:spPr bwMode="auto">
                <a:xfrm>
                  <a:off x="1594" y="1400"/>
                  <a:ext cx="603" cy="302"/>
                </a:xfrm>
                <a:custGeom>
                  <a:avLst/>
                  <a:gdLst/>
                  <a:ahLst/>
                  <a:cxnLst>
                    <a:cxn ang="0">
                      <a:pos x="1207" y="0"/>
                    </a:cxn>
                    <a:cxn ang="0">
                      <a:pos x="0" y="1206"/>
                    </a:cxn>
                    <a:cxn ang="0">
                      <a:pos x="2413" y="1206"/>
                    </a:cxn>
                    <a:cxn ang="0">
                      <a:pos x="1207" y="0"/>
                    </a:cxn>
                  </a:cxnLst>
                  <a:rect l="0" t="0" r="r" b="b"/>
                  <a:pathLst>
                    <a:path w="2413" h="1206">
                      <a:moveTo>
                        <a:pt x="1207" y="0"/>
                      </a:moveTo>
                      <a:lnTo>
                        <a:pt x="0" y="1206"/>
                      </a:lnTo>
                      <a:lnTo>
                        <a:pt x="2413" y="1206"/>
                      </a:lnTo>
                      <a:lnTo>
                        <a:pt x="1207" y="0"/>
                      </a:lnTo>
                      <a:close/>
                    </a:path>
                  </a:pathLst>
                </a:custGeom>
                <a:solidFill>
                  <a:srgbClr val="A6AADC"/>
                </a:solidFill>
                <a:ln w="9525">
                  <a:noFill/>
                  <a:round/>
                  <a:headEnd/>
                  <a:tailEnd/>
                </a:ln>
              </p:spPr>
              <p:txBody>
                <a:bodyPr/>
                <a:lstStyle/>
                <a:p>
                  <a:endParaRPr lang="en-US"/>
                </a:p>
              </p:txBody>
            </p:sp>
            <p:sp>
              <p:nvSpPr>
                <p:cNvPr id="241715" name="Freeform 51"/>
                <p:cNvSpPr>
                  <a:spLocks/>
                </p:cNvSpPr>
                <p:nvPr/>
              </p:nvSpPr>
              <p:spPr bwMode="auto">
                <a:xfrm>
                  <a:off x="1599" y="1405"/>
                  <a:ext cx="603" cy="302"/>
                </a:xfrm>
                <a:custGeom>
                  <a:avLst/>
                  <a:gdLst/>
                  <a:ahLst/>
                  <a:cxnLst>
                    <a:cxn ang="0">
                      <a:pos x="1207" y="0"/>
                    </a:cxn>
                    <a:cxn ang="0">
                      <a:pos x="0" y="1206"/>
                    </a:cxn>
                    <a:cxn ang="0">
                      <a:pos x="2413" y="1206"/>
                    </a:cxn>
                    <a:cxn ang="0">
                      <a:pos x="1207" y="0"/>
                    </a:cxn>
                  </a:cxnLst>
                  <a:rect l="0" t="0" r="r" b="b"/>
                  <a:pathLst>
                    <a:path w="2413" h="1206">
                      <a:moveTo>
                        <a:pt x="1207" y="0"/>
                      </a:moveTo>
                      <a:lnTo>
                        <a:pt x="0" y="1206"/>
                      </a:lnTo>
                      <a:lnTo>
                        <a:pt x="2413" y="1206"/>
                      </a:lnTo>
                      <a:lnTo>
                        <a:pt x="1207" y="0"/>
                      </a:lnTo>
                      <a:close/>
                    </a:path>
                  </a:pathLst>
                </a:custGeom>
                <a:solidFill>
                  <a:srgbClr val="404476"/>
                </a:solidFill>
                <a:ln w="9525">
                  <a:noFill/>
                  <a:round/>
                  <a:headEnd/>
                  <a:tailEnd/>
                </a:ln>
              </p:spPr>
              <p:txBody>
                <a:bodyPr/>
                <a:lstStyle/>
                <a:p>
                  <a:endParaRPr lang="en-US"/>
                </a:p>
              </p:txBody>
            </p:sp>
            <p:sp>
              <p:nvSpPr>
                <p:cNvPr id="241716" name="Freeform 52"/>
                <p:cNvSpPr>
                  <a:spLocks/>
                </p:cNvSpPr>
                <p:nvPr/>
              </p:nvSpPr>
              <p:spPr bwMode="auto">
                <a:xfrm>
                  <a:off x="1596" y="1403"/>
                  <a:ext cx="603" cy="301"/>
                </a:xfrm>
                <a:custGeom>
                  <a:avLst/>
                  <a:gdLst/>
                  <a:ahLst/>
                  <a:cxnLst>
                    <a:cxn ang="0">
                      <a:pos x="1206" y="0"/>
                    </a:cxn>
                    <a:cxn ang="0">
                      <a:pos x="0" y="1206"/>
                    </a:cxn>
                    <a:cxn ang="0">
                      <a:pos x="2412" y="1206"/>
                    </a:cxn>
                    <a:cxn ang="0">
                      <a:pos x="1206" y="0"/>
                    </a:cxn>
                  </a:cxnLst>
                  <a:rect l="0" t="0" r="r" b="b"/>
                  <a:pathLst>
                    <a:path w="2412" h="1206">
                      <a:moveTo>
                        <a:pt x="1206" y="0"/>
                      </a:moveTo>
                      <a:lnTo>
                        <a:pt x="0" y="1206"/>
                      </a:lnTo>
                      <a:lnTo>
                        <a:pt x="2412" y="1206"/>
                      </a:lnTo>
                      <a:lnTo>
                        <a:pt x="1206" y="0"/>
                      </a:lnTo>
                      <a:close/>
                    </a:path>
                  </a:pathLst>
                </a:custGeom>
                <a:solidFill>
                  <a:srgbClr val="6B71C5"/>
                </a:solidFill>
                <a:ln w="9525">
                  <a:noFill/>
                  <a:round/>
                  <a:headEnd/>
                  <a:tailEnd/>
                </a:ln>
              </p:spPr>
              <p:txBody>
                <a:bodyPr/>
                <a:lstStyle/>
                <a:p>
                  <a:endParaRPr lang="en-US"/>
                </a:p>
              </p:txBody>
            </p:sp>
          </p:grpSp>
          <p:grpSp>
            <p:nvGrpSpPr>
              <p:cNvPr id="15" name="Group 53"/>
              <p:cNvGrpSpPr>
                <a:grpSpLocks/>
              </p:cNvGrpSpPr>
              <p:nvPr/>
            </p:nvGrpSpPr>
            <p:grpSpPr bwMode="auto">
              <a:xfrm>
                <a:off x="1858" y="2392"/>
                <a:ext cx="753" cy="379"/>
                <a:chOff x="688" y="1248"/>
                <a:chExt cx="911" cy="459"/>
              </a:xfrm>
            </p:grpSpPr>
            <p:sp>
              <p:nvSpPr>
                <p:cNvPr id="241718" name="Freeform 54"/>
                <p:cNvSpPr>
                  <a:spLocks/>
                </p:cNvSpPr>
                <p:nvPr/>
              </p:nvSpPr>
              <p:spPr bwMode="auto">
                <a:xfrm>
                  <a:off x="688" y="1248"/>
                  <a:ext cx="906" cy="454"/>
                </a:xfrm>
                <a:custGeom>
                  <a:avLst/>
                  <a:gdLst/>
                  <a:ahLst/>
                  <a:cxnLst>
                    <a:cxn ang="0">
                      <a:pos x="1810" y="0"/>
                    </a:cxn>
                    <a:cxn ang="0">
                      <a:pos x="0" y="1816"/>
                    </a:cxn>
                    <a:cxn ang="0">
                      <a:pos x="3621" y="1816"/>
                    </a:cxn>
                    <a:cxn ang="0">
                      <a:pos x="1810" y="0"/>
                    </a:cxn>
                  </a:cxnLst>
                  <a:rect l="0" t="0" r="r" b="b"/>
                  <a:pathLst>
                    <a:path w="3621" h="1816">
                      <a:moveTo>
                        <a:pt x="1810" y="0"/>
                      </a:moveTo>
                      <a:lnTo>
                        <a:pt x="0" y="1816"/>
                      </a:lnTo>
                      <a:lnTo>
                        <a:pt x="3621" y="1816"/>
                      </a:lnTo>
                      <a:lnTo>
                        <a:pt x="1810" y="0"/>
                      </a:lnTo>
                      <a:close/>
                    </a:path>
                  </a:pathLst>
                </a:custGeom>
                <a:solidFill>
                  <a:srgbClr val="BABDE4"/>
                </a:solidFill>
                <a:ln w="9525">
                  <a:noFill/>
                  <a:round/>
                  <a:headEnd/>
                  <a:tailEnd/>
                </a:ln>
              </p:spPr>
              <p:txBody>
                <a:bodyPr/>
                <a:lstStyle/>
                <a:p>
                  <a:endParaRPr lang="en-US"/>
                </a:p>
              </p:txBody>
            </p:sp>
            <p:sp>
              <p:nvSpPr>
                <p:cNvPr id="241719" name="Freeform 55"/>
                <p:cNvSpPr>
                  <a:spLocks/>
                </p:cNvSpPr>
                <p:nvPr/>
              </p:nvSpPr>
              <p:spPr bwMode="auto">
                <a:xfrm>
                  <a:off x="694" y="1253"/>
                  <a:ext cx="905" cy="454"/>
                </a:xfrm>
                <a:custGeom>
                  <a:avLst/>
                  <a:gdLst/>
                  <a:ahLst/>
                  <a:cxnLst>
                    <a:cxn ang="0">
                      <a:pos x="1810" y="0"/>
                    </a:cxn>
                    <a:cxn ang="0">
                      <a:pos x="0" y="1816"/>
                    </a:cxn>
                    <a:cxn ang="0">
                      <a:pos x="3621" y="1816"/>
                    </a:cxn>
                    <a:cxn ang="0">
                      <a:pos x="1810" y="0"/>
                    </a:cxn>
                  </a:cxnLst>
                  <a:rect l="0" t="0" r="r" b="b"/>
                  <a:pathLst>
                    <a:path w="3621" h="1816">
                      <a:moveTo>
                        <a:pt x="1810" y="0"/>
                      </a:moveTo>
                      <a:lnTo>
                        <a:pt x="0" y="1816"/>
                      </a:lnTo>
                      <a:lnTo>
                        <a:pt x="3621" y="1816"/>
                      </a:lnTo>
                      <a:lnTo>
                        <a:pt x="1810" y="0"/>
                      </a:lnTo>
                      <a:close/>
                    </a:path>
                  </a:pathLst>
                </a:custGeom>
                <a:solidFill>
                  <a:srgbClr val="54577E"/>
                </a:solidFill>
                <a:ln w="9525">
                  <a:noFill/>
                  <a:round/>
                  <a:headEnd/>
                  <a:tailEnd/>
                </a:ln>
              </p:spPr>
              <p:txBody>
                <a:bodyPr/>
                <a:lstStyle/>
                <a:p>
                  <a:endParaRPr lang="en-US"/>
                </a:p>
              </p:txBody>
            </p:sp>
            <p:sp>
              <p:nvSpPr>
                <p:cNvPr id="241720" name="Freeform 56"/>
                <p:cNvSpPr>
                  <a:spLocks/>
                </p:cNvSpPr>
                <p:nvPr/>
              </p:nvSpPr>
              <p:spPr bwMode="auto">
                <a:xfrm>
                  <a:off x="691" y="1250"/>
                  <a:ext cx="905" cy="454"/>
                </a:xfrm>
                <a:custGeom>
                  <a:avLst/>
                  <a:gdLst/>
                  <a:ahLst/>
                  <a:cxnLst>
                    <a:cxn ang="0">
                      <a:pos x="1810" y="0"/>
                    </a:cxn>
                    <a:cxn ang="0">
                      <a:pos x="0" y="1815"/>
                    </a:cxn>
                    <a:cxn ang="0">
                      <a:pos x="3621" y="1815"/>
                    </a:cxn>
                    <a:cxn ang="0">
                      <a:pos x="1810" y="0"/>
                    </a:cxn>
                  </a:cxnLst>
                  <a:rect l="0" t="0" r="r" b="b"/>
                  <a:pathLst>
                    <a:path w="3621" h="1815">
                      <a:moveTo>
                        <a:pt x="1810" y="0"/>
                      </a:moveTo>
                      <a:lnTo>
                        <a:pt x="0" y="1815"/>
                      </a:lnTo>
                      <a:lnTo>
                        <a:pt x="3621" y="1815"/>
                      </a:lnTo>
                      <a:lnTo>
                        <a:pt x="1810" y="0"/>
                      </a:lnTo>
                      <a:close/>
                    </a:path>
                  </a:pathLst>
                </a:custGeom>
                <a:solidFill>
                  <a:srgbClr val="8C91D2"/>
                </a:solidFill>
                <a:ln w="9525">
                  <a:noFill/>
                  <a:round/>
                  <a:headEnd/>
                  <a:tailEnd/>
                </a:ln>
              </p:spPr>
              <p:txBody>
                <a:bodyPr/>
                <a:lstStyle/>
                <a:p>
                  <a:endParaRPr lang="en-US"/>
                </a:p>
              </p:txBody>
            </p:sp>
          </p:grpSp>
          <p:grpSp>
            <p:nvGrpSpPr>
              <p:cNvPr id="16" name="Group 57"/>
              <p:cNvGrpSpPr>
                <a:grpSpLocks/>
              </p:cNvGrpSpPr>
              <p:nvPr/>
            </p:nvGrpSpPr>
            <p:grpSpPr bwMode="auto">
              <a:xfrm>
                <a:off x="1856" y="2517"/>
                <a:ext cx="505" cy="254"/>
                <a:chOff x="686" y="1400"/>
                <a:chExt cx="610" cy="307"/>
              </a:xfrm>
            </p:grpSpPr>
            <p:sp>
              <p:nvSpPr>
                <p:cNvPr id="241722" name="Freeform 58"/>
                <p:cNvSpPr>
                  <a:spLocks/>
                </p:cNvSpPr>
                <p:nvPr/>
              </p:nvSpPr>
              <p:spPr bwMode="auto">
                <a:xfrm>
                  <a:off x="686" y="1400"/>
                  <a:ext cx="604" cy="302"/>
                </a:xfrm>
                <a:custGeom>
                  <a:avLst/>
                  <a:gdLst/>
                  <a:ahLst/>
                  <a:cxnLst>
                    <a:cxn ang="0">
                      <a:pos x="1209" y="0"/>
                    </a:cxn>
                    <a:cxn ang="0">
                      <a:pos x="0" y="1206"/>
                    </a:cxn>
                    <a:cxn ang="0">
                      <a:pos x="2418" y="1206"/>
                    </a:cxn>
                    <a:cxn ang="0">
                      <a:pos x="1209" y="0"/>
                    </a:cxn>
                  </a:cxnLst>
                  <a:rect l="0" t="0" r="r" b="b"/>
                  <a:pathLst>
                    <a:path w="2418" h="1206">
                      <a:moveTo>
                        <a:pt x="1209" y="0"/>
                      </a:moveTo>
                      <a:lnTo>
                        <a:pt x="0" y="1206"/>
                      </a:lnTo>
                      <a:lnTo>
                        <a:pt x="2418" y="1206"/>
                      </a:lnTo>
                      <a:lnTo>
                        <a:pt x="1209" y="0"/>
                      </a:lnTo>
                      <a:close/>
                    </a:path>
                  </a:pathLst>
                </a:custGeom>
                <a:solidFill>
                  <a:srgbClr val="A6AADC"/>
                </a:solidFill>
                <a:ln w="9525">
                  <a:noFill/>
                  <a:round/>
                  <a:headEnd/>
                  <a:tailEnd/>
                </a:ln>
              </p:spPr>
              <p:txBody>
                <a:bodyPr/>
                <a:lstStyle/>
                <a:p>
                  <a:endParaRPr lang="en-US"/>
                </a:p>
              </p:txBody>
            </p:sp>
            <p:sp>
              <p:nvSpPr>
                <p:cNvPr id="241723" name="Freeform 59"/>
                <p:cNvSpPr>
                  <a:spLocks/>
                </p:cNvSpPr>
                <p:nvPr/>
              </p:nvSpPr>
              <p:spPr bwMode="auto">
                <a:xfrm>
                  <a:off x="691" y="1405"/>
                  <a:ext cx="605" cy="302"/>
                </a:xfrm>
                <a:custGeom>
                  <a:avLst/>
                  <a:gdLst/>
                  <a:ahLst/>
                  <a:cxnLst>
                    <a:cxn ang="0">
                      <a:pos x="1209" y="0"/>
                    </a:cxn>
                    <a:cxn ang="0">
                      <a:pos x="0" y="1206"/>
                    </a:cxn>
                    <a:cxn ang="0">
                      <a:pos x="2418" y="1206"/>
                    </a:cxn>
                    <a:cxn ang="0">
                      <a:pos x="1209" y="0"/>
                    </a:cxn>
                  </a:cxnLst>
                  <a:rect l="0" t="0" r="r" b="b"/>
                  <a:pathLst>
                    <a:path w="2418" h="1206">
                      <a:moveTo>
                        <a:pt x="1209" y="0"/>
                      </a:moveTo>
                      <a:lnTo>
                        <a:pt x="0" y="1206"/>
                      </a:lnTo>
                      <a:lnTo>
                        <a:pt x="2418" y="1206"/>
                      </a:lnTo>
                      <a:lnTo>
                        <a:pt x="1209" y="0"/>
                      </a:lnTo>
                      <a:close/>
                    </a:path>
                  </a:pathLst>
                </a:custGeom>
                <a:solidFill>
                  <a:srgbClr val="404476"/>
                </a:solidFill>
                <a:ln w="9525">
                  <a:noFill/>
                  <a:round/>
                  <a:headEnd/>
                  <a:tailEnd/>
                </a:ln>
              </p:spPr>
              <p:txBody>
                <a:bodyPr/>
                <a:lstStyle/>
                <a:p>
                  <a:endParaRPr lang="en-US"/>
                </a:p>
              </p:txBody>
            </p:sp>
            <p:sp>
              <p:nvSpPr>
                <p:cNvPr id="241724" name="Freeform 60"/>
                <p:cNvSpPr>
                  <a:spLocks/>
                </p:cNvSpPr>
                <p:nvPr/>
              </p:nvSpPr>
              <p:spPr bwMode="auto">
                <a:xfrm>
                  <a:off x="689" y="1403"/>
                  <a:ext cx="604" cy="301"/>
                </a:xfrm>
                <a:custGeom>
                  <a:avLst/>
                  <a:gdLst/>
                  <a:ahLst/>
                  <a:cxnLst>
                    <a:cxn ang="0">
                      <a:pos x="1208" y="0"/>
                    </a:cxn>
                    <a:cxn ang="0">
                      <a:pos x="0" y="1206"/>
                    </a:cxn>
                    <a:cxn ang="0">
                      <a:pos x="2417" y="1206"/>
                    </a:cxn>
                    <a:cxn ang="0">
                      <a:pos x="1208" y="0"/>
                    </a:cxn>
                  </a:cxnLst>
                  <a:rect l="0" t="0" r="r" b="b"/>
                  <a:pathLst>
                    <a:path w="2417" h="1206">
                      <a:moveTo>
                        <a:pt x="1208" y="0"/>
                      </a:moveTo>
                      <a:lnTo>
                        <a:pt x="0" y="1206"/>
                      </a:lnTo>
                      <a:lnTo>
                        <a:pt x="2417" y="1206"/>
                      </a:lnTo>
                      <a:lnTo>
                        <a:pt x="1208" y="0"/>
                      </a:lnTo>
                      <a:close/>
                    </a:path>
                  </a:pathLst>
                </a:custGeom>
                <a:solidFill>
                  <a:srgbClr val="6B71C5"/>
                </a:solidFill>
                <a:ln w="9525">
                  <a:noFill/>
                  <a:round/>
                  <a:headEnd/>
                  <a:tailEnd/>
                </a:ln>
              </p:spPr>
              <p:txBody>
                <a:bodyPr/>
                <a:lstStyle/>
                <a:p>
                  <a:endParaRPr lang="en-US"/>
                </a:p>
              </p:txBody>
            </p:sp>
          </p:grpSp>
          <p:grpSp>
            <p:nvGrpSpPr>
              <p:cNvPr id="17" name="Group 61"/>
              <p:cNvGrpSpPr>
                <a:grpSpLocks/>
              </p:cNvGrpSpPr>
              <p:nvPr/>
            </p:nvGrpSpPr>
            <p:grpSpPr bwMode="auto">
              <a:xfrm>
                <a:off x="1983" y="2517"/>
                <a:ext cx="502" cy="254"/>
                <a:chOff x="839" y="1400"/>
                <a:chExt cx="607" cy="307"/>
              </a:xfrm>
            </p:grpSpPr>
            <p:sp>
              <p:nvSpPr>
                <p:cNvPr id="241726" name="Freeform 62"/>
                <p:cNvSpPr>
                  <a:spLocks/>
                </p:cNvSpPr>
                <p:nvPr/>
              </p:nvSpPr>
              <p:spPr bwMode="auto">
                <a:xfrm>
                  <a:off x="839" y="1400"/>
                  <a:ext cx="602" cy="302"/>
                </a:xfrm>
                <a:custGeom>
                  <a:avLst/>
                  <a:gdLst/>
                  <a:ahLst/>
                  <a:cxnLst>
                    <a:cxn ang="0">
                      <a:pos x="1203" y="0"/>
                    </a:cxn>
                    <a:cxn ang="0">
                      <a:pos x="0" y="1206"/>
                    </a:cxn>
                    <a:cxn ang="0">
                      <a:pos x="2408" y="1206"/>
                    </a:cxn>
                    <a:cxn ang="0">
                      <a:pos x="1203" y="0"/>
                    </a:cxn>
                  </a:cxnLst>
                  <a:rect l="0" t="0" r="r" b="b"/>
                  <a:pathLst>
                    <a:path w="2408" h="1206">
                      <a:moveTo>
                        <a:pt x="1203" y="0"/>
                      </a:moveTo>
                      <a:lnTo>
                        <a:pt x="0" y="1206"/>
                      </a:lnTo>
                      <a:lnTo>
                        <a:pt x="2408" y="1206"/>
                      </a:lnTo>
                      <a:lnTo>
                        <a:pt x="1203" y="0"/>
                      </a:lnTo>
                      <a:close/>
                    </a:path>
                  </a:pathLst>
                </a:custGeom>
                <a:solidFill>
                  <a:srgbClr val="9CA1D9"/>
                </a:solidFill>
                <a:ln w="9525">
                  <a:noFill/>
                  <a:round/>
                  <a:headEnd/>
                  <a:tailEnd/>
                </a:ln>
              </p:spPr>
              <p:txBody>
                <a:bodyPr/>
                <a:lstStyle/>
                <a:p>
                  <a:endParaRPr lang="en-US"/>
                </a:p>
              </p:txBody>
            </p:sp>
            <p:sp>
              <p:nvSpPr>
                <p:cNvPr id="241727" name="Freeform 63"/>
                <p:cNvSpPr>
                  <a:spLocks/>
                </p:cNvSpPr>
                <p:nvPr/>
              </p:nvSpPr>
              <p:spPr bwMode="auto">
                <a:xfrm>
                  <a:off x="844" y="1405"/>
                  <a:ext cx="602" cy="302"/>
                </a:xfrm>
                <a:custGeom>
                  <a:avLst/>
                  <a:gdLst/>
                  <a:ahLst/>
                  <a:cxnLst>
                    <a:cxn ang="0">
                      <a:pos x="1203" y="0"/>
                    </a:cxn>
                    <a:cxn ang="0">
                      <a:pos x="0" y="1206"/>
                    </a:cxn>
                    <a:cxn ang="0">
                      <a:pos x="2408" y="1206"/>
                    </a:cxn>
                    <a:cxn ang="0">
                      <a:pos x="1203" y="0"/>
                    </a:cxn>
                  </a:cxnLst>
                  <a:rect l="0" t="0" r="r" b="b"/>
                  <a:pathLst>
                    <a:path w="2408" h="1206">
                      <a:moveTo>
                        <a:pt x="1203" y="0"/>
                      </a:moveTo>
                      <a:lnTo>
                        <a:pt x="0" y="1206"/>
                      </a:lnTo>
                      <a:lnTo>
                        <a:pt x="2408" y="1206"/>
                      </a:lnTo>
                      <a:lnTo>
                        <a:pt x="1203" y="0"/>
                      </a:lnTo>
                      <a:close/>
                    </a:path>
                  </a:pathLst>
                </a:custGeom>
                <a:solidFill>
                  <a:srgbClr val="363B73"/>
                </a:solidFill>
                <a:ln w="9525">
                  <a:noFill/>
                  <a:round/>
                  <a:headEnd/>
                  <a:tailEnd/>
                </a:ln>
              </p:spPr>
              <p:txBody>
                <a:bodyPr/>
                <a:lstStyle/>
                <a:p>
                  <a:endParaRPr lang="en-US"/>
                </a:p>
              </p:txBody>
            </p:sp>
            <p:sp>
              <p:nvSpPr>
                <p:cNvPr id="241728" name="Freeform 64"/>
                <p:cNvSpPr>
                  <a:spLocks/>
                </p:cNvSpPr>
                <p:nvPr/>
              </p:nvSpPr>
              <p:spPr bwMode="auto">
                <a:xfrm>
                  <a:off x="842" y="1403"/>
                  <a:ext cx="602" cy="301"/>
                </a:xfrm>
                <a:custGeom>
                  <a:avLst/>
                  <a:gdLst/>
                  <a:ahLst/>
                  <a:cxnLst>
                    <a:cxn ang="0">
                      <a:pos x="1204" y="0"/>
                    </a:cxn>
                    <a:cxn ang="0">
                      <a:pos x="0" y="1206"/>
                    </a:cxn>
                    <a:cxn ang="0">
                      <a:pos x="2409" y="1206"/>
                    </a:cxn>
                    <a:cxn ang="0">
                      <a:pos x="1204" y="0"/>
                    </a:cxn>
                  </a:cxnLst>
                  <a:rect l="0" t="0" r="r" b="b"/>
                  <a:pathLst>
                    <a:path w="2409" h="1206">
                      <a:moveTo>
                        <a:pt x="1204" y="0"/>
                      </a:moveTo>
                      <a:lnTo>
                        <a:pt x="0" y="1206"/>
                      </a:lnTo>
                      <a:lnTo>
                        <a:pt x="2409" y="1206"/>
                      </a:lnTo>
                      <a:lnTo>
                        <a:pt x="1204" y="0"/>
                      </a:lnTo>
                      <a:close/>
                    </a:path>
                  </a:pathLst>
                </a:custGeom>
                <a:solidFill>
                  <a:srgbClr val="5B62BF"/>
                </a:solidFill>
                <a:ln w="9525">
                  <a:noFill/>
                  <a:round/>
                  <a:headEnd/>
                  <a:tailEnd/>
                </a:ln>
              </p:spPr>
              <p:txBody>
                <a:bodyPr/>
                <a:lstStyle/>
                <a:p>
                  <a:endParaRPr lang="en-US"/>
                </a:p>
              </p:txBody>
            </p:sp>
          </p:grpSp>
          <p:grpSp>
            <p:nvGrpSpPr>
              <p:cNvPr id="18" name="Group 65"/>
              <p:cNvGrpSpPr>
                <a:grpSpLocks/>
              </p:cNvGrpSpPr>
              <p:nvPr/>
            </p:nvGrpSpPr>
            <p:grpSpPr bwMode="auto">
              <a:xfrm>
                <a:off x="2481" y="2517"/>
                <a:ext cx="505" cy="254"/>
                <a:chOff x="1442" y="1400"/>
                <a:chExt cx="610" cy="307"/>
              </a:xfrm>
            </p:grpSpPr>
            <p:sp>
              <p:nvSpPr>
                <p:cNvPr id="241730" name="Freeform 66"/>
                <p:cNvSpPr>
                  <a:spLocks/>
                </p:cNvSpPr>
                <p:nvPr/>
              </p:nvSpPr>
              <p:spPr bwMode="auto">
                <a:xfrm>
                  <a:off x="1442" y="1400"/>
                  <a:ext cx="604" cy="302"/>
                </a:xfrm>
                <a:custGeom>
                  <a:avLst/>
                  <a:gdLst/>
                  <a:ahLst/>
                  <a:cxnLst>
                    <a:cxn ang="0">
                      <a:pos x="1209" y="0"/>
                    </a:cxn>
                    <a:cxn ang="0">
                      <a:pos x="0" y="1206"/>
                    </a:cxn>
                    <a:cxn ang="0">
                      <a:pos x="2418" y="1206"/>
                    </a:cxn>
                    <a:cxn ang="0">
                      <a:pos x="1209" y="0"/>
                    </a:cxn>
                  </a:cxnLst>
                  <a:rect l="0" t="0" r="r" b="b"/>
                  <a:pathLst>
                    <a:path w="2418" h="1206">
                      <a:moveTo>
                        <a:pt x="1209" y="0"/>
                      </a:moveTo>
                      <a:lnTo>
                        <a:pt x="0" y="1206"/>
                      </a:lnTo>
                      <a:lnTo>
                        <a:pt x="2418" y="1206"/>
                      </a:lnTo>
                      <a:lnTo>
                        <a:pt x="1209" y="0"/>
                      </a:lnTo>
                      <a:close/>
                    </a:path>
                  </a:pathLst>
                </a:custGeom>
                <a:solidFill>
                  <a:srgbClr val="9CA1D9"/>
                </a:solidFill>
                <a:ln w="9525">
                  <a:noFill/>
                  <a:round/>
                  <a:headEnd/>
                  <a:tailEnd/>
                </a:ln>
              </p:spPr>
              <p:txBody>
                <a:bodyPr/>
                <a:lstStyle/>
                <a:p>
                  <a:endParaRPr lang="en-US"/>
                </a:p>
              </p:txBody>
            </p:sp>
            <p:sp>
              <p:nvSpPr>
                <p:cNvPr id="241731" name="Freeform 67"/>
                <p:cNvSpPr>
                  <a:spLocks/>
                </p:cNvSpPr>
                <p:nvPr/>
              </p:nvSpPr>
              <p:spPr bwMode="auto">
                <a:xfrm>
                  <a:off x="1447" y="1405"/>
                  <a:ext cx="605" cy="302"/>
                </a:xfrm>
                <a:custGeom>
                  <a:avLst/>
                  <a:gdLst/>
                  <a:ahLst/>
                  <a:cxnLst>
                    <a:cxn ang="0">
                      <a:pos x="1209" y="0"/>
                    </a:cxn>
                    <a:cxn ang="0">
                      <a:pos x="0" y="1206"/>
                    </a:cxn>
                    <a:cxn ang="0">
                      <a:pos x="2418" y="1206"/>
                    </a:cxn>
                    <a:cxn ang="0">
                      <a:pos x="1209" y="0"/>
                    </a:cxn>
                  </a:cxnLst>
                  <a:rect l="0" t="0" r="r" b="b"/>
                  <a:pathLst>
                    <a:path w="2418" h="1206">
                      <a:moveTo>
                        <a:pt x="1209" y="0"/>
                      </a:moveTo>
                      <a:lnTo>
                        <a:pt x="0" y="1206"/>
                      </a:lnTo>
                      <a:lnTo>
                        <a:pt x="2418" y="1206"/>
                      </a:lnTo>
                      <a:lnTo>
                        <a:pt x="1209" y="0"/>
                      </a:lnTo>
                      <a:close/>
                    </a:path>
                  </a:pathLst>
                </a:custGeom>
                <a:solidFill>
                  <a:srgbClr val="363B73"/>
                </a:solidFill>
                <a:ln w="9525">
                  <a:noFill/>
                  <a:round/>
                  <a:headEnd/>
                  <a:tailEnd/>
                </a:ln>
              </p:spPr>
              <p:txBody>
                <a:bodyPr/>
                <a:lstStyle/>
                <a:p>
                  <a:endParaRPr lang="en-US"/>
                </a:p>
              </p:txBody>
            </p:sp>
            <p:sp>
              <p:nvSpPr>
                <p:cNvPr id="241732" name="Freeform 68"/>
                <p:cNvSpPr>
                  <a:spLocks/>
                </p:cNvSpPr>
                <p:nvPr/>
              </p:nvSpPr>
              <p:spPr bwMode="auto">
                <a:xfrm>
                  <a:off x="1445" y="1403"/>
                  <a:ext cx="604" cy="301"/>
                </a:xfrm>
                <a:custGeom>
                  <a:avLst/>
                  <a:gdLst/>
                  <a:ahLst/>
                  <a:cxnLst>
                    <a:cxn ang="0">
                      <a:pos x="1208" y="0"/>
                    </a:cxn>
                    <a:cxn ang="0">
                      <a:pos x="0" y="1206"/>
                    </a:cxn>
                    <a:cxn ang="0">
                      <a:pos x="2417" y="1206"/>
                    </a:cxn>
                    <a:cxn ang="0">
                      <a:pos x="1208" y="0"/>
                    </a:cxn>
                  </a:cxnLst>
                  <a:rect l="0" t="0" r="r" b="b"/>
                  <a:pathLst>
                    <a:path w="2417" h="1206">
                      <a:moveTo>
                        <a:pt x="1208" y="0"/>
                      </a:moveTo>
                      <a:lnTo>
                        <a:pt x="0" y="1206"/>
                      </a:lnTo>
                      <a:lnTo>
                        <a:pt x="2417" y="1206"/>
                      </a:lnTo>
                      <a:lnTo>
                        <a:pt x="1208" y="0"/>
                      </a:lnTo>
                      <a:close/>
                    </a:path>
                  </a:pathLst>
                </a:custGeom>
                <a:solidFill>
                  <a:srgbClr val="5B62BF"/>
                </a:solidFill>
                <a:ln w="9525">
                  <a:noFill/>
                  <a:round/>
                  <a:headEnd/>
                  <a:tailEnd/>
                </a:ln>
              </p:spPr>
              <p:txBody>
                <a:bodyPr/>
                <a:lstStyle/>
                <a:p>
                  <a:endParaRPr lang="en-US"/>
                </a:p>
              </p:txBody>
            </p:sp>
          </p:grpSp>
          <p:sp>
            <p:nvSpPr>
              <p:cNvPr id="241733" name="Freeform 69"/>
              <p:cNvSpPr>
                <a:spLocks/>
              </p:cNvSpPr>
              <p:nvPr/>
            </p:nvSpPr>
            <p:spPr bwMode="auto">
              <a:xfrm>
                <a:off x="1700" y="2128"/>
                <a:ext cx="1562" cy="782"/>
              </a:xfrm>
              <a:custGeom>
                <a:avLst/>
                <a:gdLst/>
                <a:ahLst/>
                <a:cxnLst>
                  <a:cxn ang="0">
                    <a:pos x="3779" y="0"/>
                  </a:cxn>
                  <a:cxn ang="0">
                    <a:pos x="0" y="3785"/>
                  </a:cxn>
                  <a:cxn ang="0">
                    <a:pos x="7557" y="3785"/>
                  </a:cxn>
                  <a:cxn ang="0">
                    <a:pos x="3779" y="0"/>
                  </a:cxn>
                </a:cxnLst>
                <a:rect l="0" t="0" r="r" b="b"/>
                <a:pathLst>
                  <a:path w="7557" h="3785">
                    <a:moveTo>
                      <a:pt x="3779" y="0"/>
                    </a:moveTo>
                    <a:lnTo>
                      <a:pt x="0" y="3785"/>
                    </a:lnTo>
                    <a:lnTo>
                      <a:pt x="7557" y="3785"/>
                    </a:lnTo>
                    <a:lnTo>
                      <a:pt x="3779" y="0"/>
                    </a:lnTo>
                    <a:close/>
                  </a:path>
                </a:pathLst>
              </a:custGeom>
              <a:solidFill>
                <a:schemeClr val="bg1"/>
              </a:solidFill>
              <a:ln w="9525">
                <a:noFill/>
                <a:round/>
                <a:headEnd/>
                <a:tailEnd/>
              </a:ln>
            </p:spPr>
            <p:txBody>
              <a:bodyPr/>
              <a:lstStyle/>
              <a:p>
                <a:endParaRPr lang="en-US"/>
              </a:p>
            </p:txBody>
          </p:sp>
          <p:grpSp>
            <p:nvGrpSpPr>
              <p:cNvPr id="19" name="Group 70"/>
              <p:cNvGrpSpPr>
                <a:grpSpLocks/>
              </p:cNvGrpSpPr>
              <p:nvPr/>
            </p:nvGrpSpPr>
            <p:grpSpPr bwMode="auto">
              <a:xfrm>
                <a:off x="1707" y="2901"/>
                <a:ext cx="1552" cy="154"/>
                <a:chOff x="506" y="1864"/>
                <a:chExt cx="1876" cy="186"/>
              </a:xfrm>
            </p:grpSpPr>
            <p:sp>
              <p:nvSpPr>
                <p:cNvPr id="241735" name="Rectangle 71"/>
                <p:cNvSpPr>
                  <a:spLocks noChangeArrowheads="1"/>
                </p:cNvSpPr>
                <p:nvPr/>
              </p:nvSpPr>
              <p:spPr bwMode="auto">
                <a:xfrm>
                  <a:off x="506" y="1864"/>
                  <a:ext cx="1871" cy="181"/>
                </a:xfrm>
                <a:prstGeom prst="rect">
                  <a:avLst/>
                </a:prstGeom>
                <a:solidFill>
                  <a:srgbClr val="005E5C"/>
                </a:solidFill>
                <a:ln w="9525">
                  <a:noFill/>
                  <a:miter lim="800000"/>
                  <a:headEnd/>
                  <a:tailEnd/>
                </a:ln>
              </p:spPr>
              <p:txBody>
                <a:bodyPr/>
                <a:lstStyle/>
                <a:p>
                  <a:endParaRPr lang="en-US"/>
                </a:p>
              </p:txBody>
            </p:sp>
            <p:sp>
              <p:nvSpPr>
                <p:cNvPr id="241736" name="Rectangle 72"/>
                <p:cNvSpPr>
                  <a:spLocks noChangeArrowheads="1"/>
                </p:cNvSpPr>
                <p:nvPr/>
              </p:nvSpPr>
              <p:spPr bwMode="auto">
                <a:xfrm>
                  <a:off x="511" y="1869"/>
                  <a:ext cx="1871" cy="181"/>
                </a:xfrm>
                <a:prstGeom prst="rect">
                  <a:avLst/>
                </a:prstGeom>
                <a:solidFill>
                  <a:srgbClr val="005E5C"/>
                </a:solidFill>
                <a:ln w="9525">
                  <a:noFill/>
                  <a:miter lim="800000"/>
                  <a:headEnd/>
                  <a:tailEnd/>
                </a:ln>
              </p:spPr>
              <p:txBody>
                <a:bodyPr/>
                <a:lstStyle/>
                <a:p>
                  <a:endParaRPr lang="en-US"/>
                </a:p>
              </p:txBody>
            </p:sp>
            <p:sp>
              <p:nvSpPr>
                <p:cNvPr id="241737" name="Rectangle 73"/>
                <p:cNvSpPr>
                  <a:spLocks noChangeArrowheads="1"/>
                </p:cNvSpPr>
                <p:nvPr/>
              </p:nvSpPr>
              <p:spPr bwMode="auto">
                <a:xfrm>
                  <a:off x="509" y="1866"/>
                  <a:ext cx="1871" cy="181"/>
                </a:xfrm>
                <a:prstGeom prst="rect">
                  <a:avLst/>
                </a:prstGeom>
                <a:solidFill>
                  <a:srgbClr val="005E5C"/>
                </a:solidFill>
                <a:ln w="9525">
                  <a:noFill/>
                  <a:miter lim="800000"/>
                  <a:headEnd/>
                  <a:tailEnd/>
                </a:ln>
              </p:spPr>
              <p:txBody>
                <a:bodyPr/>
                <a:lstStyle/>
                <a:p>
                  <a:endParaRPr lang="en-US"/>
                </a:p>
              </p:txBody>
            </p:sp>
          </p:grpSp>
          <p:grpSp>
            <p:nvGrpSpPr>
              <p:cNvPr id="20" name="Group 74"/>
              <p:cNvGrpSpPr>
                <a:grpSpLocks/>
              </p:cNvGrpSpPr>
              <p:nvPr/>
            </p:nvGrpSpPr>
            <p:grpSpPr bwMode="auto">
              <a:xfrm>
                <a:off x="1730" y="2140"/>
                <a:ext cx="1507" cy="758"/>
                <a:chOff x="533" y="944"/>
                <a:chExt cx="1823" cy="916"/>
              </a:xfrm>
            </p:grpSpPr>
            <p:sp>
              <p:nvSpPr>
                <p:cNvPr id="241739" name="Freeform 75"/>
                <p:cNvSpPr>
                  <a:spLocks/>
                </p:cNvSpPr>
                <p:nvPr/>
              </p:nvSpPr>
              <p:spPr bwMode="auto">
                <a:xfrm>
                  <a:off x="533" y="944"/>
                  <a:ext cx="1818" cy="911"/>
                </a:xfrm>
                <a:custGeom>
                  <a:avLst/>
                  <a:gdLst/>
                  <a:ahLst/>
                  <a:cxnLst>
                    <a:cxn ang="0">
                      <a:pos x="3634" y="0"/>
                    </a:cxn>
                    <a:cxn ang="0">
                      <a:pos x="0" y="3641"/>
                    </a:cxn>
                    <a:cxn ang="0">
                      <a:pos x="7268" y="3641"/>
                    </a:cxn>
                    <a:cxn ang="0">
                      <a:pos x="3634" y="0"/>
                    </a:cxn>
                  </a:cxnLst>
                  <a:rect l="0" t="0" r="r" b="b"/>
                  <a:pathLst>
                    <a:path w="7268" h="3641">
                      <a:moveTo>
                        <a:pt x="3634" y="0"/>
                      </a:moveTo>
                      <a:lnTo>
                        <a:pt x="0" y="3641"/>
                      </a:lnTo>
                      <a:lnTo>
                        <a:pt x="7268" y="3641"/>
                      </a:lnTo>
                      <a:lnTo>
                        <a:pt x="3634" y="0"/>
                      </a:lnTo>
                      <a:close/>
                    </a:path>
                  </a:pathLst>
                </a:custGeom>
                <a:solidFill>
                  <a:srgbClr val="7B7BD5"/>
                </a:solidFill>
                <a:ln w="9525">
                  <a:noFill/>
                  <a:round/>
                  <a:headEnd/>
                  <a:tailEnd/>
                </a:ln>
              </p:spPr>
              <p:txBody>
                <a:bodyPr/>
                <a:lstStyle/>
                <a:p>
                  <a:endParaRPr lang="en-US"/>
                </a:p>
              </p:txBody>
            </p:sp>
            <p:sp>
              <p:nvSpPr>
                <p:cNvPr id="241740" name="Freeform 76"/>
                <p:cNvSpPr>
                  <a:spLocks/>
                </p:cNvSpPr>
                <p:nvPr/>
              </p:nvSpPr>
              <p:spPr bwMode="auto">
                <a:xfrm>
                  <a:off x="539" y="950"/>
                  <a:ext cx="1817" cy="910"/>
                </a:xfrm>
                <a:custGeom>
                  <a:avLst/>
                  <a:gdLst/>
                  <a:ahLst/>
                  <a:cxnLst>
                    <a:cxn ang="0">
                      <a:pos x="3634" y="0"/>
                    </a:cxn>
                    <a:cxn ang="0">
                      <a:pos x="0" y="3641"/>
                    </a:cxn>
                    <a:cxn ang="0">
                      <a:pos x="7268" y="3641"/>
                    </a:cxn>
                    <a:cxn ang="0">
                      <a:pos x="3634" y="0"/>
                    </a:cxn>
                  </a:cxnLst>
                  <a:rect l="0" t="0" r="r" b="b"/>
                  <a:pathLst>
                    <a:path w="7268" h="3641">
                      <a:moveTo>
                        <a:pt x="3634" y="0"/>
                      </a:moveTo>
                      <a:lnTo>
                        <a:pt x="0" y="3641"/>
                      </a:lnTo>
                      <a:lnTo>
                        <a:pt x="7268" y="3641"/>
                      </a:lnTo>
                      <a:lnTo>
                        <a:pt x="3634" y="0"/>
                      </a:lnTo>
                      <a:close/>
                    </a:path>
                  </a:pathLst>
                </a:custGeom>
                <a:solidFill>
                  <a:srgbClr val="15156F"/>
                </a:solidFill>
                <a:ln w="9525">
                  <a:noFill/>
                  <a:round/>
                  <a:headEnd/>
                  <a:tailEnd/>
                </a:ln>
              </p:spPr>
              <p:txBody>
                <a:bodyPr/>
                <a:lstStyle/>
                <a:p>
                  <a:endParaRPr lang="en-US"/>
                </a:p>
              </p:txBody>
            </p:sp>
            <p:sp>
              <p:nvSpPr>
                <p:cNvPr id="241741" name="Freeform 77"/>
                <p:cNvSpPr>
                  <a:spLocks/>
                </p:cNvSpPr>
                <p:nvPr/>
              </p:nvSpPr>
              <p:spPr bwMode="auto">
                <a:xfrm>
                  <a:off x="536" y="947"/>
                  <a:ext cx="1817" cy="910"/>
                </a:xfrm>
                <a:custGeom>
                  <a:avLst/>
                  <a:gdLst/>
                  <a:ahLst/>
                  <a:cxnLst>
                    <a:cxn ang="0">
                      <a:pos x="3635" y="0"/>
                    </a:cxn>
                    <a:cxn ang="0">
                      <a:pos x="0" y="3641"/>
                    </a:cxn>
                    <a:cxn ang="0">
                      <a:pos x="7269" y="3641"/>
                    </a:cxn>
                    <a:cxn ang="0">
                      <a:pos x="3635" y="0"/>
                    </a:cxn>
                  </a:cxnLst>
                  <a:rect l="0" t="0" r="r" b="b"/>
                  <a:pathLst>
                    <a:path w="7269" h="3641">
                      <a:moveTo>
                        <a:pt x="3635" y="0"/>
                      </a:moveTo>
                      <a:lnTo>
                        <a:pt x="0" y="3641"/>
                      </a:lnTo>
                      <a:lnTo>
                        <a:pt x="7269" y="3641"/>
                      </a:lnTo>
                      <a:lnTo>
                        <a:pt x="3635" y="0"/>
                      </a:lnTo>
                      <a:close/>
                    </a:path>
                  </a:pathLst>
                </a:custGeom>
                <a:solidFill>
                  <a:srgbClr val="2323B9"/>
                </a:solidFill>
                <a:ln w="9525">
                  <a:noFill/>
                  <a:round/>
                  <a:headEnd/>
                  <a:tailEnd/>
                </a:ln>
              </p:spPr>
              <p:txBody>
                <a:bodyPr/>
                <a:lstStyle/>
                <a:p>
                  <a:endParaRPr lang="en-US"/>
                </a:p>
              </p:txBody>
            </p:sp>
          </p:grpSp>
          <p:grpSp>
            <p:nvGrpSpPr>
              <p:cNvPr id="21" name="Group 78"/>
              <p:cNvGrpSpPr>
                <a:grpSpLocks/>
              </p:cNvGrpSpPr>
              <p:nvPr/>
            </p:nvGrpSpPr>
            <p:grpSpPr bwMode="auto">
              <a:xfrm>
                <a:off x="1856" y="2140"/>
                <a:ext cx="1255" cy="631"/>
                <a:chOff x="686" y="944"/>
                <a:chExt cx="1517" cy="763"/>
              </a:xfrm>
            </p:grpSpPr>
            <p:sp>
              <p:nvSpPr>
                <p:cNvPr id="241743" name="Freeform 79"/>
                <p:cNvSpPr>
                  <a:spLocks/>
                </p:cNvSpPr>
                <p:nvPr/>
              </p:nvSpPr>
              <p:spPr bwMode="auto">
                <a:xfrm>
                  <a:off x="686" y="944"/>
                  <a:ext cx="1512" cy="758"/>
                </a:xfrm>
                <a:custGeom>
                  <a:avLst/>
                  <a:gdLst/>
                  <a:ahLst/>
                  <a:cxnLst>
                    <a:cxn ang="0">
                      <a:pos x="3024" y="0"/>
                    </a:cxn>
                    <a:cxn ang="0">
                      <a:pos x="0" y="3029"/>
                    </a:cxn>
                    <a:cxn ang="0">
                      <a:pos x="6048" y="3029"/>
                    </a:cxn>
                    <a:cxn ang="0">
                      <a:pos x="3024" y="0"/>
                    </a:cxn>
                  </a:cxnLst>
                  <a:rect l="0" t="0" r="r" b="b"/>
                  <a:pathLst>
                    <a:path w="6048" h="3029">
                      <a:moveTo>
                        <a:pt x="3024" y="0"/>
                      </a:moveTo>
                      <a:lnTo>
                        <a:pt x="0" y="3029"/>
                      </a:lnTo>
                      <a:lnTo>
                        <a:pt x="6048" y="3029"/>
                      </a:lnTo>
                      <a:lnTo>
                        <a:pt x="3024" y="0"/>
                      </a:lnTo>
                      <a:close/>
                    </a:path>
                  </a:pathLst>
                </a:custGeom>
                <a:solidFill>
                  <a:srgbClr val="BABDE4"/>
                </a:solidFill>
                <a:ln w="9525">
                  <a:noFill/>
                  <a:round/>
                  <a:headEnd/>
                  <a:tailEnd/>
                </a:ln>
              </p:spPr>
              <p:txBody>
                <a:bodyPr/>
                <a:lstStyle/>
                <a:p>
                  <a:endParaRPr lang="en-US"/>
                </a:p>
              </p:txBody>
            </p:sp>
            <p:sp>
              <p:nvSpPr>
                <p:cNvPr id="241744" name="Freeform 80"/>
                <p:cNvSpPr>
                  <a:spLocks/>
                </p:cNvSpPr>
                <p:nvPr/>
              </p:nvSpPr>
              <p:spPr bwMode="auto">
                <a:xfrm>
                  <a:off x="691" y="950"/>
                  <a:ext cx="1512" cy="757"/>
                </a:xfrm>
                <a:custGeom>
                  <a:avLst/>
                  <a:gdLst/>
                  <a:ahLst/>
                  <a:cxnLst>
                    <a:cxn ang="0">
                      <a:pos x="3024" y="0"/>
                    </a:cxn>
                    <a:cxn ang="0">
                      <a:pos x="0" y="3029"/>
                    </a:cxn>
                    <a:cxn ang="0">
                      <a:pos x="6048" y="3029"/>
                    </a:cxn>
                    <a:cxn ang="0">
                      <a:pos x="3024" y="0"/>
                    </a:cxn>
                  </a:cxnLst>
                  <a:rect l="0" t="0" r="r" b="b"/>
                  <a:pathLst>
                    <a:path w="6048" h="3029">
                      <a:moveTo>
                        <a:pt x="3024" y="0"/>
                      </a:moveTo>
                      <a:lnTo>
                        <a:pt x="0" y="3029"/>
                      </a:lnTo>
                      <a:lnTo>
                        <a:pt x="6048" y="3029"/>
                      </a:lnTo>
                      <a:lnTo>
                        <a:pt x="3024" y="0"/>
                      </a:lnTo>
                      <a:close/>
                    </a:path>
                  </a:pathLst>
                </a:custGeom>
                <a:solidFill>
                  <a:srgbClr val="54577E"/>
                </a:solidFill>
                <a:ln w="9525">
                  <a:noFill/>
                  <a:round/>
                  <a:headEnd/>
                  <a:tailEnd/>
                </a:ln>
              </p:spPr>
              <p:txBody>
                <a:bodyPr/>
                <a:lstStyle/>
                <a:p>
                  <a:endParaRPr lang="en-US"/>
                </a:p>
              </p:txBody>
            </p:sp>
            <p:sp>
              <p:nvSpPr>
                <p:cNvPr id="241745" name="Freeform 81"/>
                <p:cNvSpPr>
                  <a:spLocks/>
                </p:cNvSpPr>
                <p:nvPr/>
              </p:nvSpPr>
              <p:spPr bwMode="auto">
                <a:xfrm>
                  <a:off x="689" y="947"/>
                  <a:ext cx="1512" cy="757"/>
                </a:xfrm>
                <a:custGeom>
                  <a:avLst/>
                  <a:gdLst/>
                  <a:ahLst/>
                  <a:cxnLst>
                    <a:cxn ang="0">
                      <a:pos x="3024" y="0"/>
                    </a:cxn>
                    <a:cxn ang="0">
                      <a:pos x="0" y="3029"/>
                    </a:cxn>
                    <a:cxn ang="0">
                      <a:pos x="6048" y="3029"/>
                    </a:cxn>
                    <a:cxn ang="0">
                      <a:pos x="3024" y="0"/>
                    </a:cxn>
                  </a:cxnLst>
                  <a:rect l="0" t="0" r="r" b="b"/>
                  <a:pathLst>
                    <a:path w="6048" h="3029">
                      <a:moveTo>
                        <a:pt x="3024" y="0"/>
                      </a:moveTo>
                      <a:lnTo>
                        <a:pt x="0" y="3029"/>
                      </a:lnTo>
                      <a:lnTo>
                        <a:pt x="6048" y="3029"/>
                      </a:lnTo>
                      <a:lnTo>
                        <a:pt x="3024" y="0"/>
                      </a:lnTo>
                      <a:close/>
                    </a:path>
                  </a:pathLst>
                </a:custGeom>
                <a:solidFill>
                  <a:srgbClr val="8C91D2"/>
                </a:solidFill>
                <a:ln w="9525">
                  <a:noFill/>
                  <a:round/>
                  <a:headEnd/>
                  <a:tailEnd/>
                </a:ln>
              </p:spPr>
              <p:txBody>
                <a:bodyPr/>
                <a:lstStyle/>
                <a:p>
                  <a:endParaRPr lang="en-US"/>
                </a:p>
              </p:txBody>
            </p:sp>
          </p:grpSp>
          <p:grpSp>
            <p:nvGrpSpPr>
              <p:cNvPr id="22" name="Group 82"/>
              <p:cNvGrpSpPr>
                <a:grpSpLocks/>
              </p:cNvGrpSpPr>
              <p:nvPr/>
            </p:nvGrpSpPr>
            <p:grpSpPr bwMode="auto">
              <a:xfrm>
                <a:off x="1982" y="2140"/>
                <a:ext cx="1004" cy="506"/>
                <a:chOff x="838" y="944"/>
                <a:chExt cx="1214" cy="611"/>
              </a:xfrm>
            </p:grpSpPr>
            <p:sp>
              <p:nvSpPr>
                <p:cNvPr id="241747" name="Freeform 83"/>
                <p:cNvSpPr>
                  <a:spLocks/>
                </p:cNvSpPr>
                <p:nvPr/>
              </p:nvSpPr>
              <p:spPr bwMode="auto">
                <a:xfrm>
                  <a:off x="838" y="944"/>
                  <a:ext cx="1208" cy="605"/>
                </a:xfrm>
                <a:custGeom>
                  <a:avLst/>
                  <a:gdLst/>
                  <a:ahLst/>
                  <a:cxnLst>
                    <a:cxn ang="0">
                      <a:pos x="2418" y="0"/>
                    </a:cxn>
                    <a:cxn ang="0">
                      <a:pos x="0" y="2419"/>
                    </a:cxn>
                    <a:cxn ang="0">
                      <a:pos x="4836" y="2419"/>
                    </a:cxn>
                    <a:cxn ang="0">
                      <a:pos x="2418" y="0"/>
                    </a:cxn>
                  </a:cxnLst>
                  <a:rect l="0" t="0" r="r" b="b"/>
                  <a:pathLst>
                    <a:path w="4836" h="2419">
                      <a:moveTo>
                        <a:pt x="2418" y="0"/>
                      </a:moveTo>
                      <a:lnTo>
                        <a:pt x="0" y="2419"/>
                      </a:lnTo>
                      <a:lnTo>
                        <a:pt x="4836" y="2419"/>
                      </a:lnTo>
                      <a:lnTo>
                        <a:pt x="2418" y="0"/>
                      </a:lnTo>
                      <a:close/>
                    </a:path>
                  </a:pathLst>
                </a:custGeom>
                <a:solidFill>
                  <a:srgbClr val="EBEBEB"/>
                </a:solidFill>
                <a:ln w="9525">
                  <a:noFill/>
                  <a:round/>
                  <a:headEnd/>
                  <a:tailEnd/>
                </a:ln>
              </p:spPr>
              <p:txBody>
                <a:bodyPr/>
                <a:lstStyle/>
                <a:p>
                  <a:endParaRPr lang="en-US"/>
                </a:p>
              </p:txBody>
            </p:sp>
            <p:sp>
              <p:nvSpPr>
                <p:cNvPr id="241748" name="Freeform 84"/>
                <p:cNvSpPr>
                  <a:spLocks/>
                </p:cNvSpPr>
                <p:nvPr/>
              </p:nvSpPr>
              <p:spPr bwMode="auto">
                <a:xfrm>
                  <a:off x="843" y="950"/>
                  <a:ext cx="1209" cy="605"/>
                </a:xfrm>
                <a:custGeom>
                  <a:avLst/>
                  <a:gdLst/>
                  <a:ahLst/>
                  <a:cxnLst>
                    <a:cxn ang="0">
                      <a:pos x="2418" y="0"/>
                    </a:cxn>
                    <a:cxn ang="0">
                      <a:pos x="0" y="2419"/>
                    </a:cxn>
                    <a:cxn ang="0">
                      <a:pos x="4836" y="2419"/>
                    </a:cxn>
                    <a:cxn ang="0">
                      <a:pos x="2418" y="0"/>
                    </a:cxn>
                  </a:cxnLst>
                  <a:rect l="0" t="0" r="r" b="b"/>
                  <a:pathLst>
                    <a:path w="4836" h="2419">
                      <a:moveTo>
                        <a:pt x="2418" y="0"/>
                      </a:moveTo>
                      <a:lnTo>
                        <a:pt x="0" y="2419"/>
                      </a:lnTo>
                      <a:lnTo>
                        <a:pt x="4836" y="2419"/>
                      </a:lnTo>
                      <a:lnTo>
                        <a:pt x="2418" y="0"/>
                      </a:lnTo>
                      <a:close/>
                    </a:path>
                  </a:pathLst>
                </a:custGeom>
                <a:solidFill>
                  <a:srgbClr val="858585"/>
                </a:solidFill>
                <a:ln w="9525">
                  <a:noFill/>
                  <a:round/>
                  <a:headEnd/>
                  <a:tailEnd/>
                </a:ln>
              </p:spPr>
              <p:txBody>
                <a:bodyPr/>
                <a:lstStyle/>
                <a:p>
                  <a:endParaRPr lang="en-US"/>
                </a:p>
              </p:txBody>
            </p:sp>
            <p:sp>
              <p:nvSpPr>
                <p:cNvPr id="241749" name="Freeform 85"/>
                <p:cNvSpPr>
                  <a:spLocks/>
                </p:cNvSpPr>
                <p:nvPr/>
              </p:nvSpPr>
              <p:spPr bwMode="auto">
                <a:xfrm>
                  <a:off x="840" y="947"/>
                  <a:ext cx="1209" cy="605"/>
                </a:xfrm>
                <a:custGeom>
                  <a:avLst/>
                  <a:gdLst/>
                  <a:ahLst/>
                  <a:cxnLst>
                    <a:cxn ang="0">
                      <a:pos x="2418" y="0"/>
                    </a:cxn>
                    <a:cxn ang="0">
                      <a:pos x="0" y="2420"/>
                    </a:cxn>
                    <a:cxn ang="0">
                      <a:pos x="4835" y="2420"/>
                    </a:cxn>
                    <a:cxn ang="0">
                      <a:pos x="2418" y="0"/>
                    </a:cxn>
                  </a:cxnLst>
                  <a:rect l="0" t="0" r="r" b="b"/>
                  <a:pathLst>
                    <a:path w="4835" h="2420">
                      <a:moveTo>
                        <a:pt x="2418" y="0"/>
                      </a:moveTo>
                      <a:lnTo>
                        <a:pt x="0" y="2420"/>
                      </a:lnTo>
                      <a:lnTo>
                        <a:pt x="4835" y="2420"/>
                      </a:lnTo>
                      <a:lnTo>
                        <a:pt x="2418" y="0"/>
                      </a:lnTo>
                      <a:close/>
                    </a:path>
                  </a:pathLst>
                </a:custGeom>
                <a:solidFill>
                  <a:srgbClr val="DDDDDD"/>
                </a:solidFill>
                <a:ln w="9525">
                  <a:noFill/>
                  <a:round/>
                  <a:headEnd/>
                  <a:tailEnd/>
                </a:ln>
              </p:spPr>
              <p:txBody>
                <a:bodyPr/>
                <a:lstStyle/>
                <a:p>
                  <a:endParaRPr lang="en-US"/>
                </a:p>
              </p:txBody>
            </p:sp>
          </p:grpSp>
          <p:grpSp>
            <p:nvGrpSpPr>
              <p:cNvPr id="23" name="Group 86"/>
              <p:cNvGrpSpPr>
                <a:grpSpLocks/>
              </p:cNvGrpSpPr>
              <p:nvPr/>
            </p:nvGrpSpPr>
            <p:grpSpPr bwMode="auto">
              <a:xfrm>
                <a:off x="2231" y="2266"/>
                <a:ext cx="755" cy="380"/>
                <a:chOff x="1139" y="1096"/>
                <a:chExt cx="913" cy="459"/>
              </a:xfrm>
            </p:grpSpPr>
            <p:sp>
              <p:nvSpPr>
                <p:cNvPr id="241751" name="Freeform 87"/>
                <p:cNvSpPr>
                  <a:spLocks/>
                </p:cNvSpPr>
                <p:nvPr/>
              </p:nvSpPr>
              <p:spPr bwMode="auto">
                <a:xfrm>
                  <a:off x="1139" y="1096"/>
                  <a:ext cx="907" cy="453"/>
                </a:xfrm>
                <a:custGeom>
                  <a:avLst/>
                  <a:gdLst/>
                  <a:ahLst/>
                  <a:cxnLst>
                    <a:cxn ang="0">
                      <a:pos x="1816" y="0"/>
                    </a:cxn>
                    <a:cxn ang="0">
                      <a:pos x="0" y="1812"/>
                    </a:cxn>
                    <a:cxn ang="0">
                      <a:pos x="3631" y="1812"/>
                    </a:cxn>
                    <a:cxn ang="0">
                      <a:pos x="1816" y="0"/>
                    </a:cxn>
                  </a:cxnLst>
                  <a:rect l="0" t="0" r="r" b="b"/>
                  <a:pathLst>
                    <a:path w="3631" h="1812">
                      <a:moveTo>
                        <a:pt x="1816" y="0"/>
                      </a:moveTo>
                      <a:lnTo>
                        <a:pt x="0" y="1812"/>
                      </a:lnTo>
                      <a:lnTo>
                        <a:pt x="3631" y="1812"/>
                      </a:lnTo>
                      <a:lnTo>
                        <a:pt x="1816" y="0"/>
                      </a:lnTo>
                      <a:close/>
                    </a:path>
                  </a:pathLst>
                </a:custGeom>
                <a:solidFill>
                  <a:srgbClr val="D9D9D9"/>
                </a:solidFill>
                <a:ln w="9525">
                  <a:noFill/>
                  <a:round/>
                  <a:headEnd/>
                  <a:tailEnd/>
                </a:ln>
              </p:spPr>
              <p:txBody>
                <a:bodyPr/>
                <a:lstStyle/>
                <a:p>
                  <a:endParaRPr lang="en-US"/>
                </a:p>
              </p:txBody>
            </p:sp>
            <p:sp>
              <p:nvSpPr>
                <p:cNvPr id="241752" name="Freeform 88"/>
                <p:cNvSpPr>
                  <a:spLocks/>
                </p:cNvSpPr>
                <p:nvPr/>
              </p:nvSpPr>
              <p:spPr bwMode="auto">
                <a:xfrm>
                  <a:off x="1144" y="1101"/>
                  <a:ext cx="908" cy="454"/>
                </a:xfrm>
                <a:custGeom>
                  <a:avLst/>
                  <a:gdLst/>
                  <a:ahLst/>
                  <a:cxnLst>
                    <a:cxn ang="0">
                      <a:pos x="1816" y="0"/>
                    </a:cxn>
                    <a:cxn ang="0">
                      <a:pos x="0" y="1812"/>
                    </a:cxn>
                    <a:cxn ang="0">
                      <a:pos x="3631" y="1812"/>
                    </a:cxn>
                    <a:cxn ang="0">
                      <a:pos x="1816" y="0"/>
                    </a:cxn>
                  </a:cxnLst>
                  <a:rect l="0" t="0" r="r" b="b"/>
                  <a:pathLst>
                    <a:path w="3631" h="1812">
                      <a:moveTo>
                        <a:pt x="1816" y="0"/>
                      </a:moveTo>
                      <a:lnTo>
                        <a:pt x="0" y="1812"/>
                      </a:lnTo>
                      <a:lnTo>
                        <a:pt x="3631" y="1812"/>
                      </a:lnTo>
                      <a:lnTo>
                        <a:pt x="1816" y="0"/>
                      </a:lnTo>
                      <a:close/>
                    </a:path>
                  </a:pathLst>
                </a:custGeom>
                <a:solidFill>
                  <a:srgbClr val="737373"/>
                </a:solidFill>
                <a:ln w="9525">
                  <a:noFill/>
                  <a:round/>
                  <a:headEnd/>
                  <a:tailEnd/>
                </a:ln>
              </p:spPr>
              <p:txBody>
                <a:bodyPr/>
                <a:lstStyle/>
                <a:p>
                  <a:endParaRPr lang="en-US"/>
                </a:p>
              </p:txBody>
            </p:sp>
            <p:sp>
              <p:nvSpPr>
                <p:cNvPr id="241753" name="Freeform 89"/>
                <p:cNvSpPr>
                  <a:spLocks/>
                </p:cNvSpPr>
                <p:nvPr/>
              </p:nvSpPr>
              <p:spPr bwMode="auto">
                <a:xfrm>
                  <a:off x="1141" y="1099"/>
                  <a:ext cx="908" cy="453"/>
                </a:xfrm>
                <a:custGeom>
                  <a:avLst/>
                  <a:gdLst/>
                  <a:ahLst/>
                  <a:cxnLst>
                    <a:cxn ang="0">
                      <a:pos x="1815" y="0"/>
                    </a:cxn>
                    <a:cxn ang="0">
                      <a:pos x="0" y="1813"/>
                    </a:cxn>
                    <a:cxn ang="0">
                      <a:pos x="3630" y="1813"/>
                    </a:cxn>
                    <a:cxn ang="0">
                      <a:pos x="1815" y="0"/>
                    </a:cxn>
                  </a:cxnLst>
                  <a:rect l="0" t="0" r="r" b="b"/>
                  <a:pathLst>
                    <a:path w="3630" h="1813">
                      <a:moveTo>
                        <a:pt x="1815" y="0"/>
                      </a:moveTo>
                      <a:lnTo>
                        <a:pt x="0" y="1813"/>
                      </a:lnTo>
                      <a:lnTo>
                        <a:pt x="3630" y="1813"/>
                      </a:lnTo>
                      <a:lnTo>
                        <a:pt x="1815" y="0"/>
                      </a:lnTo>
                      <a:close/>
                    </a:path>
                  </a:pathLst>
                </a:custGeom>
                <a:solidFill>
                  <a:srgbClr val="C0C0C0"/>
                </a:solidFill>
                <a:ln w="9525">
                  <a:noFill/>
                  <a:round/>
                  <a:headEnd/>
                  <a:tailEnd/>
                </a:ln>
              </p:spPr>
              <p:txBody>
                <a:bodyPr/>
                <a:lstStyle/>
                <a:p>
                  <a:endParaRPr lang="en-US"/>
                </a:p>
              </p:txBody>
            </p:sp>
          </p:grpSp>
          <p:grpSp>
            <p:nvGrpSpPr>
              <p:cNvPr id="24" name="Group 90"/>
              <p:cNvGrpSpPr>
                <a:grpSpLocks/>
              </p:cNvGrpSpPr>
              <p:nvPr/>
            </p:nvGrpSpPr>
            <p:grpSpPr bwMode="auto">
              <a:xfrm>
                <a:off x="1982" y="2266"/>
                <a:ext cx="754" cy="380"/>
                <a:chOff x="838" y="1096"/>
                <a:chExt cx="912" cy="459"/>
              </a:xfrm>
            </p:grpSpPr>
            <p:sp>
              <p:nvSpPr>
                <p:cNvPr id="241755" name="Freeform 91"/>
                <p:cNvSpPr>
                  <a:spLocks/>
                </p:cNvSpPr>
                <p:nvPr/>
              </p:nvSpPr>
              <p:spPr bwMode="auto">
                <a:xfrm>
                  <a:off x="838" y="1096"/>
                  <a:ext cx="907" cy="453"/>
                </a:xfrm>
                <a:custGeom>
                  <a:avLst/>
                  <a:gdLst/>
                  <a:ahLst/>
                  <a:cxnLst>
                    <a:cxn ang="0">
                      <a:pos x="1814" y="0"/>
                    </a:cxn>
                    <a:cxn ang="0">
                      <a:pos x="0" y="1812"/>
                    </a:cxn>
                    <a:cxn ang="0">
                      <a:pos x="3628" y="1812"/>
                    </a:cxn>
                    <a:cxn ang="0">
                      <a:pos x="1814" y="0"/>
                    </a:cxn>
                  </a:cxnLst>
                  <a:rect l="0" t="0" r="r" b="b"/>
                  <a:pathLst>
                    <a:path w="3628" h="1812">
                      <a:moveTo>
                        <a:pt x="1814" y="0"/>
                      </a:moveTo>
                      <a:lnTo>
                        <a:pt x="0" y="1812"/>
                      </a:lnTo>
                      <a:lnTo>
                        <a:pt x="3628" y="1812"/>
                      </a:lnTo>
                      <a:lnTo>
                        <a:pt x="1814" y="0"/>
                      </a:lnTo>
                      <a:close/>
                    </a:path>
                  </a:pathLst>
                </a:custGeom>
                <a:solidFill>
                  <a:srgbClr val="D9D9D9"/>
                </a:solidFill>
                <a:ln w="9525">
                  <a:noFill/>
                  <a:round/>
                  <a:headEnd/>
                  <a:tailEnd/>
                </a:ln>
              </p:spPr>
              <p:txBody>
                <a:bodyPr/>
                <a:lstStyle/>
                <a:p>
                  <a:endParaRPr lang="en-US"/>
                </a:p>
              </p:txBody>
            </p:sp>
            <p:sp>
              <p:nvSpPr>
                <p:cNvPr id="241756" name="Freeform 92"/>
                <p:cNvSpPr>
                  <a:spLocks/>
                </p:cNvSpPr>
                <p:nvPr/>
              </p:nvSpPr>
              <p:spPr bwMode="auto">
                <a:xfrm>
                  <a:off x="843" y="1101"/>
                  <a:ext cx="907" cy="454"/>
                </a:xfrm>
                <a:custGeom>
                  <a:avLst/>
                  <a:gdLst/>
                  <a:ahLst/>
                  <a:cxnLst>
                    <a:cxn ang="0">
                      <a:pos x="1814" y="0"/>
                    </a:cxn>
                    <a:cxn ang="0">
                      <a:pos x="0" y="1812"/>
                    </a:cxn>
                    <a:cxn ang="0">
                      <a:pos x="3628" y="1812"/>
                    </a:cxn>
                    <a:cxn ang="0">
                      <a:pos x="1814" y="0"/>
                    </a:cxn>
                  </a:cxnLst>
                  <a:rect l="0" t="0" r="r" b="b"/>
                  <a:pathLst>
                    <a:path w="3628" h="1812">
                      <a:moveTo>
                        <a:pt x="1814" y="0"/>
                      </a:moveTo>
                      <a:lnTo>
                        <a:pt x="0" y="1812"/>
                      </a:lnTo>
                      <a:lnTo>
                        <a:pt x="3628" y="1812"/>
                      </a:lnTo>
                      <a:lnTo>
                        <a:pt x="1814" y="0"/>
                      </a:lnTo>
                      <a:close/>
                    </a:path>
                  </a:pathLst>
                </a:custGeom>
                <a:solidFill>
                  <a:srgbClr val="737373"/>
                </a:solidFill>
                <a:ln w="9525">
                  <a:noFill/>
                  <a:round/>
                  <a:headEnd/>
                  <a:tailEnd/>
                </a:ln>
              </p:spPr>
              <p:txBody>
                <a:bodyPr/>
                <a:lstStyle/>
                <a:p>
                  <a:endParaRPr lang="en-US"/>
                </a:p>
              </p:txBody>
            </p:sp>
            <p:sp>
              <p:nvSpPr>
                <p:cNvPr id="241757" name="Freeform 93"/>
                <p:cNvSpPr>
                  <a:spLocks/>
                </p:cNvSpPr>
                <p:nvPr/>
              </p:nvSpPr>
              <p:spPr bwMode="auto">
                <a:xfrm>
                  <a:off x="840" y="1099"/>
                  <a:ext cx="907" cy="453"/>
                </a:xfrm>
                <a:custGeom>
                  <a:avLst/>
                  <a:gdLst/>
                  <a:ahLst/>
                  <a:cxnLst>
                    <a:cxn ang="0">
                      <a:pos x="1814" y="0"/>
                    </a:cxn>
                    <a:cxn ang="0">
                      <a:pos x="0" y="1813"/>
                    </a:cxn>
                    <a:cxn ang="0">
                      <a:pos x="3628" y="1813"/>
                    </a:cxn>
                    <a:cxn ang="0">
                      <a:pos x="1814" y="0"/>
                    </a:cxn>
                  </a:cxnLst>
                  <a:rect l="0" t="0" r="r" b="b"/>
                  <a:pathLst>
                    <a:path w="3628" h="1813">
                      <a:moveTo>
                        <a:pt x="1814" y="0"/>
                      </a:moveTo>
                      <a:lnTo>
                        <a:pt x="0" y="1813"/>
                      </a:lnTo>
                      <a:lnTo>
                        <a:pt x="3628" y="1813"/>
                      </a:lnTo>
                      <a:lnTo>
                        <a:pt x="1814" y="0"/>
                      </a:lnTo>
                      <a:close/>
                    </a:path>
                  </a:pathLst>
                </a:custGeom>
                <a:solidFill>
                  <a:srgbClr val="C0C0C0"/>
                </a:solidFill>
                <a:ln w="9525">
                  <a:noFill/>
                  <a:round/>
                  <a:headEnd/>
                  <a:tailEnd/>
                </a:ln>
              </p:spPr>
              <p:txBody>
                <a:bodyPr/>
                <a:lstStyle/>
                <a:p>
                  <a:endParaRPr lang="en-US"/>
                </a:p>
              </p:txBody>
            </p:sp>
          </p:grpSp>
          <p:grpSp>
            <p:nvGrpSpPr>
              <p:cNvPr id="25" name="Group 94"/>
              <p:cNvGrpSpPr>
                <a:grpSpLocks/>
              </p:cNvGrpSpPr>
              <p:nvPr/>
            </p:nvGrpSpPr>
            <p:grpSpPr bwMode="auto">
              <a:xfrm>
                <a:off x="2356" y="2328"/>
                <a:ext cx="630" cy="318"/>
                <a:chOff x="1290" y="1171"/>
                <a:chExt cx="762" cy="384"/>
              </a:xfrm>
            </p:grpSpPr>
            <p:sp>
              <p:nvSpPr>
                <p:cNvPr id="241759" name="Freeform 95"/>
                <p:cNvSpPr>
                  <a:spLocks/>
                </p:cNvSpPr>
                <p:nvPr/>
              </p:nvSpPr>
              <p:spPr bwMode="auto">
                <a:xfrm>
                  <a:off x="1290" y="1171"/>
                  <a:ext cx="756" cy="378"/>
                </a:xfrm>
                <a:custGeom>
                  <a:avLst/>
                  <a:gdLst/>
                  <a:ahLst/>
                  <a:cxnLst>
                    <a:cxn ang="0">
                      <a:pos x="1512" y="0"/>
                    </a:cxn>
                    <a:cxn ang="0">
                      <a:pos x="0" y="1513"/>
                    </a:cxn>
                    <a:cxn ang="0">
                      <a:pos x="3024" y="1513"/>
                    </a:cxn>
                    <a:cxn ang="0">
                      <a:pos x="1512" y="0"/>
                    </a:cxn>
                  </a:cxnLst>
                  <a:rect l="0" t="0" r="r" b="b"/>
                  <a:pathLst>
                    <a:path w="3024" h="1513">
                      <a:moveTo>
                        <a:pt x="1512" y="0"/>
                      </a:moveTo>
                      <a:lnTo>
                        <a:pt x="0" y="1513"/>
                      </a:lnTo>
                      <a:lnTo>
                        <a:pt x="3024" y="1513"/>
                      </a:lnTo>
                      <a:lnTo>
                        <a:pt x="1512" y="0"/>
                      </a:lnTo>
                      <a:close/>
                    </a:path>
                  </a:pathLst>
                </a:custGeom>
                <a:solidFill>
                  <a:srgbClr val="D1D1D1"/>
                </a:solidFill>
                <a:ln w="9525">
                  <a:noFill/>
                  <a:round/>
                  <a:headEnd/>
                  <a:tailEnd/>
                </a:ln>
              </p:spPr>
              <p:txBody>
                <a:bodyPr/>
                <a:lstStyle/>
                <a:p>
                  <a:endParaRPr lang="en-US"/>
                </a:p>
              </p:txBody>
            </p:sp>
            <p:sp>
              <p:nvSpPr>
                <p:cNvPr id="241760" name="Freeform 96"/>
                <p:cNvSpPr>
                  <a:spLocks/>
                </p:cNvSpPr>
                <p:nvPr/>
              </p:nvSpPr>
              <p:spPr bwMode="auto">
                <a:xfrm>
                  <a:off x="1296" y="1176"/>
                  <a:ext cx="756" cy="379"/>
                </a:xfrm>
                <a:custGeom>
                  <a:avLst/>
                  <a:gdLst/>
                  <a:ahLst/>
                  <a:cxnLst>
                    <a:cxn ang="0">
                      <a:pos x="1512" y="0"/>
                    </a:cxn>
                    <a:cxn ang="0">
                      <a:pos x="0" y="1513"/>
                    </a:cxn>
                    <a:cxn ang="0">
                      <a:pos x="3024" y="1513"/>
                    </a:cxn>
                    <a:cxn ang="0">
                      <a:pos x="1512" y="0"/>
                    </a:cxn>
                  </a:cxnLst>
                  <a:rect l="0" t="0" r="r" b="b"/>
                  <a:pathLst>
                    <a:path w="3024" h="1513">
                      <a:moveTo>
                        <a:pt x="1512" y="0"/>
                      </a:moveTo>
                      <a:lnTo>
                        <a:pt x="0" y="1513"/>
                      </a:lnTo>
                      <a:lnTo>
                        <a:pt x="3024" y="1513"/>
                      </a:lnTo>
                      <a:lnTo>
                        <a:pt x="1512" y="0"/>
                      </a:lnTo>
                      <a:close/>
                    </a:path>
                  </a:pathLst>
                </a:custGeom>
                <a:solidFill>
                  <a:srgbClr val="6B6B6B"/>
                </a:solidFill>
                <a:ln w="9525">
                  <a:noFill/>
                  <a:round/>
                  <a:headEnd/>
                  <a:tailEnd/>
                </a:ln>
              </p:spPr>
              <p:txBody>
                <a:bodyPr/>
                <a:lstStyle/>
                <a:p>
                  <a:endParaRPr lang="en-US"/>
                </a:p>
              </p:txBody>
            </p:sp>
            <p:sp>
              <p:nvSpPr>
                <p:cNvPr id="241761" name="Freeform 97"/>
                <p:cNvSpPr>
                  <a:spLocks/>
                </p:cNvSpPr>
                <p:nvPr/>
              </p:nvSpPr>
              <p:spPr bwMode="auto">
                <a:xfrm>
                  <a:off x="1293" y="1174"/>
                  <a:ext cx="756" cy="378"/>
                </a:xfrm>
                <a:custGeom>
                  <a:avLst/>
                  <a:gdLst/>
                  <a:ahLst/>
                  <a:cxnLst>
                    <a:cxn ang="0">
                      <a:pos x="1512" y="0"/>
                    </a:cxn>
                    <a:cxn ang="0">
                      <a:pos x="0" y="1513"/>
                    </a:cxn>
                    <a:cxn ang="0">
                      <a:pos x="3024" y="1513"/>
                    </a:cxn>
                    <a:cxn ang="0">
                      <a:pos x="1512" y="0"/>
                    </a:cxn>
                  </a:cxnLst>
                  <a:rect l="0" t="0" r="r" b="b"/>
                  <a:pathLst>
                    <a:path w="3024" h="1513">
                      <a:moveTo>
                        <a:pt x="1512" y="0"/>
                      </a:moveTo>
                      <a:lnTo>
                        <a:pt x="0" y="1513"/>
                      </a:lnTo>
                      <a:lnTo>
                        <a:pt x="3024" y="1513"/>
                      </a:lnTo>
                      <a:lnTo>
                        <a:pt x="1512" y="0"/>
                      </a:lnTo>
                      <a:close/>
                    </a:path>
                  </a:pathLst>
                </a:custGeom>
                <a:solidFill>
                  <a:srgbClr val="B2B2B2"/>
                </a:solidFill>
                <a:ln w="9525">
                  <a:noFill/>
                  <a:round/>
                  <a:headEnd/>
                  <a:tailEnd/>
                </a:ln>
              </p:spPr>
              <p:txBody>
                <a:bodyPr/>
                <a:lstStyle/>
                <a:p>
                  <a:endParaRPr lang="en-US"/>
                </a:p>
              </p:txBody>
            </p:sp>
          </p:grpSp>
          <p:grpSp>
            <p:nvGrpSpPr>
              <p:cNvPr id="26" name="Group 98"/>
              <p:cNvGrpSpPr>
                <a:grpSpLocks/>
              </p:cNvGrpSpPr>
              <p:nvPr/>
            </p:nvGrpSpPr>
            <p:grpSpPr bwMode="auto">
              <a:xfrm>
                <a:off x="1983" y="2328"/>
                <a:ext cx="628" cy="318"/>
                <a:chOff x="839" y="1171"/>
                <a:chExt cx="760" cy="384"/>
              </a:xfrm>
            </p:grpSpPr>
            <p:sp>
              <p:nvSpPr>
                <p:cNvPr id="241763" name="Freeform 99"/>
                <p:cNvSpPr>
                  <a:spLocks/>
                </p:cNvSpPr>
                <p:nvPr/>
              </p:nvSpPr>
              <p:spPr bwMode="auto">
                <a:xfrm>
                  <a:off x="839" y="1171"/>
                  <a:ext cx="755" cy="378"/>
                </a:xfrm>
                <a:custGeom>
                  <a:avLst/>
                  <a:gdLst/>
                  <a:ahLst/>
                  <a:cxnLst>
                    <a:cxn ang="0">
                      <a:pos x="1511" y="0"/>
                    </a:cxn>
                    <a:cxn ang="0">
                      <a:pos x="0" y="1513"/>
                    </a:cxn>
                    <a:cxn ang="0">
                      <a:pos x="3022" y="1513"/>
                    </a:cxn>
                    <a:cxn ang="0">
                      <a:pos x="1511" y="0"/>
                    </a:cxn>
                  </a:cxnLst>
                  <a:rect l="0" t="0" r="r" b="b"/>
                  <a:pathLst>
                    <a:path w="3022" h="1513">
                      <a:moveTo>
                        <a:pt x="1511" y="0"/>
                      </a:moveTo>
                      <a:lnTo>
                        <a:pt x="0" y="1513"/>
                      </a:lnTo>
                      <a:lnTo>
                        <a:pt x="3022" y="1513"/>
                      </a:lnTo>
                      <a:lnTo>
                        <a:pt x="1511" y="0"/>
                      </a:lnTo>
                      <a:close/>
                    </a:path>
                  </a:pathLst>
                </a:custGeom>
                <a:solidFill>
                  <a:srgbClr val="D1D1D1"/>
                </a:solidFill>
                <a:ln w="9525">
                  <a:noFill/>
                  <a:round/>
                  <a:headEnd/>
                  <a:tailEnd/>
                </a:ln>
              </p:spPr>
              <p:txBody>
                <a:bodyPr/>
                <a:lstStyle/>
                <a:p>
                  <a:endParaRPr lang="en-US"/>
                </a:p>
              </p:txBody>
            </p:sp>
            <p:sp>
              <p:nvSpPr>
                <p:cNvPr id="241764" name="Freeform 100"/>
                <p:cNvSpPr>
                  <a:spLocks/>
                </p:cNvSpPr>
                <p:nvPr/>
              </p:nvSpPr>
              <p:spPr bwMode="auto">
                <a:xfrm>
                  <a:off x="844" y="1176"/>
                  <a:ext cx="755" cy="379"/>
                </a:xfrm>
                <a:custGeom>
                  <a:avLst/>
                  <a:gdLst/>
                  <a:ahLst/>
                  <a:cxnLst>
                    <a:cxn ang="0">
                      <a:pos x="1511" y="0"/>
                    </a:cxn>
                    <a:cxn ang="0">
                      <a:pos x="0" y="1513"/>
                    </a:cxn>
                    <a:cxn ang="0">
                      <a:pos x="3022" y="1513"/>
                    </a:cxn>
                    <a:cxn ang="0">
                      <a:pos x="1511" y="0"/>
                    </a:cxn>
                  </a:cxnLst>
                  <a:rect l="0" t="0" r="r" b="b"/>
                  <a:pathLst>
                    <a:path w="3022" h="1513">
                      <a:moveTo>
                        <a:pt x="1511" y="0"/>
                      </a:moveTo>
                      <a:lnTo>
                        <a:pt x="0" y="1513"/>
                      </a:lnTo>
                      <a:lnTo>
                        <a:pt x="3022" y="1513"/>
                      </a:lnTo>
                      <a:lnTo>
                        <a:pt x="1511" y="0"/>
                      </a:lnTo>
                      <a:close/>
                    </a:path>
                  </a:pathLst>
                </a:custGeom>
                <a:solidFill>
                  <a:srgbClr val="6B6B6B"/>
                </a:solidFill>
                <a:ln w="9525">
                  <a:noFill/>
                  <a:round/>
                  <a:headEnd/>
                  <a:tailEnd/>
                </a:ln>
              </p:spPr>
              <p:txBody>
                <a:bodyPr/>
                <a:lstStyle/>
                <a:p>
                  <a:endParaRPr lang="en-US"/>
                </a:p>
              </p:txBody>
            </p:sp>
            <p:sp>
              <p:nvSpPr>
                <p:cNvPr id="241765" name="Freeform 101"/>
                <p:cNvSpPr>
                  <a:spLocks/>
                </p:cNvSpPr>
                <p:nvPr/>
              </p:nvSpPr>
              <p:spPr bwMode="auto">
                <a:xfrm>
                  <a:off x="841" y="1174"/>
                  <a:ext cx="756" cy="378"/>
                </a:xfrm>
                <a:custGeom>
                  <a:avLst/>
                  <a:gdLst/>
                  <a:ahLst/>
                  <a:cxnLst>
                    <a:cxn ang="0">
                      <a:pos x="1511" y="0"/>
                    </a:cxn>
                    <a:cxn ang="0">
                      <a:pos x="0" y="1513"/>
                    </a:cxn>
                    <a:cxn ang="0">
                      <a:pos x="3021" y="1513"/>
                    </a:cxn>
                    <a:cxn ang="0">
                      <a:pos x="1511" y="0"/>
                    </a:cxn>
                  </a:cxnLst>
                  <a:rect l="0" t="0" r="r" b="b"/>
                  <a:pathLst>
                    <a:path w="3021" h="1513">
                      <a:moveTo>
                        <a:pt x="1511" y="0"/>
                      </a:moveTo>
                      <a:lnTo>
                        <a:pt x="0" y="1513"/>
                      </a:lnTo>
                      <a:lnTo>
                        <a:pt x="3021" y="1513"/>
                      </a:lnTo>
                      <a:lnTo>
                        <a:pt x="1511" y="0"/>
                      </a:lnTo>
                      <a:close/>
                    </a:path>
                  </a:pathLst>
                </a:custGeom>
                <a:solidFill>
                  <a:srgbClr val="B2B2B2"/>
                </a:solidFill>
                <a:ln w="9525">
                  <a:noFill/>
                  <a:round/>
                  <a:headEnd/>
                  <a:tailEnd/>
                </a:ln>
              </p:spPr>
              <p:txBody>
                <a:bodyPr/>
                <a:lstStyle/>
                <a:p>
                  <a:endParaRPr lang="en-US"/>
                </a:p>
              </p:txBody>
            </p:sp>
          </p:grpSp>
          <p:grpSp>
            <p:nvGrpSpPr>
              <p:cNvPr id="27" name="Group 102"/>
              <p:cNvGrpSpPr>
                <a:grpSpLocks/>
              </p:cNvGrpSpPr>
              <p:nvPr/>
            </p:nvGrpSpPr>
            <p:grpSpPr bwMode="auto">
              <a:xfrm>
                <a:off x="1718" y="2902"/>
                <a:ext cx="1528" cy="146"/>
                <a:chOff x="533" y="1872"/>
                <a:chExt cx="1828" cy="170"/>
              </a:xfrm>
            </p:grpSpPr>
            <p:sp>
              <p:nvSpPr>
                <p:cNvPr id="241767" name="Rectangle 103"/>
                <p:cNvSpPr>
                  <a:spLocks noChangeArrowheads="1"/>
                </p:cNvSpPr>
                <p:nvPr/>
              </p:nvSpPr>
              <p:spPr bwMode="auto">
                <a:xfrm>
                  <a:off x="533" y="1872"/>
                  <a:ext cx="1823" cy="164"/>
                </a:xfrm>
                <a:prstGeom prst="rect">
                  <a:avLst/>
                </a:prstGeom>
                <a:solidFill>
                  <a:srgbClr val="005E5C"/>
                </a:solidFill>
                <a:ln w="9525">
                  <a:noFill/>
                  <a:miter lim="800000"/>
                  <a:headEnd/>
                  <a:tailEnd/>
                </a:ln>
              </p:spPr>
              <p:txBody>
                <a:bodyPr/>
                <a:lstStyle/>
                <a:p>
                  <a:endParaRPr lang="en-US"/>
                </a:p>
              </p:txBody>
            </p:sp>
            <p:sp>
              <p:nvSpPr>
                <p:cNvPr id="241768" name="Rectangle 104"/>
                <p:cNvSpPr>
                  <a:spLocks noChangeArrowheads="1"/>
                </p:cNvSpPr>
                <p:nvPr/>
              </p:nvSpPr>
              <p:spPr bwMode="auto">
                <a:xfrm>
                  <a:off x="538" y="1877"/>
                  <a:ext cx="1823" cy="165"/>
                </a:xfrm>
                <a:prstGeom prst="rect">
                  <a:avLst/>
                </a:prstGeom>
                <a:solidFill>
                  <a:srgbClr val="005E5C"/>
                </a:solidFill>
                <a:ln w="9525">
                  <a:noFill/>
                  <a:miter lim="800000"/>
                  <a:headEnd/>
                  <a:tailEnd/>
                </a:ln>
              </p:spPr>
              <p:txBody>
                <a:bodyPr/>
                <a:lstStyle/>
                <a:p>
                  <a:endParaRPr lang="en-US"/>
                </a:p>
              </p:txBody>
            </p:sp>
            <p:sp>
              <p:nvSpPr>
                <p:cNvPr id="241769" name="Rectangle 105"/>
                <p:cNvSpPr>
                  <a:spLocks noChangeArrowheads="1"/>
                </p:cNvSpPr>
                <p:nvPr/>
              </p:nvSpPr>
              <p:spPr bwMode="auto">
                <a:xfrm>
                  <a:off x="536" y="1875"/>
                  <a:ext cx="1822" cy="164"/>
                </a:xfrm>
                <a:prstGeom prst="rect">
                  <a:avLst/>
                </a:prstGeom>
                <a:solidFill>
                  <a:srgbClr val="005E5C"/>
                </a:solidFill>
                <a:ln w="9525">
                  <a:noFill/>
                  <a:miter lim="800000"/>
                  <a:headEnd/>
                  <a:tailEnd/>
                </a:ln>
              </p:spPr>
              <p:txBody>
                <a:bodyPr/>
                <a:lstStyle/>
                <a:p>
                  <a:endParaRPr lang="en-US"/>
                </a:p>
              </p:txBody>
            </p:sp>
          </p:grpSp>
          <p:grpSp>
            <p:nvGrpSpPr>
              <p:cNvPr id="28" name="Group 106"/>
              <p:cNvGrpSpPr>
                <a:grpSpLocks/>
              </p:cNvGrpSpPr>
              <p:nvPr/>
            </p:nvGrpSpPr>
            <p:grpSpPr bwMode="auto">
              <a:xfrm>
                <a:off x="2357" y="2392"/>
                <a:ext cx="753" cy="379"/>
                <a:chOff x="1291" y="1248"/>
                <a:chExt cx="911" cy="459"/>
              </a:xfrm>
            </p:grpSpPr>
            <p:sp>
              <p:nvSpPr>
                <p:cNvPr id="241771" name="Freeform 107"/>
                <p:cNvSpPr>
                  <a:spLocks/>
                </p:cNvSpPr>
                <p:nvPr/>
              </p:nvSpPr>
              <p:spPr bwMode="auto">
                <a:xfrm>
                  <a:off x="1291" y="1248"/>
                  <a:ext cx="906" cy="454"/>
                </a:xfrm>
                <a:custGeom>
                  <a:avLst/>
                  <a:gdLst/>
                  <a:ahLst/>
                  <a:cxnLst>
                    <a:cxn ang="0">
                      <a:pos x="1810" y="0"/>
                    </a:cxn>
                    <a:cxn ang="0">
                      <a:pos x="0" y="1816"/>
                    </a:cxn>
                    <a:cxn ang="0">
                      <a:pos x="3621" y="1816"/>
                    </a:cxn>
                    <a:cxn ang="0">
                      <a:pos x="1810" y="0"/>
                    </a:cxn>
                  </a:cxnLst>
                  <a:rect l="0" t="0" r="r" b="b"/>
                  <a:pathLst>
                    <a:path w="3621" h="1816">
                      <a:moveTo>
                        <a:pt x="1810" y="0"/>
                      </a:moveTo>
                      <a:lnTo>
                        <a:pt x="0" y="1816"/>
                      </a:lnTo>
                      <a:lnTo>
                        <a:pt x="3621" y="1816"/>
                      </a:lnTo>
                      <a:lnTo>
                        <a:pt x="1810" y="0"/>
                      </a:lnTo>
                      <a:close/>
                    </a:path>
                  </a:pathLst>
                </a:custGeom>
                <a:solidFill>
                  <a:srgbClr val="BABDE4"/>
                </a:solidFill>
                <a:ln w="9525">
                  <a:noFill/>
                  <a:round/>
                  <a:headEnd/>
                  <a:tailEnd/>
                </a:ln>
              </p:spPr>
              <p:txBody>
                <a:bodyPr/>
                <a:lstStyle/>
                <a:p>
                  <a:endParaRPr lang="en-US"/>
                </a:p>
              </p:txBody>
            </p:sp>
            <p:sp>
              <p:nvSpPr>
                <p:cNvPr id="241772" name="Freeform 108"/>
                <p:cNvSpPr>
                  <a:spLocks/>
                </p:cNvSpPr>
                <p:nvPr/>
              </p:nvSpPr>
              <p:spPr bwMode="auto">
                <a:xfrm>
                  <a:off x="1297" y="1253"/>
                  <a:ext cx="905" cy="454"/>
                </a:xfrm>
                <a:custGeom>
                  <a:avLst/>
                  <a:gdLst/>
                  <a:ahLst/>
                  <a:cxnLst>
                    <a:cxn ang="0">
                      <a:pos x="1810" y="0"/>
                    </a:cxn>
                    <a:cxn ang="0">
                      <a:pos x="0" y="1816"/>
                    </a:cxn>
                    <a:cxn ang="0">
                      <a:pos x="3621" y="1816"/>
                    </a:cxn>
                    <a:cxn ang="0">
                      <a:pos x="1810" y="0"/>
                    </a:cxn>
                  </a:cxnLst>
                  <a:rect l="0" t="0" r="r" b="b"/>
                  <a:pathLst>
                    <a:path w="3621" h="1816">
                      <a:moveTo>
                        <a:pt x="1810" y="0"/>
                      </a:moveTo>
                      <a:lnTo>
                        <a:pt x="0" y="1816"/>
                      </a:lnTo>
                      <a:lnTo>
                        <a:pt x="3621" y="1816"/>
                      </a:lnTo>
                      <a:lnTo>
                        <a:pt x="1810" y="0"/>
                      </a:lnTo>
                      <a:close/>
                    </a:path>
                  </a:pathLst>
                </a:custGeom>
                <a:solidFill>
                  <a:srgbClr val="54577E"/>
                </a:solidFill>
                <a:ln w="9525">
                  <a:noFill/>
                  <a:round/>
                  <a:headEnd/>
                  <a:tailEnd/>
                </a:ln>
              </p:spPr>
              <p:txBody>
                <a:bodyPr/>
                <a:lstStyle/>
                <a:p>
                  <a:endParaRPr lang="en-US"/>
                </a:p>
              </p:txBody>
            </p:sp>
            <p:sp>
              <p:nvSpPr>
                <p:cNvPr id="241773" name="Freeform 109"/>
                <p:cNvSpPr>
                  <a:spLocks/>
                </p:cNvSpPr>
                <p:nvPr/>
              </p:nvSpPr>
              <p:spPr bwMode="auto">
                <a:xfrm>
                  <a:off x="1294" y="1250"/>
                  <a:ext cx="905" cy="454"/>
                </a:xfrm>
                <a:custGeom>
                  <a:avLst/>
                  <a:gdLst/>
                  <a:ahLst/>
                  <a:cxnLst>
                    <a:cxn ang="0">
                      <a:pos x="1810" y="0"/>
                    </a:cxn>
                    <a:cxn ang="0">
                      <a:pos x="0" y="1815"/>
                    </a:cxn>
                    <a:cxn ang="0">
                      <a:pos x="3621" y="1815"/>
                    </a:cxn>
                    <a:cxn ang="0">
                      <a:pos x="1810" y="0"/>
                    </a:cxn>
                  </a:cxnLst>
                  <a:rect l="0" t="0" r="r" b="b"/>
                  <a:pathLst>
                    <a:path w="3621" h="1815">
                      <a:moveTo>
                        <a:pt x="1810" y="0"/>
                      </a:moveTo>
                      <a:lnTo>
                        <a:pt x="0" y="1815"/>
                      </a:lnTo>
                      <a:lnTo>
                        <a:pt x="3621" y="1815"/>
                      </a:lnTo>
                      <a:lnTo>
                        <a:pt x="1810" y="0"/>
                      </a:lnTo>
                      <a:close/>
                    </a:path>
                  </a:pathLst>
                </a:custGeom>
                <a:solidFill>
                  <a:srgbClr val="8C91D2"/>
                </a:solidFill>
                <a:ln w="9525">
                  <a:noFill/>
                  <a:round/>
                  <a:headEnd/>
                  <a:tailEnd/>
                </a:ln>
              </p:spPr>
              <p:txBody>
                <a:bodyPr/>
                <a:lstStyle/>
                <a:p>
                  <a:endParaRPr lang="en-US"/>
                </a:p>
              </p:txBody>
            </p:sp>
          </p:grpSp>
          <p:grpSp>
            <p:nvGrpSpPr>
              <p:cNvPr id="29" name="Group 110"/>
              <p:cNvGrpSpPr>
                <a:grpSpLocks/>
              </p:cNvGrpSpPr>
              <p:nvPr/>
            </p:nvGrpSpPr>
            <p:grpSpPr bwMode="auto">
              <a:xfrm>
                <a:off x="2607" y="2517"/>
                <a:ext cx="503" cy="254"/>
                <a:chOff x="1594" y="1400"/>
                <a:chExt cx="608" cy="307"/>
              </a:xfrm>
            </p:grpSpPr>
            <p:sp>
              <p:nvSpPr>
                <p:cNvPr id="241775" name="Freeform 111"/>
                <p:cNvSpPr>
                  <a:spLocks/>
                </p:cNvSpPr>
                <p:nvPr/>
              </p:nvSpPr>
              <p:spPr bwMode="auto">
                <a:xfrm>
                  <a:off x="1594" y="1400"/>
                  <a:ext cx="603" cy="302"/>
                </a:xfrm>
                <a:custGeom>
                  <a:avLst/>
                  <a:gdLst/>
                  <a:ahLst/>
                  <a:cxnLst>
                    <a:cxn ang="0">
                      <a:pos x="1207" y="0"/>
                    </a:cxn>
                    <a:cxn ang="0">
                      <a:pos x="0" y="1206"/>
                    </a:cxn>
                    <a:cxn ang="0">
                      <a:pos x="2413" y="1206"/>
                    </a:cxn>
                    <a:cxn ang="0">
                      <a:pos x="1207" y="0"/>
                    </a:cxn>
                  </a:cxnLst>
                  <a:rect l="0" t="0" r="r" b="b"/>
                  <a:pathLst>
                    <a:path w="2413" h="1206">
                      <a:moveTo>
                        <a:pt x="1207" y="0"/>
                      </a:moveTo>
                      <a:lnTo>
                        <a:pt x="0" y="1206"/>
                      </a:lnTo>
                      <a:lnTo>
                        <a:pt x="2413" y="1206"/>
                      </a:lnTo>
                      <a:lnTo>
                        <a:pt x="1207" y="0"/>
                      </a:lnTo>
                      <a:close/>
                    </a:path>
                  </a:pathLst>
                </a:custGeom>
                <a:solidFill>
                  <a:srgbClr val="A6AADC"/>
                </a:solidFill>
                <a:ln w="9525">
                  <a:noFill/>
                  <a:round/>
                  <a:headEnd/>
                  <a:tailEnd/>
                </a:ln>
              </p:spPr>
              <p:txBody>
                <a:bodyPr/>
                <a:lstStyle/>
                <a:p>
                  <a:endParaRPr lang="en-US"/>
                </a:p>
              </p:txBody>
            </p:sp>
            <p:sp>
              <p:nvSpPr>
                <p:cNvPr id="241776" name="Freeform 112"/>
                <p:cNvSpPr>
                  <a:spLocks/>
                </p:cNvSpPr>
                <p:nvPr/>
              </p:nvSpPr>
              <p:spPr bwMode="auto">
                <a:xfrm>
                  <a:off x="1599" y="1405"/>
                  <a:ext cx="603" cy="302"/>
                </a:xfrm>
                <a:custGeom>
                  <a:avLst/>
                  <a:gdLst/>
                  <a:ahLst/>
                  <a:cxnLst>
                    <a:cxn ang="0">
                      <a:pos x="1207" y="0"/>
                    </a:cxn>
                    <a:cxn ang="0">
                      <a:pos x="0" y="1206"/>
                    </a:cxn>
                    <a:cxn ang="0">
                      <a:pos x="2413" y="1206"/>
                    </a:cxn>
                    <a:cxn ang="0">
                      <a:pos x="1207" y="0"/>
                    </a:cxn>
                  </a:cxnLst>
                  <a:rect l="0" t="0" r="r" b="b"/>
                  <a:pathLst>
                    <a:path w="2413" h="1206">
                      <a:moveTo>
                        <a:pt x="1207" y="0"/>
                      </a:moveTo>
                      <a:lnTo>
                        <a:pt x="0" y="1206"/>
                      </a:lnTo>
                      <a:lnTo>
                        <a:pt x="2413" y="1206"/>
                      </a:lnTo>
                      <a:lnTo>
                        <a:pt x="1207" y="0"/>
                      </a:lnTo>
                      <a:close/>
                    </a:path>
                  </a:pathLst>
                </a:custGeom>
                <a:solidFill>
                  <a:srgbClr val="404476"/>
                </a:solidFill>
                <a:ln w="9525">
                  <a:noFill/>
                  <a:round/>
                  <a:headEnd/>
                  <a:tailEnd/>
                </a:ln>
              </p:spPr>
              <p:txBody>
                <a:bodyPr/>
                <a:lstStyle/>
                <a:p>
                  <a:endParaRPr lang="en-US"/>
                </a:p>
              </p:txBody>
            </p:sp>
            <p:sp>
              <p:nvSpPr>
                <p:cNvPr id="241777" name="Freeform 113"/>
                <p:cNvSpPr>
                  <a:spLocks/>
                </p:cNvSpPr>
                <p:nvPr/>
              </p:nvSpPr>
              <p:spPr bwMode="auto">
                <a:xfrm>
                  <a:off x="1596" y="1403"/>
                  <a:ext cx="603" cy="301"/>
                </a:xfrm>
                <a:custGeom>
                  <a:avLst/>
                  <a:gdLst/>
                  <a:ahLst/>
                  <a:cxnLst>
                    <a:cxn ang="0">
                      <a:pos x="1206" y="0"/>
                    </a:cxn>
                    <a:cxn ang="0">
                      <a:pos x="0" y="1206"/>
                    </a:cxn>
                    <a:cxn ang="0">
                      <a:pos x="2412" y="1206"/>
                    </a:cxn>
                    <a:cxn ang="0">
                      <a:pos x="1206" y="0"/>
                    </a:cxn>
                  </a:cxnLst>
                  <a:rect l="0" t="0" r="r" b="b"/>
                  <a:pathLst>
                    <a:path w="2412" h="1206">
                      <a:moveTo>
                        <a:pt x="1206" y="0"/>
                      </a:moveTo>
                      <a:lnTo>
                        <a:pt x="0" y="1206"/>
                      </a:lnTo>
                      <a:lnTo>
                        <a:pt x="2412" y="1206"/>
                      </a:lnTo>
                      <a:lnTo>
                        <a:pt x="1206" y="0"/>
                      </a:lnTo>
                      <a:close/>
                    </a:path>
                  </a:pathLst>
                </a:custGeom>
                <a:solidFill>
                  <a:srgbClr val="6B71C5"/>
                </a:solidFill>
                <a:ln w="9525">
                  <a:noFill/>
                  <a:round/>
                  <a:headEnd/>
                  <a:tailEnd/>
                </a:ln>
              </p:spPr>
              <p:txBody>
                <a:bodyPr/>
                <a:lstStyle/>
                <a:p>
                  <a:endParaRPr lang="en-US"/>
                </a:p>
              </p:txBody>
            </p:sp>
          </p:grpSp>
          <p:grpSp>
            <p:nvGrpSpPr>
              <p:cNvPr id="30" name="Group 114"/>
              <p:cNvGrpSpPr>
                <a:grpSpLocks/>
              </p:cNvGrpSpPr>
              <p:nvPr/>
            </p:nvGrpSpPr>
            <p:grpSpPr bwMode="auto">
              <a:xfrm>
                <a:off x="1858" y="2392"/>
                <a:ext cx="753" cy="379"/>
                <a:chOff x="688" y="1248"/>
                <a:chExt cx="911" cy="459"/>
              </a:xfrm>
            </p:grpSpPr>
            <p:sp>
              <p:nvSpPr>
                <p:cNvPr id="241779" name="Freeform 115"/>
                <p:cNvSpPr>
                  <a:spLocks/>
                </p:cNvSpPr>
                <p:nvPr/>
              </p:nvSpPr>
              <p:spPr bwMode="auto">
                <a:xfrm>
                  <a:off x="688" y="1248"/>
                  <a:ext cx="906" cy="454"/>
                </a:xfrm>
                <a:custGeom>
                  <a:avLst/>
                  <a:gdLst/>
                  <a:ahLst/>
                  <a:cxnLst>
                    <a:cxn ang="0">
                      <a:pos x="1810" y="0"/>
                    </a:cxn>
                    <a:cxn ang="0">
                      <a:pos x="0" y="1816"/>
                    </a:cxn>
                    <a:cxn ang="0">
                      <a:pos x="3621" y="1816"/>
                    </a:cxn>
                    <a:cxn ang="0">
                      <a:pos x="1810" y="0"/>
                    </a:cxn>
                  </a:cxnLst>
                  <a:rect l="0" t="0" r="r" b="b"/>
                  <a:pathLst>
                    <a:path w="3621" h="1816">
                      <a:moveTo>
                        <a:pt x="1810" y="0"/>
                      </a:moveTo>
                      <a:lnTo>
                        <a:pt x="0" y="1816"/>
                      </a:lnTo>
                      <a:lnTo>
                        <a:pt x="3621" y="1816"/>
                      </a:lnTo>
                      <a:lnTo>
                        <a:pt x="1810" y="0"/>
                      </a:lnTo>
                      <a:close/>
                    </a:path>
                  </a:pathLst>
                </a:custGeom>
                <a:solidFill>
                  <a:srgbClr val="BABDE4"/>
                </a:solidFill>
                <a:ln w="9525">
                  <a:noFill/>
                  <a:round/>
                  <a:headEnd/>
                  <a:tailEnd/>
                </a:ln>
              </p:spPr>
              <p:txBody>
                <a:bodyPr/>
                <a:lstStyle/>
                <a:p>
                  <a:endParaRPr lang="en-US"/>
                </a:p>
              </p:txBody>
            </p:sp>
            <p:sp>
              <p:nvSpPr>
                <p:cNvPr id="241780" name="Freeform 116"/>
                <p:cNvSpPr>
                  <a:spLocks/>
                </p:cNvSpPr>
                <p:nvPr/>
              </p:nvSpPr>
              <p:spPr bwMode="auto">
                <a:xfrm>
                  <a:off x="694" y="1253"/>
                  <a:ext cx="905" cy="454"/>
                </a:xfrm>
                <a:custGeom>
                  <a:avLst/>
                  <a:gdLst/>
                  <a:ahLst/>
                  <a:cxnLst>
                    <a:cxn ang="0">
                      <a:pos x="1810" y="0"/>
                    </a:cxn>
                    <a:cxn ang="0">
                      <a:pos x="0" y="1816"/>
                    </a:cxn>
                    <a:cxn ang="0">
                      <a:pos x="3621" y="1816"/>
                    </a:cxn>
                    <a:cxn ang="0">
                      <a:pos x="1810" y="0"/>
                    </a:cxn>
                  </a:cxnLst>
                  <a:rect l="0" t="0" r="r" b="b"/>
                  <a:pathLst>
                    <a:path w="3621" h="1816">
                      <a:moveTo>
                        <a:pt x="1810" y="0"/>
                      </a:moveTo>
                      <a:lnTo>
                        <a:pt x="0" y="1816"/>
                      </a:lnTo>
                      <a:lnTo>
                        <a:pt x="3621" y="1816"/>
                      </a:lnTo>
                      <a:lnTo>
                        <a:pt x="1810" y="0"/>
                      </a:lnTo>
                      <a:close/>
                    </a:path>
                  </a:pathLst>
                </a:custGeom>
                <a:solidFill>
                  <a:srgbClr val="54577E"/>
                </a:solidFill>
                <a:ln w="9525">
                  <a:noFill/>
                  <a:round/>
                  <a:headEnd/>
                  <a:tailEnd/>
                </a:ln>
              </p:spPr>
              <p:txBody>
                <a:bodyPr/>
                <a:lstStyle/>
                <a:p>
                  <a:endParaRPr lang="en-US"/>
                </a:p>
              </p:txBody>
            </p:sp>
            <p:sp>
              <p:nvSpPr>
                <p:cNvPr id="241781" name="Freeform 117"/>
                <p:cNvSpPr>
                  <a:spLocks/>
                </p:cNvSpPr>
                <p:nvPr/>
              </p:nvSpPr>
              <p:spPr bwMode="auto">
                <a:xfrm>
                  <a:off x="691" y="1250"/>
                  <a:ext cx="905" cy="454"/>
                </a:xfrm>
                <a:custGeom>
                  <a:avLst/>
                  <a:gdLst/>
                  <a:ahLst/>
                  <a:cxnLst>
                    <a:cxn ang="0">
                      <a:pos x="1810" y="0"/>
                    </a:cxn>
                    <a:cxn ang="0">
                      <a:pos x="0" y="1815"/>
                    </a:cxn>
                    <a:cxn ang="0">
                      <a:pos x="3621" y="1815"/>
                    </a:cxn>
                    <a:cxn ang="0">
                      <a:pos x="1810" y="0"/>
                    </a:cxn>
                  </a:cxnLst>
                  <a:rect l="0" t="0" r="r" b="b"/>
                  <a:pathLst>
                    <a:path w="3621" h="1815">
                      <a:moveTo>
                        <a:pt x="1810" y="0"/>
                      </a:moveTo>
                      <a:lnTo>
                        <a:pt x="0" y="1815"/>
                      </a:lnTo>
                      <a:lnTo>
                        <a:pt x="3621" y="1815"/>
                      </a:lnTo>
                      <a:lnTo>
                        <a:pt x="1810" y="0"/>
                      </a:lnTo>
                      <a:close/>
                    </a:path>
                  </a:pathLst>
                </a:custGeom>
                <a:solidFill>
                  <a:srgbClr val="8C91D2"/>
                </a:solidFill>
                <a:ln w="9525">
                  <a:noFill/>
                  <a:round/>
                  <a:headEnd/>
                  <a:tailEnd/>
                </a:ln>
              </p:spPr>
              <p:txBody>
                <a:bodyPr/>
                <a:lstStyle/>
                <a:p>
                  <a:endParaRPr lang="en-US"/>
                </a:p>
              </p:txBody>
            </p:sp>
          </p:grpSp>
          <p:grpSp>
            <p:nvGrpSpPr>
              <p:cNvPr id="31" name="Group 118"/>
              <p:cNvGrpSpPr>
                <a:grpSpLocks/>
              </p:cNvGrpSpPr>
              <p:nvPr/>
            </p:nvGrpSpPr>
            <p:grpSpPr bwMode="auto">
              <a:xfrm>
                <a:off x="1856" y="2517"/>
                <a:ext cx="505" cy="254"/>
                <a:chOff x="686" y="1400"/>
                <a:chExt cx="610" cy="307"/>
              </a:xfrm>
            </p:grpSpPr>
            <p:sp>
              <p:nvSpPr>
                <p:cNvPr id="241783" name="Freeform 119"/>
                <p:cNvSpPr>
                  <a:spLocks/>
                </p:cNvSpPr>
                <p:nvPr/>
              </p:nvSpPr>
              <p:spPr bwMode="auto">
                <a:xfrm>
                  <a:off x="686" y="1400"/>
                  <a:ext cx="604" cy="302"/>
                </a:xfrm>
                <a:custGeom>
                  <a:avLst/>
                  <a:gdLst/>
                  <a:ahLst/>
                  <a:cxnLst>
                    <a:cxn ang="0">
                      <a:pos x="1209" y="0"/>
                    </a:cxn>
                    <a:cxn ang="0">
                      <a:pos x="0" y="1206"/>
                    </a:cxn>
                    <a:cxn ang="0">
                      <a:pos x="2418" y="1206"/>
                    </a:cxn>
                    <a:cxn ang="0">
                      <a:pos x="1209" y="0"/>
                    </a:cxn>
                  </a:cxnLst>
                  <a:rect l="0" t="0" r="r" b="b"/>
                  <a:pathLst>
                    <a:path w="2418" h="1206">
                      <a:moveTo>
                        <a:pt x="1209" y="0"/>
                      </a:moveTo>
                      <a:lnTo>
                        <a:pt x="0" y="1206"/>
                      </a:lnTo>
                      <a:lnTo>
                        <a:pt x="2418" y="1206"/>
                      </a:lnTo>
                      <a:lnTo>
                        <a:pt x="1209" y="0"/>
                      </a:lnTo>
                      <a:close/>
                    </a:path>
                  </a:pathLst>
                </a:custGeom>
                <a:solidFill>
                  <a:srgbClr val="A6AADC"/>
                </a:solidFill>
                <a:ln w="9525">
                  <a:noFill/>
                  <a:round/>
                  <a:headEnd/>
                  <a:tailEnd/>
                </a:ln>
              </p:spPr>
              <p:txBody>
                <a:bodyPr/>
                <a:lstStyle/>
                <a:p>
                  <a:endParaRPr lang="en-US"/>
                </a:p>
              </p:txBody>
            </p:sp>
            <p:sp>
              <p:nvSpPr>
                <p:cNvPr id="241784" name="Freeform 120"/>
                <p:cNvSpPr>
                  <a:spLocks/>
                </p:cNvSpPr>
                <p:nvPr/>
              </p:nvSpPr>
              <p:spPr bwMode="auto">
                <a:xfrm>
                  <a:off x="691" y="1405"/>
                  <a:ext cx="605" cy="302"/>
                </a:xfrm>
                <a:custGeom>
                  <a:avLst/>
                  <a:gdLst/>
                  <a:ahLst/>
                  <a:cxnLst>
                    <a:cxn ang="0">
                      <a:pos x="1209" y="0"/>
                    </a:cxn>
                    <a:cxn ang="0">
                      <a:pos x="0" y="1206"/>
                    </a:cxn>
                    <a:cxn ang="0">
                      <a:pos x="2418" y="1206"/>
                    </a:cxn>
                    <a:cxn ang="0">
                      <a:pos x="1209" y="0"/>
                    </a:cxn>
                  </a:cxnLst>
                  <a:rect l="0" t="0" r="r" b="b"/>
                  <a:pathLst>
                    <a:path w="2418" h="1206">
                      <a:moveTo>
                        <a:pt x="1209" y="0"/>
                      </a:moveTo>
                      <a:lnTo>
                        <a:pt x="0" y="1206"/>
                      </a:lnTo>
                      <a:lnTo>
                        <a:pt x="2418" y="1206"/>
                      </a:lnTo>
                      <a:lnTo>
                        <a:pt x="1209" y="0"/>
                      </a:lnTo>
                      <a:close/>
                    </a:path>
                  </a:pathLst>
                </a:custGeom>
                <a:solidFill>
                  <a:srgbClr val="404476"/>
                </a:solidFill>
                <a:ln w="9525">
                  <a:noFill/>
                  <a:round/>
                  <a:headEnd/>
                  <a:tailEnd/>
                </a:ln>
              </p:spPr>
              <p:txBody>
                <a:bodyPr/>
                <a:lstStyle/>
                <a:p>
                  <a:endParaRPr lang="en-US"/>
                </a:p>
              </p:txBody>
            </p:sp>
            <p:sp>
              <p:nvSpPr>
                <p:cNvPr id="241785" name="Freeform 121"/>
                <p:cNvSpPr>
                  <a:spLocks/>
                </p:cNvSpPr>
                <p:nvPr/>
              </p:nvSpPr>
              <p:spPr bwMode="auto">
                <a:xfrm>
                  <a:off x="689" y="1403"/>
                  <a:ext cx="604" cy="301"/>
                </a:xfrm>
                <a:custGeom>
                  <a:avLst/>
                  <a:gdLst/>
                  <a:ahLst/>
                  <a:cxnLst>
                    <a:cxn ang="0">
                      <a:pos x="1208" y="0"/>
                    </a:cxn>
                    <a:cxn ang="0">
                      <a:pos x="0" y="1206"/>
                    </a:cxn>
                    <a:cxn ang="0">
                      <a:pos x="2417" y="1206"/>
                    </a:cxn>
                    <a:cxn ang="0">
                      <a:pos x="1208" y="0"/>
                    </a:cxn>
                  </a:cxnLst>
                  <a:rect l="0" t="0" r="r" b="b"/>
                  <a:pathLst>
                    <a:path w="2417" h="1206">
                      <a:moveTo>
                        <a:pt x="1208" y="0"/>
                      </a:moveTo>
                      <a:lnTo>
                        <a:pt x="0" y="1206"/>
                      </a:lnTo>
                      <a:lnTo>
                        <a:pt x="2417" y="1206"/>
                      </a:lnTo>
                      <a:lnTo>
                        <a:pt x="1208" y="0"/>
                      </a:lnTo>
                      <a:close/>
                    </a:path>
                  </a:pathLst>
                </a:custGeom>
                <a:solidFill>
                  <a:srgbClr val="6B71C5"/>
                </a:solidFill>
                <a:ln w="9525">
                  <a:noFill/>
                  <a:round/>
                  <a:headEnd/>
                  <a:tailEnd/>
                </a:ln>
              </p:spPr>
              <p:txBody>
                <a:bodyPr/>
                <a:lstStyle/>
                <a:p>
                  <a:endParaRPr lang="en-US"/>
                </a:p>
              </p:txBody>
            </p:sp>
          </p:grpSp>
          <p:grpSp>
            <p:nvGrpSpPr>
              <p:cNvPr id="241697" name="Group 122"/>
              <p:cNvGrpSpPr>
                <a:grpSpLocks/>
              </p:cNvGrpSpPr>
              <p:nvPr/>
            </p:nvGrpSpPr>
            <p:grpSpPr bwMode="auto">
              <a:xfrm>
                <a:off x="1983" y="2517"/>
                <a:ext cx="502" cy="254"/>
                <a:chOff x="839" y="1400"/>
                <a:chExt cx="607" cy="307"/>
              </a:xfrm>
            </p:grpSpPr>
            <p:sp>
              <p:nvSpPr>
                <p:cNvPr id="241787" name="Freeform 123"/>
                <p:cNvSpPr>
                  <a:spLocks/>
                </p:cNvSpPr>
                <p:nvPr/>
              </p:nvSpPr>
              <p:spPr bwMode="auto">
                <a:xfrm>
                  <a:off x="839" y="1400"/>
                  <a:ext cx="602" cy="302"/>
                </a:xfrm>
                <a:custGeom>
                  <a:avLst/>
                  <a:gdLst/>
                  <a:ahLst/>
                  <a:cxnLst>
                    <a:cxn ang="0">
                      <a:pos x="1203" y="0"/>
                    </a:cxn>
                    <a:cxn ang="0">
                      <a:pos x="0" y="1206"/>
                    </a:cxn>
                    <a:cxn ang="0">
                      <a:pos x="2408" y="1206"/>
                    </a:cxn>
                    <a:cxn ang="0">
                      <a:pos x="1203" y="0"/>
                    </a:cxn>
                  </a:cxnLst>
                  <a:rect l="0" t="0" r="r" b="b"/>
                  <a:pathLst>
                    <a:path w="2408" h="1206">
                      <a:moveTo>
                        <a:pt x="1203" y="0"/>
                      </a:moveTo>
                      <a:lnTo>
                        <a:pt x="0" y="1206"/>
                      </a:lnTo>
                      <a:lnTo>
                        <a:pt x="2408" y="1206"/>
                      </a:lnTo>
                      <a:lnTo>
                        <a:pt x="1203" y="0"/>
                      </a:lnTo>
                      <a:close/>
                    </a:path>
                  </a:pathLst>
                </a:custGeom>
                <a:solidFill>
                  <a:srgbClr val="9CA1D9"/>
                </a:solidFill>
                <a:ln w="9525">
                  <a:noFill/>
                  <a:round/>
                  <a:headEnd/>
                  <a:tailEnd/>
                </a:ln>
              </p:spPr>
              <p:txBody>
                <a:bodyPr/>
                <a:lstStyle/>
                <a:p>
                  <a:endParaRPr lang="en-US"/>
                </a:p>
              </p:txBody>
            </p:sp>
            <p:sp>
              <p:nvSpPr>
                <p:cNvPr id="241788" name="Freeform 124"/>
                <p:cNvSpPr>
                  <a:spLocks/>
                </p:cNvSpPr>
                <p:nvPr/>
              </p:nvSpPr>
              <p:spPr bwMode="auto">
                <a:xfrm>
                  <a:off x="844" y="1405"/>
                  <a:ext cx="602" cy="302"/>
                </a:xfrm>
                <a:custGeom>
                  <a:avLst/>
                  <a:gdLst/>
                  <a:ahLst/>
                  <a:cxnLst>
                    <a:cxn ang="0">
                      <a:pos x="1203" y="0"/>
                    </a:cxn>
                    <a:cxn ang="0">
                      <a:pos x="0" y="1206"/>
                    </a:cxn>
                    <a:cxn ang="0">
                      <a:pos x="2408" y="1206"/>
                    </a:cxn>
                    <a:cxn ang="0">
                      <a:pos x="1203" y="0"/>
                    </a:cxn>
                  </a:cxnLst>
                  <a:rect l="0" t="0" r="r" b="b"/>
                  <a:pathLst>
                    <a:path w="2408" h="1206">
                      <a:moveTo>
                        <a:pt x="1203" y="0"/>
                      </a:moveTo>
                      <a:lnTo>
                        <a:pt x="0" y="1206"/>
                      </a:lnTo>
                      <a:lnTo>
                        <a:pt x="2408" y="1206"/>
                      </a:lnTo>
                      <a:lnTo>
                        <a:pt x="1203" y="0"/>
                      </a:lnTo>
                      <a:close/>
                    </a:path>
                  </a:pathLst>
                </a:custGeom>
                <a:solidFill>
                  <a:srgbClr val="363B73"/>
                </a:solidFill>
                <a:ln w="9525">
                  <a:noFill/>
                  <a:round/>
                  <a:headEnd/>
                  <a:tailEnd/>
                </a:ln>
              </p:spPr>
              <p:txBody>
                <a:bodyPr/>
                <a:lstStyle/>
                <a:p>
                  <a:endParaRPr lang="en-US"/>
                </a:p>
              </p:txBody>
            </p:sp>
            <p:sp>
              <p:nvSpPr>
                <p:cNvPr id="241789" name="Freeform 125"/>
                <p:cNvSpPr>
                  <a:spLocks/>
                </p:cNvSpPr>
                <p:nvPr/>
              </p:nvSpPr>
              <p:spPr bwMode="auto">
                <a:xfrm>
                  <a:off x="842" y="1403"/>
                  <a:ext cx="602" cy="301"/>
                </a:xfrm>
                <a:custGeom>
                  <a:avLst/>
                  <a:gdLst/>
                  <a:ahLst/>
                  <a:cxnLst>
                    <a:cxn ang="0">
                      <a:pos x="1204" y="0"/>
                    </a:cxn>
                    <a:cxn ang="0">
                      <a:pos x="0" y="1206"/>
                    </a:cxn>
                    <a:cxn ang="0">
                      <a:pos x="2409" y="1206"/>
                    </a:cxn>
                    <a:cxn ang="0">
                      <a:pos x="1204" y="0"/>
                    </a:cxn>
                  </a:cxnLst>
                  <a:rect l="0" t="0" r="r" b="b"/>
                  <a:pathLst>
                    <a:path w="2409" h="1206">
                      <a:moveTo>
                        <a:pt x="1204" y="0"/>
                      </a:moveTo>
                      <a:lnTo>
                        <a:pt x="0" y="1206"/>
                      </a:lnTo>
                      <a:lnTo>
                        <a:pt x="2409" y="1206"/>
                      </a:lnTo>
                      <a:lnTo>
                        <a:pt x="1204" y="0"/>
                      </a:lnTo>
                      <a:close/>
                    </a:path>
                  </a:pathLst>
                </a:custGeom>
                <a:solidFill>
                  <a:srgbClr val="5B62BF"/>
                </a:solidFill>
                <a:ln w="9525">
                  <a:noFill/>
                  <a:round/>
                  <a:headEnd/>
                  <a:tailEnd/>
                </a:ln>
              </p:spPr>
              <p:txBody>
                <a:bodyPr/>
                <a:lstStyle/>
                <a:p>
                  <a:endParaRPr lang="en-US"/>
                </a:p>
              </p:txBody>
            </p:sp>
          </p:grpSp>
          <p:grpSp>
            <p:nvGrpSpPr>
              <p:cNvPr id="241701" name="Group 126"/>
              <p:cNvGrpSpPr>
                <a:grpSpLocks/>
              </p:cNvGrpSpPr>
              <p:nvPr/>
            </p:nvGrpSpPr>
            <p:grpSpPr bwMode="auto">
              <a:xfrm>
                <a:off x="2481" y="2517"/>
                <a:ext cx="505" cy="254"/>
                <a:chOff x="1442" y="1400"/>
                <a:chExt cx="610" cy="307"/>
              </a:xfrm>
            </p:grpSpPr>
            <p:sp>
              <p:nvSpPr>
                <p:cNvPr id="241791" name="Freeform 127"/>
                <p:cNvSpPr>
                  <a:spLocks/>
                </p:cNvSpPr>
                <p:nvPr/>
              </p:nvSpPr>
              <p:spPr bwMode="auto">
                <a:xfrm>
                  <a:off x="1442" y="1400"/>
                  <a:ext cx="604" cy="302"/>
                </a:xfrm>
                <a:custGeom>
                  <a:avLst/>
                  <a:gdLst/>
                  <a:ahLst/>
                  <a:cxnLst>
                    <a:cxn ang="0">
                      <a:pos x="1209" y="0"/>
                    </a:cxn>
                    <a:cxn ang="0">
                      <a:pos x="0" y="1206"/>
                    </a:cxn>
                    <a:cxn ang="0">
                      <a:pos x="2418" y="1206"/>
                    </a:cxn>
                    <a:cxn ang="0">
                      <a:pos x="1209" y="0"/>
                    </a:cxn>
                  </a:cxnLst>
                  <a:rect l="0" t="0" r="r" b="b"/>
                  <a:pathLst>
                    <a:path w="2418" h="1206">
                      <a:moveTo>
                        <a:pt x="1209" y="0"/>
                      </a:moveTo>
                      <a:lnTo>
                        <a:pt x="0" y="1206"/>
                      </a:lnTo>
                      <a:lnTo>
                        <a:pt x="2418" y="1206"/>
                      </a:lnTo>
                      <a:lnTo>
                        <a:pt x="1209" y="0"/>
                      </a:lnTo>
                      <a:close/>
                    </a:path>
                  </a:pathLst>
                </a:custGeom>
                <a:solidFill>
                  <a:srgbClr val="9CA1D9"/>
                </a:solidFill>
                <a:ln w="9525">
                  <a:noFill/>
                  <a:round/>
                  <a:headEnd/>
                  <a:tailEnd/>
                </a:ln>
              </p:spPr>
              <p:txBody>
                <a:bodyPr/>
                <a:lstStyle/>
                <a:p>
                  <a:endParaRPr lang="en-US"/>
                </a:p>
              </p:txBody>
            </p:sp>
            <p:sp>
              <p:nvSpPr>
                <p:cNvPr id="241792" name="Freeform 128"/>
                <p:cNvSpPr>
                  <a:spLocks/>
                </p:cNvSpPr>
                <p:nvPr/>
              </p:nvSpPr>
              <p:spPr bwMode="auto">
                <a:xfrm>
                  <a:off x="1447" y="1405"/>
                  <a:ext cx="605" cy="302"/>
                </a:xfrm>
                <a:custGeom>
                  <a:avLst/>
                  <a:gdLst/>
                  <a:ahLst/>
                  <a:cxnLst>
                    <a:cxn ang="0">
                      <a:pos x="1209" y="0"/>
                    </a:cxn>
                    <a:cxn ang="0">
                      <a:pos x="0" y="1206"/>
                    </a:cxn>
                    <a:cxn ang="0">
                      <a:pos x="2418" y="1206"/>
                    </a:cxn>
                    <a:cxn ang="0">
                      <a:pos x="1209" y="0"/>
                    </a:cxn>
                  </a:cxnLst>
                  <a:rect l="0" t="0" r="r" b="b"/>
                  <a:pathLst>
                    <a:path w="2418" h="1206">
                      <a:moveTo>
                        <a:pt x="1209" y="0"/>
                      </a:moveTo>
                      <a:lnTo>
                        <a:pt x="0" y="1206"/>
                      </a:lnTo>
                      <a:lnTo>
                        <a:pt x="2418" y="1206"/>
                      </a:lnTo>
                      <a:lnTo>
                        <a:pt x="1209" y="0"/>
                      </a:lnTo>
                      <a:close/>
                    </a:path>
                  </a:pathLst>
                </a:custGeom>
                <a:solidFill>
                  <a:srgbClr val="363B73"/>
                </a:solidFill>
                <a:ln w="9525">
                  <a:noFill/>
                  <a:round/>
                  <a:headEnd/>
                  <a:tailEnd/>
                </a:ln>
              </p:spPr>
              <p:txBody>
                <a:bodyPr/>
                <a:lstStyle/>
                <a:p>
                  <a:endParaRPr lang="en-US"/>
                </a:p>
              </p:txBody>
            </p:sp>
            <p:sp>
              <p:nvSpPr>
                <p:cNvPr id="241793" name="Freeform 129"/>
                <p:cNvSpPr>
                  <a:spLocks/>
                </p:cNvSpPr>
                <p:nvPr/>
              </p:nvSpPr>
              <p:spPr bwMode="auto">
                <a:xfrm>
                  <a:off x="1445" y="1403"/>
                  <a:ext cx="604" cy="301"/>
                </a:xfrm>
                <a:custGeom>
                  <a:avLst/>
                  <a:gdLst/>
                  <a:ahLst/>
                  <a:cxnLst>
                    <a:cxn ang="0">
                      <a:pos x="1208" y="0"/>
                    </a:cxn>
                    <a:cxn ang="0">
                      <a:pos x="0" y="1206"/>
                    </a:cxn>
                    <a:cxn ang="0">
                      <a:pos x="2417" y="1206"/>
                    </a:cxn>
                    <a:cxn ang="0">
                      <a:pos x="1208" y="0"/>
                    </a:cxn>
                  </a:cxnLst>
                  <a:rect l="0" t="0" r="r" b="b"/>
                  <a:pathLst>
                    <a:path w="2417" h="1206">
                      <a:moveTo>
                        <a:pt x="1208" y="0"/>
                      </a:moveTo>
                      <a:lnTo>
                        <a:pt x="0" y="1206"/>
                      </a:lnTo>
                      <a:lnTo>
                        <a:pt x="2417" y="1206"/>
                      </a:lnTo>
                      <a:lnTo>
                        <a:pt x="1208" y="0"/>
                      </a:lnTo>
                      <a:close/>
                    </a:path>
                  </a:pathLst>
                </a:custGeom>
                <a:solidFill>
                  <a:srgbClr val="5B62BF"/>
                </a:solidFill>
                <a:ln w="9525">
                  <a:noFill/>
                  <a:round/>
                  <a:headEnd/>
                  <a:tailEnd/>
                </a:ln>
              </p:spPr>
              <p:txBody>
                <a:bodyPr/>
                <a:lstStyle/>
                <a:p>
                  <a:endParaRPr lang="en-US"/>
                </a:p>
              </p:txBody>
            </p:sp>
          </p:grpSp>
        </p:grpSp>
        <p:pic>
          <p:nvPicPr>
            <p:cNvPr id="241794" name="Picture 130" descr="j0254504"/>
            <p:cNvPicPr>
              <a:picLocks noChangeAspect="1" noChangeArrowheads="1" noCrop="1"/>
            </p:cNvPicPr>
            <p:nvPr/>
          </p:nvPicPr>
          <p:blipFill>
            <a:blip r:embed="rId2"/>
            <a:srcRect/>
            <a:stretch>
              <a:fillRect/>
            </a:stretch>
          </p:blipFill>
          <p:spPr bwMode="auto">
            <a:xfrm>
              <a:off x="3718" y="2128"/>
              <a:ext cx="256" cy="254"/>
            </a:xfrm>
            <a:prstGeom prst="rect">
              <a:avLst/>
            </a:prstGeom>
            <a:solidFill>
              <a:srgbClr val="000066"/>
            </a:solidFill>
          </p:spPr>
        </p:pic>
        <p:pic>
          <p:nvPicPr>
            <p:cNvPr id="241795" name="Picture 131" descr="j0254504"/>
            <p:cNvPicPr>
              <a:picLocks noChangeAspect="1" noChangeArrowheads="1" noCrop="1"/>
            </p:cNvPicPr>
            <p:nvPr/>
          </p:nvPicPr>
          <p:blipFill>
            <a:blip r:embed="rId2"/>
            <a:srcRect/>
            <a:stretch>
              <a:fillRect/>
            </a:stretch>
          </p:blipFill>
          <p:spPr bwMode="auto">
            <a:xfrm>
              <a:off x="3718" y="2463"/>
              <a:ext cx="256" cy="256"/>
            </a:xfrm>
            <a:prstGeom prst="rect">
              <a:avLst/>
            </a:prstGeom>
            <a:solidFill>
              <a:srgbClr val="000066"/>
            </a:solidFill>
          </p:spPr>
        </p:pic>
        <p:pic>
          <p:nvPicPr>
            <p:cNvPr id="241796" name="Picture 132" descr="j0254504"/>
            <p:cNvPicPr>
              <a:picLocks noChangeAspect="1" noChangeArrowheads="1" noCrop="1"/>
            </p:cNvPicPr>
            <p:nvPr/>
          </p:nvPicPr>
          <p:blipFill>
            <a:blip r:embed="rId2"/>
            <a:srcRect/>
            <a:stretch>
              <a:fillRect/>
            </a:stretch>
          </p:blipFill>
          <p:spPr bwMode="auto">
            <a:xfrm>
              <a:off x="3718" y="2800"/>
              <a:ext cx="256" cy="255"/>
            </a:xfrm>
            <a:prstGeom prst="rect">
              <a:avLst/>
            </a:prstGeom>
            <a:solidFill>
              <a:srgbClr val="000066"/>
            </a:solidFill>
          </p:spPr>
        </p:pic>
        <p:sp>
          <p:nvSpPr>
            <p:cNvPr id="241797" name="Rectangle 133"/>
            <p:cNvSpPr>
              <a:spLocks noChangeArrowheads="1"/>
            </p:cNvSpPr>
            <p:nvPr/>
          </p:nvSpPr>
          <p:spPr bwMode="auto">
            <a:xfrm>
              <a:off x="2519" y="2102"/>
              <a:ext cx="893" cy="300"/>
            </a:xfrm>
            <a:prstGeom prst="rect">
              <a:avLst/>
            </a:prstGeom>
            <a:noFill/>
            <a:ln w="12700">
              <a:noFill/>
              <a:miter lim="800000"/>
              <a:headEnd/>
              <a:tailEnd/>
            </a:ln>
            <a:effectLst>
              <a:outerShdw dist="35921" dir="2700000" algn="ctr" rotWithShape="0">
                <a:schemeClr val="bg1"/>
              </a:outerShdw>
            </a:effectLst>
          </p:spPr>
          <p:txBody>
            <a:bodyPr>
              <a:spAutoFit/>
            </a:bodyPr>
            <a:lstStyle/>
            <a:p>
              <a:pPr algn="r">
                <a:lnSpc>
                  <a:spcPct val="90000"/>
                </a:lnSpc>
              </a:pPr>
              <a:r>
                <a:rPr lang="en-US" sz="1400" b="1">
                  <a:latin typeface="Tahoma" pitchFamily="34" charset="0"/>
                </a:rPr>
                <a:t>Reasoning</a:t>
              </a:r>
            </a:p>
            <a:p>
              <a:pPr algn="r">
                <a:lnSpc>
                  <a:spcPct val="90000"/>
                </a:lnSpc>
              </a:pPr>
              <a:r>
                <a:rPr lang="en-US" sz="1400" b="1">
                  <a:latin typeface="Tahoma" pitchFamily="34" charset="0"/>
                </a:rPr>
                <a:t>Modules</a:t>
              </a:r>
            </a:p>
          </p:txBody>
        </p:sp>
        <p:sp>
          <p:nvSpPr>
            <p:cNvPr id="241798" name="Line 134"/>
            <p:cNvSpPr>
              <a:spLocks noChangeShapeType="1"/>
            </p:cNvSpPr>
            <p:nvPr/>
          </p:nvSpPr>
          <p:spPr bwMode="auto">
            <a:xfrm>
              <a:off x="3522" y="2239"/>
              <a:ext cx="0" cy="754"/>
            </a:xfrm>
            <a:prstGeom prst="line">
              <a:avLst/>
            </a:prstGeom>
            <a:noFill/>
            <a:ln w="57150">
              <a:solidFill>
                <a:srgbClr val="FF9900"/>
              </a:solidFill>
              <a:round/>
              <a:headEnd/>
              <a:tailEnd/>
            </a:ln>
            <a:effectLst/>
          </p:spPr>
          <p:txBody>
            <a:bodyPr/>
            <a:lstStyle/>
            <a:p>
              <a:endParaRPr lang="en-US"/>
            </a:p>
          </p:txBody>
        </p:sp>
        <p:pic>
          <p:nvPicPr>
            <p:cNvPr id="241799" name="Picture 135" descr="j0254504"/>
            <p:cNvPicPr>
              <a:picLocks noChangeAspect="1" noChangeArrowheads="1" noCrop="1"/>
            </p:cNvPicPr>
            <p:nvPr/>
          </p:nvPicPr>
          <p:blipFill>
            <a:blip r:embed="rId2"/>
            <a:srcRect/>
            <a:stretch>
              <a:fillRect/>
            </a:stretch>
          </p:blipFill>
          <p:spPr bwMode="auto">
            <a:xfrm>
              <a:off x="3391" y="2128"/>
              <a:ext cx="254" cy="254"/>
            </a:xfrm>
            <a:prstGeom prst="rect">
              <a:avLst/>
            </a:prstGeom>
            <a:solidFill>
              <a:srgbClr val="000066"/>
            </a:solidFill>
          </p:spPr>
        </p:pic>
        <p:pic>
          <p:nvPicPr>
            <p:cNvPr id="241800" name="Picture 136" descr="j0254504"/>
            <p:cNvPicPr>
              <a:picLocks noChangeAspect="1" noChangeArrowheads="1" noCrop="1"/>
            </p:cNvPicPr>
            <p:nvPr/>
          </p:nvPicPr>
          <p:blipFill>
            <a:blip r:embed="rId2"/>
            <a:srcRect/>
            <a:stretch>
              <a:fillRect/>
            </a:stretch>
          </p:blipFill>
          <p:spPr bwMode="auto">
            <a:xfrm>
              <a:off x="3391" y="2463"/>
              <a:ext cx="254" cy="256"/>
            </a:xfrm>
            <a:prstGeom prst="rect">
              <a:avLst/>
            </a:prstGeom>
            <a:solidFill>
              <a:srgbClr val="000066"/>
            </a:solidFill>
          </p:spPr>
        </p:pic>
        <p:pic>
          <p:nvPicPr>
            <p:cNvPr id="241801" name="Picture 137" descr="j0254504"/>
            <p:cNvPicPr>
              <a:picLocks noChangeAspect="1" noChangeArrowheads="1" noCrop="1"/>
            </p:cNvPicPr>
            <p:nvPr/>
          </p:nvPicPr>
          <p:blipFill>
            <a:blip r:embed="rId2"/>
            <a:srcRect/>
            <a:stretch>
              <a:fillRect/>
            </a:stretch>
          </p:blipFill>
          <p:spPr bwMode="auto">
            <a:xfrm>
              <a:off x="3391" y="2800"/>
              <a:ext cx="254" cy="255"/>
            </a:xfrm>
            <a:prstGeom prst="rect">
              <a:avLst/>
            </a:prstGeom>
            <a:solidFill>
              <a:srgbClr val="000066"/>
            </a:solidFill>
          </p:spPr>
        </p:pic>
        <p:sp>
          <p:nvSpPr>
            <p:cNvPr id="241802" name="Rectangle 138"/>
            <p:cNvSpPr>
              <a:spLocks noChangeArrowheads="1"/>
            </p:cNvSpPr>
            <p:nvPr/>
          </p:nvSpPr>
          <p:spPr bwMode="auto">
            <a:xfrm>
              <a:off x="1704" y="3177"/>
              <a:ext cx="2375" cy="399"/>
            </a:xfrm>
            <a:prstGeom prst="rect">
              <a:avLst/>
            </a:prstGeom>
            <a:solidFill>
              <a:srgbClr val="6953AF"/>
            </a:solidFill>
            <a:ln w="38100" cmpd="dbl">
              <a:noFill/>
              <a:miter lim="800000"/>
              <a:headEnd/>
              <a:tailEnd/>
            </a:ln>
            <a:effectLst>
              <a:prstShdw prst="shdw17" dist="17961" dir="13500000">
                <a:schemeClr val="bg1"/>
              </a:prstShdw>
            </a:effectLst>
          </p:spPr>
          <p:txBody>
            <a:bodyPr anchor="ctr" anchorCtr="1"/>
            <a:lstStyle/>
            <a:p>
              <a:pPr algn="ctr">
                <a:lnSpc>
                  <a:spcPct val="90000"/>
                </a:lnSpc>
              </a:pPr>
              <a:r>
                <a:rPr lang="en-US" sz="1800">
                  <a:solidFill>
                    <a:srgbClr val="D4D8F4"/>
                  </a:solidFill>
                  <a:latin typeface="Tahoma" pitchFamily="34" charset="0"/>
                </a:rPr>
                <a:t>Interface to </a:t>
              </a:r>
            </a:p>
            <a:p>
              <a:pPr algn="ctr">
                <a:lnSpc>
                  <a:spcPct val="90000"/>
                </a:lnSpc>
              </a:pPr>
              <a:r>
                <a:rPr lang="en-US" sz="1800">
                  <a:solidFill>
                    <a:srgbClr val="D4D8F4"/>
                  </a:solidFill>
                  <a:latin typeface="Tahoma" pitchFamily="34" charset="0"/>
                </a:rPr>
                <a:t>External Data Sources</a:t>
              </a:r>
            </a:p>
          </p:txBody>
        </p:sp>
        <p:sp>
          <p:nvSpPr>
            <p:cNvPr id="241803" name="Rectangle 139"/>
            <p:cNvSpPr>
              <a:spLocks noChangeArrowheads="1"/>
            </p:cNvSpPr>
            <p:nvPr/>
          </p:nvSpPr>
          <p:spPr bwMode="auto">
            <a:xfrm flipV="1">
              <a:off x="4107" y="2012"/>
              <a:ext cx="428" cy="1137"/>
            </a:xfrm>
            <a:prstGeom prst="rect">
              <a:avLst/>
            </a:prstGeom>
            <a:solidFill>
              <a:srgbClr val="6953AF"/>
            </a:solidFill>
            <a:ln w="38100" cmpd="dbl">
              <a:noFill/>
              <a:miter lim="800000"/>
              <a:headEnd/>
              <a:tailEnd/>
            </a:ln>
            <a:effectLst>
              <a:prstShdw prst="shdw17" dist="17961" dir="13500000">
                <a:schemeClr val="bg1"/>
              </a:prstShdw>
            </a:effectLst>
          </p:spPr>
          <p:txBody>
            <a:bodyPr vert="eaVert" lIns="0" rIns="0" anchor="ctr" anchorCtr="1"/>
            <a:lstStyle/>
            <a:p>
              <a:pPr algn="ctr">
                <a:lnSpc>
                  <a:spcPct val="90000"/>
                </a:lnSpc>
              </a:pPr>
              <a:r>
                <a:rPr lang="en-US" sz="1800">
                  <a:solidFill>
                    <a:srgbClr val="D4D8F4"/>
                  </a:solidFill>
                  <a:latin typeface="Tahoma" pitchFamily="34" charset="0"/>
                </a:rPr>
                <a:t>Cyc API</a:t>
              </a:r>
            </a:p>
          </p:txBody>
        </p:sp>
        <p:sp>
          <p:nvSpPr>
            <p:cNvPr id="241804" name="Rectangle 140"/>
            <p:cNvSpPr>
              <a:spLocks noChangeArrowheads="1"/>
            </p:cNvSpPr>
            <p:nvPr/>
          </p:nvSpPr>
          <p:spPr bwMode="auto">
            <a:xfrm flipH="1" flipV="1">
              <a:off x="1246" y="2012"/>
              <a:ext cx="428" cy="1137"/>
            </a:xfrm>
            <a:prstGeom prst="rect">
              <a:avLst/>
            </a:prstGeom>
            <a:solidFill>
              <a:srgbClr val="6953AF"/>
            </a:solidFill>
            <a:ln w="38100" cmpd="dbl">
              <a:noFill/>
              <a:miter lim="800000"/>
              <a:headEnd/>
              <a:tailEnd/>
            </a:ln>
            <a:effectLst>
              <a:prstShdw prst="shdw17" dist="17961" dir="13500000">
                <a:schemeClr val="bg1"/>
              </a:prstShdw>
            </a:effectLst>
          </p:spPr>
          <p:txBody>
            <a:bodyPr vert="eaVert" lIns="0" rIns="0" anchor="ctr" anchorCtr="1"/>
            <a:lstStyle/>
            <a:p>
              <a:pPr algn="ctr">
                <a:lnSpc>
                  <a:spcPct val="90000"/>
                </a:lnSpc>
              </a:pPr>
              <a:r>
                <a:rPr lang="en-US" sz="1800">
                  <a:solidFill>
                    <a:srgbClr val="D4D8F4"/>
                  </a:solidFill>
                  <a:latin typeface="Tahoma" pitchFamily="34" charset="0"/>
                </a:rPr>
                <a:t>Knowledge Entry Tools</a:t>
              </a:r>
            </a:p>
          </p:txBody>
        </p:sp>
        <p:sp>
          <p:nvSpPr>
            <p:cNvPr id="241805" name="Rectangle 141"/>
            <p:cNvSpPr>
              <a:spLocks noChangeArrowheads="1"/>
            </p:cNvSpPr>
            <p:nvPr/>
          </p:nvSpPr>
          <p:spPr bwMode="auto">
            <a:xfrm>
              <a:off x="1704" y="1586"/>
              <a:ext cx="2375" cy="399"/>
            </a:xfrm>
            <a:prstGeom prst="rect">
              <a:avLst/>
            </a:prstGeom>
            <a:solidFill>
              <a:srgbClr val="6953AF"/>
            </a:solidFill>
            <a:ln w="38100" cmpd="dbl">
              <a:noFill/>
              <a:miter lim="800000"/>
              <a:headEnd/>
              <a:tailEnd/>
            </a:ln>
            <a:effectLst>
              <a:prstShdw prst="shdw17" dist="17961" dir="13500000">
                <a:schemeClr val="bg1"/>
              </a:prstShdw>
            </a:effectLst>
          </p:spPr>
          <p:txBody>
            <a:bodyPr anchor="ctr" anchorCtr="1"/>
            <a:lstStyle/>
            <a:p>
              <a:pPr algn="ctr">
                <a:lnSpc>
                  <a:spcPct val="90000"/>
                </a:lnSpc>
              </a:pPr>
              <a:r>
                <a:rPr lang="en-US" sz="1800">
                  <a:solidFill>
                    <a:srgbClr val="D4D8F4"/>
                  </a:solidFill>
                  <a:latin typeface="Tahoma" pitchFamily="34" charset="0"/>
                </a:rPr>
                <a:t>User Interface</a:t>
              </a:r>
            </a:p>
            <a:p>
              <a:pPr algn="ctr">
                <a:lnSpc>
                  <a:spcPct val="90000"/>
                </a:lnSpc>
              </a:pPr>
              <a:r>
                <a:rPr lang="en-US" sz="1800">
                  <a:solidFill>
                    <a:srgbClr val="D4D8F4"/>
                  </a:solidFill>
                  <a:latin typeface="Tahoma" pitchFamily="34" charset="0"/>
                </a:rPr>
                <a:t>(with Natural Language Dialog)</a:t>
              </a:r>
            </a:p>
          </p:txBody>
        </p:sp>
        <p:sp>
          <p:nvSpPr>
            <p:cNvPr id="241806" name="AutoShape 142"/>
            <p:cNvSpPr>
              <a:spLocks noChangeArrowheads="1"/>
            </p:cNvSpPr>
            <p:nvPr/>
          </p:nvSpPr>
          <p:spPr bwMode="auto">
            <a:xfrm>
              <a:off x="1675" y="3736"/>
              <a:ext cx="512" cy="536"/>
            </a:xfrm>
            <a:prstGeom prst="can">
              <a:avLst>
                <a:gd name="adj" fmla="val 21810"/>
              </a:avLst>
            </a:prstGeom>
            <a:gradFill rotWithShape="0">
              <a:gsLst>
                <a:gs pos="0">
                  <a:srgbClr val="006866">
                    <a:gamma/>
                    <a:shade val="46275"/>
                    <a:invGamma/>
                  </a:srgbClr>
                </a:gs>
                <a:gs pos="100000">
                  <a:srgbClr val="006866"/>
                </a:gs>
              </a:gsLst>
              <a:lin ang="5400000" scaled="1"/>
            </a:gradFill>
            <a:ln w="6350">
              <a:solidFill>
                <a:srgbClr val="D4D8F4"/>
              </a:solidFill>
              <a:round/>
              <a:headEnd/>
              <a:tailEnd/>
            </a:ln>
            <a:effectLst/>
          </p:spPr>
          <p:txBody>
            <a:bodyPr lIns="0" rIns="0" anchor="ctr" anchorCtr="1"/>
            <a:lstStyle/>
            <a:p>
              <a:pPr algn="ctr">
                <a:lnSpc>
                  <a:spcPct val="90000"/>
                </a:lnSpc>
              </a:pPr>
              <a:r>
                <a:rPr lang="en-US" sz="1400" b="1">
                  <a:solidFill>
                    <a:srgbClr val="AAE2DD"/>
                  </a:solidFill>
                  <a:latin typeface="Tahoma" pitchFamily="34" charset="0"/>
                </a:rPr>
                <a:t>Data</a:t>
              </a:r>
            </a:p>
            <a:p>
              <a:pPr algn="ctr">
                <a:lnSpc>
                  <a:spcPct val="90000"/>
                </a:lnSpc>
              </a:pPr>
              <a:r>
                <a:rPr lang="en-US" sz="1400" b="1">
                  <a:solidFill>
                    <a:srgbClr val="AAE2DD"/>
                  </a:solidFill>
                  <a:latin typeface="Tahoma" pitchFamily="34" charset="0"/>
                </a:rPr>
                <a:t>Bases</a:t>
              </a:r>
            </a:p>
          </p:txBody>
        </p:sp>
        <p:sp>
          <p:nvSpPr>
            <p:cNvPr id="241807" name="AutoShape 143"/>
            <p:cNvSpPr>
              <a:spLocks noChangeArrowheads="1"/>
            </p:cNvSpPr>
            <p:nvPr/>
          </p:nvSpPr>
          <p:spPr bwMode="auto">
            <a:xfrm>
              <a:off x="2315" y="3736"/>
              <a:ext cx="512" cy="536"/>
            </a:xfrm>
            <a:prstGeom prst="can">
              <a:avLst>
                <a:gd name="adj" fmla="val 21810"/>
              </a:avLst>
            </a:prstGeom>
            <a:gradFill rotWithShape="0">
              <a:gsLst>
                <a:gs pos="0">
                  <a:srgbClr val="006866">
                    <a:gamma/>
                    <a:shade val="46275"/>
                    <a:invGamma/>
                  </a:srgbClr>
                </a:gs>
                <a:gs pos="100000">
                  <a:srgbClr val="006866"/>
                </a:gs>
              </a:gsLst>
              <a:lin ang="5400000" scaled="1"/>
            </a:gradFill>
            <a:ln w="6350">
              <a:solidFill>
                <a:srgbClr val="D4D8F4"/>
              </a:solidFill>
              <a:round/>
              <a:headEnd/>
              <a:tailEnd/>
            </a:ln>
            <a:effectLst/>
          </p:spPr>
          <p:txBody>
            <a:bodyPr lIns="0" rIns="0" anchor="ctr" anchorCtr="1"/>
            <a:lstStyle/>
            <a:p>
              <a:pPr algn="ctr">
                <a:lnSpc>
                  <a:spcPct val="90000"/>
                </a:lnSpc>
              </a:pPr>
              <a:r>
                <a:rPr lang="en-US" sz="1400" b="1">
                  <a:solidFill>
                    <a:srgbClr val="AAE2DD"/>
                  </a:solidFill>
                  <a:latin typeface="Tahoma" pitchFamily="34" charset="0"/>
                </a:rPr>
                <a:t>Web</a:t>
              </a:r>
            </a:p>
            <a:p>
              <a:pPr algn="ctr">
                <a:lnSpc>
                  <a:spcPct val="90000"/>
                </a:lnSpc>
              </a:pPr>
              <a:r>
                <a:rPr lang="en-US" sz="1400" b="1">
                  <a:solidFill>
                    <a:srgbClr val="AAE2DD"/>
                  </a:solidFill>
                  <a:latin typeface="Tahoma" pitchFamily="34" charset="0"/>
                </a:rPr>
                <a:t>Pages</a:t>
              </a:r>
            </a:p>
          </p:txBody>
        </p:sp>
        <p:sp>
          <p:nvSpPr>
            <p:cNvPr id="241808" name="AutoShape 144"/>
            <p:cNvSpPr>
              <a:spLocks noChangeArrowheads="1"/>
            </p:cNvSpPr>
            <p:nvPr/>
          </p:nvSpPr>
          <p:spPr bwMode="auto">
            <a:xfrm>
              <a:off x="2955" y="3736"/>
              <a:ext cx="512" cy="536"/>
            </a:xfrm>
            <a:prstGeom prst="can">
              <a:avLst>
                <a:gd name="adj" fmla="val 21810"/>
              </a:avLst>
            </a:prstGeom>
            <a:gradFill rotWithShape="0">
              <a:gsLst>
                <a:gs pos="0">
                  <a:srgbClr val="006866">
                    <a:gamma/>
                    <a:shade val="46275"/>
                    <a:invGamma/>
                  </a:srgbClr>
                </a:gs>
                <a:gs pos="100000">
                  <a:srgbClr val="006866"/>
                </a:gs>
              </a:gsLst>
              <a:lin ang="5400000" scaled="1"/>
            </a:gradFill>
            <a:ln w="6350">
              <a:solidFill>
                <a:srgbClr val="D4D8F4"/>
              </a:solidFill>
              <a:round/>
              <a:headEnd/>
              <a:tailEnd/>
            </a:ln>
            <a:effectLst/>
          </p:spPr>
          <p:txBody>
            <a:bodyPr lIns="0" rIns="0" anchor="ctr" anchorCtr="1"/>
            <a:lstStyle/>
            <a:p>
              <a:pPr algn="ctr">
                <a:lnSpc>
                  <a:spcPct val="90000"/>
                </a:lnSpc>
              </a:pPr>
              <a:r>
                <a:rPr lang="en-US" sz="1400" b="1">
                  <a:solidFill>
                    <a:srgbClr val="AAE2DD"/>
                  </a:solidFill>
                  <a:latin typeface="Tahoma" pitchFamily="34" charset="0"/>
                </a:rPr>
                <a:t>Text Sources</a:t>
              </a:r>
            </a:p>
          </p:txBody>
        </p:sp>
        <p:sp>
          <p:nvSpPr>
            <p:cNvPr id="241809" name="AutoShape 145"/>
            <p:cNvSpPr>
              <a:spLocks noChangeArrowheads="1"/>
            </p:cNvSpPr>
            <p:nvPr/>
          </p:nvSpPr>
          <p:spPr bwMode="auto">
            <a:xfrm>
              <a:off x="3595" y="3736"/>
              <a:ext cx="512" cy="536"/>
            </a:xfrm>
            <a:prstGeom prst="can">
              <a:avLst>
                <a:gd name="adj" fmla="val 21810"/>
              </a:avLst>
            </a:prstGeom>
            <a:gradFill rotWithShape="0">
              <a:gsLst>
                <a:gs pos="0">
                  <a:srgbClr val="006866">
                    <a:gamma/>
                    <a:shade val="46275"/>
                    <a:invGamma/>
                  </a:srgbClr>
                </a:gs>
                <a:gs pos="100000">
                  <a:srgbClr val="006866"/>
                </a:gs>
              </a:gsLst>
              <a:lin ang="5400000" scaled="1"/>
            </a:gradFill>
            <a:ln w="6350">
              <a:solidFill>
                <a:srgbClr val="D4D8F4"/>
              </a:solidFill>
              <a:round/>
              <a:headEnd/>
              <a:tailEnd/>
            </a:ln>
            <a:effectLst/>
          </p:spPr>
          <p:txBody>
            <a:bodyPr lIns="0" rIns="0" anchor="ctr" anchorCtr="1"/>
            <a:lstStyle/>
            <a:p>
              <a:pPr algn="ctr">
                <a:lnSpc>
                  <a:spcPct val="90000"/>
                </a:lnSpc>
              </a:pPr>
              <a:r>
                <a:rPr lang="en-US" sz="1400" b="1">
                  <a:solidFill>
                    <a:srgbClr val="AAE2DD"/>
                  </a:solidFill>
                  <a:latin typeface="Tahoma" pitchFamily="34" charset="0"/>
                </a:rPr>
                <a:t>Other KBs</a:t>
              </a:r>
            </a:p>
          </p:txBody>
        </p:sp>
        <p:sp>
          <p:nvSpPr>
            <p:cNvPr id="241810" name="Rectangle 146"/>
            <p:cNvSpPr>
              <a:spLocks noChangeArrowheads="1"/>
            </p:cNvSpPr>
            <p:nvPr/>
          </p:nvSpPr>
          <p:spPr bwMode="auto">
            <a:xfrm>
              <a:off x="4565" y="1657"/>
              <a:ext cx="1003" cy="370"/>
            </a:xfrm>
            <a:prstGeom prst="rect">
              <a:avLst/>
            </a:prstGeom>
            <a:noFill/>
            <a:ln w="12700">
              <a:noFill/>
              <a:miter lim="800000"/>
              <a:headEnd/>
              <a:tailEnd/>
            </a:ln>
            <a:effectLst>
              <a:outerShdw dist="35921" dir="2700000" algn="ctr" rotWithShape="0">
                <a:schemeClr val="bg1"/>
              </a:outerShdw>
            </a:effectLst>
          </p:spPr>
          <p:txBody>
            <a:bodyPr wrap="none">
              <a:spAutoFit/>
            </a:bodyPr>
            <a:lstStyle/>
            <a:p>
              <a:pPr algn="ctr">
                <a:lnSpc>
                  <a:spcPct val="90000"/>
                </a:lnSpc>
              </a:pPr>
              <a:r>
                <a:rPr lang="en-US" sz="1800" b="1">
                  <a:latin typeface="Tahoma" pitchFamily="34" charset="0"/>
                </a:rPr>
                <a:t>Other</a:t>
              </a:r>
            </a:p>
            <a:p>
              <a:pPr algn="ctr">
                <a:lnSpc>
                  <a:spcPct val="90000"/>
                </a:lnSpc>
              </a:pPr>
              <a:r>
                <a:rPr lang="en-US" sz="1800" b="1">
                  <a:latin typeface="Tahoma" pitchFamily="34" charset="0"/>
                </a:rPr>
                <a:t>Applications</a:t>
              </a:r>
            </a:p>
          </p:txBody>
        </p:sp>
        <p:sp>
          <p:nvSpPr>
            <p:cNvPr id="241811" name="Rectangle 147"/>
            <p:cNvSpPr>
              <a:spLocks noChangeArrowheads="1"/>
            </p:cNvSpPr>
            <p:nvPr/>
          </p:nvSpPr>
          <p:spPr bwMode="auto">
            <a:xfrm>
              <a:off x="331" y="1657"/>
              <a:ext cx="922" cy="370"/>
            </a:xfrm>
            <a:prstGeom prst="rect">
              <a:avLst/>
            </a:prstGeom>
            <a:noFill/>
            <a:ln w="12700">
              <a:noFill/>
              <a:miter lim="800000"/>
              <a:headEnd/>
              <a:tailEnd/>
            </a:ln>
            <a:effectLst>
              <a:outerShdw dist="35921" dir="2700000" algn="ctr" rotWithShape="0">
                <a:schemeClr val="bg1"/>
              </a:outerShdw>
            </a:effectLst>
          </p:spPr>
          <p:txBody>
            <a:bodyPr wrap="none">
              <a:spAutoFit/>
            </a:bodyPr>
            <a:lstStyle/>
            <a:p>
              <a:pPr algn="ctr">
                <a:lnSpc>
                  <a:spcPct val="90000"/>
                </a:lnSpc>
              </a:pPr>
              <a:r>
                <a:rPr lang="en-US" sz="1800" b="1">
                  <a:latin typeface="Tahoma" pitchFamily="34" charset="0"/>
                </a:rPr>
                <a:t>Knowledge</a:t>
              </a:r>
            </a:p>
            <a:p>
              <a:pPr algn="ctr">
                <a:lnSpc>
                  <a:spcPct val="90000"/>
                </a:lnSpc>
              </a:pPr>
              <a:r>
                <a:rPr lang="en-US" sz="1800" b="1">
                  <a:latin typeface="Tahoma" pitchFamily="34" charset="0"/>
                </a:rPr>
                <a:t>Authors</a:t>
              </a:r>
            </a:p>
          </p:txBody>
        </p:sp>
        <p:sp>
          <p:nvSpPr>
            <p:cNvPr id="241812" name="Rectangle 148"/>
            <p:cNvSpPr>
              <a:spLocks noChangeArrowheads="1"/>
            </p:cNvSpPr>
            <p:nvPr/>
          </p:nvSpPr>
          <p:spPr bwMode="auto">
            <a:xfrm>
              <a:off x="1060" y="995"/>
              <a:ext cx="922" cy="370"/>
            </a:xfrm>
            <a:prstGeom prst="rect">
              <a:avLst/>
            </a:prstGeom>
            <a:noFill/>
            <a:ln w="12700">
              <a:noFill/>
              <a:miter lim="800000"/>
              <a:headEnd/>
              <a:tailEnd/>
            </a:ln>
            <a:effectLst>
              <a:outerShdw dist="35921" dir="2700000" algn="ctr" rotWithShape="0">
                <a:schemeClr val="bg1"/>
              </a:outerShdw>
            </a:effectLst>
          </p:spPr>
          <p:txBody>
            <a:bodyPr wrap="none">
              <a:spAutoFit/>
            </a:bodyPr>
            <a:lstStyle/>
            <a:p>
              <a:pPr algn="ctr">
                <a:lnSpc>
                  <a:spcPct val="90000"/>
                </a:lnSpc>
              </a:pPr>
              <a:r>
                <a:rPr lang="en-US" sz="1800" b="1">
                  <a:latin typeface="Tahoma" pitchFamily="34" charset="0"/>
                </a:rPr>
                <a:t>Knowledge</a:t>
              </a:r>
            </a:p>
            <a:p>
              <a:pPr algn="ctr">
                <a:lnSpc>
                  <a:spcPct val="90000"/>
                </a:lnSpc>
              </a:pPr>
              <a:r>
                <a:rPr lang="en-US" sz="1800" b="1">
                  <a:latin typeface="Tahoma" pitchFamily="34" charset="0"/>
                </a:rPr>
                <a:t>Users</a:t>
              </a:r>
            </a:p>
          </p:txBody>
        </p:sp>
        <p:sp>
          <p:nvSpPr>
            <p:cNvPr id="241813" name="Rectangle 149"/>
            <p:cNvSpPr>
              <a:spLocks noChangeArrowheads="1"/>
            </p:cNvSpPr>
            <p:nvPr/>
          </p:nvSpPr>
          <p:spPr bwMode="auto">
            <a:xfrm>
              <a:off x="924" y="3724"/>
              <a:ext cx="721" cy="526"/>
            </a:xfrm>
            <a:prstGeom prst="rect">
              <a:avLst/>
            </a:prstGeom>
            <a:noFill/>
            <a:ln w="12700">
              <a:noFill/>
              <a:miter lim="800000"/>
              <a:headEnd/>
              <a:tailEnd/>
            </a:ln>
            <a:effectLst>
              <a:outerShdw dist="35921" dir="2700000" algn="ctr" rotWithShape="0">
                <a:schemeClr val="bg1"/>
              </a:outerShdw>
            </a:effectLst>
          </p:spPr>
          <p:txBody>
            <a:bodyPr wrap="none">
              <a:spAutoFit/>
            </a:bodyPr>
            <a:lstStyle/>
            <a:p>
              <a:pPr algn="ctr">
                <a:lnSpc>
                  <a:spcPct val="90000"/>
                </a:lnSpc>
              </a:pPr>
              <a:r>
                <a:rPr lang="en-US" sz="1800" b="1">
                  <a:latin typeface="Tahoma" pitchFamily="34" charset="0"/>
                </a:rPr>
                <a:t>External</a:t>
              </a:r>
            </a:p>
            <a:p>
              <a:pPr algn="ctr">
                <a:lnSpc>
                  <a:spcPct val="90000"/>
                </a:lnSpc>
              </a:pPr>
              <a:r>
                <a:rPr lang="en-US" sz="1800" b="1">
                  <a:latin typeface="Tahoma" pitchFamily="34" charset="0"/>
                </a:rPr>
                <a:t>Data</a:t>
              </a:r>
            </a:p>
            <a:p>
              <a:pPr algn="ctr">
                <a:lnSpc>
                  <a:spcPct val="90000"/>
                </a:lnSpc>
              </a:pPr>
              <a:r>
                <a:rPr lang="en-US" sz="1800" b="1">
                  <a:latin typeface="Tahoma" pitchFamily="34" charset="0"/>
                </a:rPr>
                <a:t>Sources</a:t>
              </a:r>
            </a:p>
          </p:txBody>
        </p:sp>
        <p:sp>
          <p:nvSpPr>
            <p:cNvPr id="241814" name="AutoShape 150"/>
            <p:cNvSpPr>
              <a:spLocks noChangeArrowheads="1"/>
            </p:cNvSpPr>
            <p:nvPr/>
          </p:nvSpPr>
          <p:spPr bwMode="auto">
            <a:xfrm>
              <a:off x="4584" y="2329"/>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wrap="none" anchor="ctr"/>
            <a:lstStyle/>
            <a:p>
              <a:endParaRPr lang="en-US"/>
            </a:p>
          </p:txBody>
        </p:sp>
        <p:sp>
          <p:nvSpPr>
            <p:cNvPr id="241815" name="AutoShape 151"/>
            <p:cNvSpPr>
              <a:spLocks noChangeArrowheads="1"/>
            </p:cNvSpPr>
            <p:nvPr/>
          </p:nvSpPr>
          <p:spPr bwMode="auto">
            <a:xfrm>
              <a:off x="4584" y="2688"/>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wrap="none" anchor="ctr"/>
            <a:lstStyle/>
            <a:p>
              <a:endParaRPr lang="en-US"/>
            </a:p>
          </p:txBody>
        </p:sp>
        <p:sp>
          <p:nvSpPr>
            <p:cNvPr id="241816" name="AutoShape 152"/>
            <p:cNvSpPr>
              <a:spLocks noChangeArrowheads="1"/>
            </p:cNvSpPr>
            <p:nvPr/>
          </p:nvSpPr>
          <p:spPr bwMode="auto">
            <a:xfrm rot="5400000">
              <a:off x="2188" y="1454"/>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wrap="none" anchor="ctr"/>
            <a:lstStyle/>
            <a:p>
              <a:endParaRPr lang="en-US"/>
            </a:p>
          </p:txBody>
        </p:sp>
        <p:sp>
          <p:nvSpPr>
            <p:cNvPr id="241817" name="AutoShape 153"/>
            <p:cNvSpPr>
              <a:spLocks noChangeArrowheads="1"/>
            </p:cNvSpPr>
            <p:nvPr/>
          </p:nvSpPr>
          <p:spPr bwMode="auto">
            <a:xfrm rot="5400000">
              <a:off x="2854" y="1454"/>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wrap="none" anchor="ctr"/>
            <a:lstStyle/>
            <a:p>
              <a:endParaRPr lang="en-US"/>
            </a:p>
          </p:txBody>
        </p:sp>
        <p:sp>
          <p:nvSpPr>
            <p:cNvPr id="241818" name="AutoShape 154"/>
            <p:cNvSpPr>
              <a:spLocks noChangeArrowheads="1"/>
            </p:cNvSpPr>
            <p:nvPr/>
          </p:nvSpPr>
          <p:spPr bwMode="auto">
            <a:xfrm rot="5400000">
              <a:off x="3548" y="1454"/>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wrap="none" anchor="ctr"/>
            <a:lstStyle/>
            <a:p>
              <a:endParaRPr lang="en-US"/>
            </a:p>
          </p:txBody>
        </p:sp>
        <p:sp>
          <p:nvSpPr>
            <p:cNvPr id="241819" name="AutoShape 155"/>
            <p:cNvSpPr>
              <a:spLocks noChangeArrowheads="1"/>
            </p:cNvSpPr>
            <p:nvPr/>
          </p:nvSpPr>
          <p:spPr bwMode="auto">
            <a:xfrm rot="5400000">
              <a:off x="1880" y="3604"/>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wrap="none" anchor="ctr"/>
            <a:lstStyle/>
            <a:p>
              <a:endParaRPr lang="en-US"/>
            </a:p>
          </p:txBody>
        </p:sp>
        <p:sp>
          <p:nvSpPr>
            <p:cNvPr id="241820" name="AutoShape 156"/>
            <p:cNvSpPr>
              <a:spLocks noChangeArrowheads="1"/>
            </p:cNvSpPr>
            <p:nvPr/>
          </p:nvSpPr>
          <p:spPr bwMode="auto">
            <a:xfrm rot="5400000">
              <a:off x="2522" y="3604"/>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wrap="none" anchor="ctr"/>
            <a:lstStyle/>
            <a:p>
              <a:endParaRPr lang="en-US"/>
            </a:p>
          </p:txBody>
        </p:sp>
        <p:sp>
          <p:nvSpPr>
            <p:cNvPr id="241821" name="AutoShape 157"/>
            <p:cNvSpPr>
              <a:spLocks noChangeArrowheads="1"/>
            </p:cNvSpPr>
            <p:nvPr/>
          </p:nvSpPr>
          <p:spPr bwMode="auto">
            <a:xfrm rot="5400000">
              <a:off x="3146" y="3604"/>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wrap="none" anchor="ctr"/>
            <a:lstStyle/>
            <a:p>
              <a:endParaRPr lang="en-US"/>
            </a:p>
          </p:txBody>
        </p:sp>
        <p:sp>
          <p:nvSpPr>
            <p:cNvPr id="241822" name="AutoShape 158"/>
            <p:cNvSpPr>
              <a:spLocks noChangeArrowheads="1"/>
            </p:cNvSpPr>
            <p:nvPr/>
          </p:nvSpPr>
          <p:spPr bwMode="auto">
            <a:xfrm rot="5400000">
              <a:off x="3794" y="3604"/>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wrap="none" anchor="ctr"/>
            <a:lstStyle/>
            <a:p>
              <a:endParaRPr lang="en-US"/>
            </a:p>
          </p:txBody>
        </p:sp>
        <p:sp>
          <p:nvSpPr>
            <p:cNvPr id="241823" name="AutoShape 159"/>
            <p:cNvSpPr>
              <a:spLocks noChangeArrowheads="1"/>
            </p:cNvSpPr>
            <p:nvPr/>
          </p:nvSpPr>
          <p:spPr bwMode="auto">
            <a:xfrm>
              <a:off x="1125" y="2218"/>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wrap="none" anchor="ctr"/>
            <a:lstStyle/>
            <a:p>
              <a:endParaRPr lang="en-US"/>
            </a:p>
          </p:txBody>
        </p:sp>
        <p:sp>
          <p:nvSpPr>
            <p:cNvPr id="241824" name="AutoShape 160"/>
            <p:cNvSpPr>
              <a:spLocks noChangeArrowheads="1"/>
            </p:cNvSpPr>
            <p:nvPr/>
          </p:nvSpPr>
          <p:spPr bwMode="auto">
            <a:xfrm>
              <a:off x="1125" y="2806"/>
              <a:ext cx="99" cy="119"/>
            </a:xfrm>
            <a:prstGeom prst="leftRightArrow">
              <a:avLst>
                <a:gd name="adj1" fmla="val 57694"/>
                <a:gd name="adj2" fmla="val 26264"/>
              </a:avLst>
            </a:prstGeom>
            <a:solidFill>
              <a:srgbClr val="FF9900"/>
            </a:solidFill>
            <a:ln w="12700">
              <a:solidFill>
                <a:srgbClr val="FF9900"/>
              </a:solidFill>
              <a:miter lim="800000"/>
              <a:headEnd/>
              <a:tailEnd/>
            </a:ln>
            <a:effectLst/>
          </p:spPr>
          <p:txBody>
            <a:bodyPr wrap="none" anchor="ctr"/>
            <a:lstStyle/>
            <a:p>
              <a:endParaRPr lang="en-US"/>
            </a:p>
          </p:txBody>
        </p:sp>
        <p:pic>
          <p:nvPicPr>
            <p:cNvPr id="241825" name="Picture 161" descr="j0178373"/>
            <p:cNvPicPr>
              <a:picLocks noChangeAspect="1" noChangeArrowheads="1"/>
            </p:cNvPicPr>
            <p:nvPr/>
          </p:nvPicPr>
          <p:blipFill>
            <a:blip r:embed="rId3" cstate="print"/>
            <a:srcRect/>
            <a:stretch>
              <a:fillRect/>
            </a:stretch>
          </p:blipFill>
          <p:spPr bwMode="auto">
            <a:xfrm>
              <a:off x="3318" y="966"/>
              <a:ext cx="716" cy="460"/>
            </a:xfrm>
            <a:prstGeom prst="rect">
              <a:avLst/>
            </a:prstGeom>
            <a:noFill/>
            <a:ln w="28575">
              <a:solidFill>
                <a:schemeClr val="bg1"/>
              </a:solidFill>
              <a:miter lim="800000"/>
              <a:headEnd/>
              <a:tailEnd/>
            </a:ln>
          </p:spPr>
        </p:pic>
        <p:pic>
          <p:nvPicPr>
            <p:cNvPr id="241826" name="Picture 162" descr="j0178913"/>
            <p:cNvPicPr>
              <a:picLocks noChangeAspect="1" noChangeArrowheads="1"/>
            </p:cNvPicPr>
            <p:nvPr/>
          </p:nvPicPr>
          <p:blipFill>
            <a:blip r:embed="rId4" cstate="print"/>
            <a:srcRect/>
            <a:stretch>
              <a:fillRect/>
            </a:stretch>
          </p:blipFill>
          <p:spPr bwMode="auto">
            <a:xfrm>
              <a:off x="1986" y="962"/>
              <a:ext cx="502" cy="468"/>
            </a:xfrm>
            <a:prstGeom prst="rect">
              <a:avLst/>
            </a:prstGeom>
            <a:noFill/>
            <a:ln w="28575">
              <a:solidFill>
                <a:schemeClr val="bg1"/>
              </a:solidFill>
              <a:miter lim="800000"/>
              <a:headEnd/>
              <a:tailEnd/>
            </a:ln>
          </p:spPr>
        </p:pic>
        <p:pic>
          <p:nvPicPr>
            <p:cNvPr id="241827" name="Picture 163" descr="j0078616"/>
            <p:cNvPicPr>
              <a:picLocks noChangeAspect="1" noChangeArrowheads="1"/>
            </p:cNvPicPr>
            <p:nvPr/>
          </p:nvPicPr>
          <p:blipFill>
            <a:blip r:embed="rId5" cstate="print"/>
            <a:srcRect/>
            <a:stretch>
              <a:fillRect/>
            </a:stretch>
          </p:blipFill>
          <p:spPr bwMode="auto">
            <a:xfrm>
              <a:off x="451" y="2012"/>
              <a:ext cx="640" cy="428"/>
            </a:xfrm>
            <a:prstGeom prst="rect">
              <a:avLst/>
            </a:prstGeom>
            <a:noFill/>
            <a:ln w="28575">
              <a:solidFill>
                <a:schemeClr val="bg1"/>
              </a:solidFill>
              <a:miter lim="800000"/>
              <a:headEnd/>
              <a:tailEnd/>
            </a:ln>
          </p:spPr>
        </p:pic>
        <p:sp>
          <p:nvSpPr>
            <p:cNvPr id="241828" name="Rectangle 164"/>
            <p:cNvSpPr>
              <a:spLocks noChangeArrowheads="1"/>
            </p:cNvSpPr>
            <p:nvPr/>
          </p:nvSpPr>
          <p:spPr bwMode="auto">
            <a:xfrm>
              <a:off x="3384" y="2120"/>
              <a:ext cx="264" cy="264"/>
            </a:xfrm>
            <a:prstGeom prst="rect">
              <a:avLst/>
            </a:prstGeom>
            <a:noFill/>
            <a:ln w="12700">
              <a:solidFill>
                <a:schemeClr val="bg1"/>
              </a:solidFill>
              <a:miter lim="800000"/>
              <a:headEnd/>
              <a:tailEnd/>
            </a:ln>
            <a:effectLst/>
          </p:spPr>
          <p:txBody>
            <a:bodyPr wrap="none" anchor="ctr"/>
            <a:lstStyle/>
            <a:p>
              <a:endParaRPr lang="en-US"/>
            </a:p>
          </p:txBody>
        </p:sp>
        <p:sp>
          <p:nvSpPr>
            <p:cNvPr id="241829" name="Rectangle 165"/>
            <p:cNvSpPr>
              <a:spLocks noChangeArrowheads="1"/>
            </p:cNvSpPr>
            <p:nvPr/>
          </p:nvSpPr>
          <p:spPr bwMode="auto">
            <a:xfrm>
              <a:off x="3716" y="2120"/>
              <a:ext cx="264" cy="264"/>
            </a:xfrm>
            <a:prstGeom prst="rect">
              <a:avLst/>
            </a:prstGeom>
            <a:noFill/>
            <a:ln w="12700">
              <a:solidFill>
                <a:schemeClr val="bg1"/>
              </a:solidFill>
              <a:miter lim="800000"/>
              <a:headEnd/>
              <a:tailEnd/>
            </a:ln>
            <a:effectLst/>
          </p:spPr>
          <p:txBody>
            <a:bodyPr wrap="none" anchor="ctr"/>
            <a:lstStyle/>
            <a:p>
              <a:endParaRPr lang="en-US"/>
            </a:p>
          </p:txBody>
        </p:sp>
        <p:sp>
          <p:nvSpPr>
            <p:cNvPr id="241830" name="Rectangle 166"/>
            <p:cNvSpPr>
              <a:spLocks noChangeArrowheads="1"/>
            </p:cNvSpPr>
            <p:nvPr/>
          </p:nvSpPr>
          <p:spPr bwMode="auto">
            <a:xfrm>
              <a:off x="3384" y="2456"/>
              <a:ext cx="264" cy="264"/>
            </a:xfrm>
            <a:prstGeom prst="rect">
              <a:avLst/>
            </a:prstGeom>
            <a:noFill/>
            <a:ln w="12700">
              <a:solidFill>
                <a:schemeClr val="bg1"/>
              </a:solidFill>
              <a:miter lim="800000"/>
              <a:headEnd/>
              <a:tailEnd/>
            </a:ln>
            <a:effectLst/>
          </p:spPr>
          <p:txBody>
            <a:bodyPr wrap="none" anchor="ctr"/>
            <a:lstStyle/>
            <a:p>
              <a:endParaRPr lang="en-US"/>
            </a:p>
          </p:txBody>
        </p:sp>
        <p:sp>
          <p:nvSpPr>
            <p:cNvPr id="241831" name="Rectangle 167"/>
            <p:cNvSpPr>
              <a:spLocks noChangeArrowheads="1"/>
            </p:cNvSpPr>
            <p:nvPr/>
          </p:nvSpPr>
          <p:spPr bwMode="auto">
            <a:xfrm>
              <a:off x="3716" y="2456"/>
              <a:ext cx="264" cy="264"/>
            </a:xfrm>
            <a:prstGeom prst="rect">
              <a:avLst/>
            </a:prstGeom>
            <a:noFill/>
            <a:ln w="12700">
              <a:solidFill>
                <a:schemeClr val="bg1"/>
              </a:solidFill>
              <a:miter lim="800000"/>
              <a:headEnd/>
              <a:tailEnd/>
            </a:ln>
            <a:effectLst/>
          </p:spPr>
          <p:txBody>
            <a:bodyPr wrap="none" anchor="ctr"/>
            <a:lstStyle/>
            <a:p>
              <a:endParaRPr lang="en-US"/>
            </a:p>
          </p:txBody>
        </p:sp>
        <p:sp>
          <p:nvSpPr>
            <p:cNvPr id="241832" name="Rectangle 168"/>
            <p:cNvSpPr>
              <a:spLocks noChangeArrowheads="1"/>
            </p:cNvSpPr>
            <p:nvPr/>
          </p:nvSpPr>
          <p:spPr bwMode="auto">
            <a:xfrm>
              <a:off x="3384" y="2792"/>
              <a:ext cx="264" cy="264"/>
            </a:xfrm>
            <a:prstGeom prst="rect">
              <a:avLst/>
            </a:prstGeom>
            <a:noFill/>
            <a:ln w="12700">
              <a:solidFill>
                <a:schemeClr val="bg1"/>
              </a:solidFill>
              <a:miter lim="800000"/>
              <a:headEnd/>
              <a:tailEnd/>
            </a:ln>
            <a:effectLst/>
          </p:spPr>
          <p:txBody>
            <a:bodyPr wrap="none" anchor="ctr"/>
            <a:lstStyle/>
            <a:p>
              <a:endParaRPr lang="en-US"/>
            </a:p>
          </p:txBody>
        </p:sp>
        <p:sp>
          <p:nvSpPr>
            <p:cNvPr id="241833" name="Rectangle 169"/>
            <p:cNvSpPr>
              <a:spLocks noChangeArrowheads="1"/>
            </p:cNvSpPr>
            <p:nvPr/>
          </p:nvSpPr>
          <p:spPr bwMode="auto">
            <a:xfrm>
              <a:off x="3716" y="2792"/>
              <a:ext cx="264" cy="264"/>
            </a:xfrm>
            <a:prstGeom prst="rect">
              <a:avLst/>
            </a:prstGeom>
            <a:noFill/>
            <a:ln w="12700">
              <a:solidFill>
                <a:schemeClr val="bg1"/>
              </a:solidFill>
              <a:miter lim="800000"/>
              <a:headEnd/>
              <a:tailEnd/>
            </a:ln>
            <a:effectLst/>
          </p:spPr>
          <p:txBody>
            <a:bodyPr wrap="none" anchor="ctr"/>
            <a:lstStyle/>
            <a:p>
              <a:endParaRPr lang="en-US"/>
            </a:p>
          </p:txBody>
        </p:sp>
        <p:pic>
          <p:nvPicPr>
            <p:cNvPr id="241834" name="Picture 170" descr="doctor reading 11"/>
            <p:cNvPicPr>
              <a:picLocks noChangeAspect="1" noChangeArrowheads="1"/>
            </p:cNvPicPr>
            <p:nvPr/>
          </p:nvPicPr>
          <p:blipFill>
            <a:blip r:embed="rId6"/>
            <a:srcRect/>
            <a:stretch>
              <a:fillRect/>
            </a:stretch>
          </p:blipFill>
          <p:spPr bwMode="auto">
            <a:xfrm>
              <a:off x="447" y="2477"/>
              <a:ext cx="652" cy="672"/>
            </a:xfrm>
            <a:prstGeom prst="rect">
              <a:avLst/>
            </a:prstGeom>
            <a:gradFill rotWithShape="0">
              <a:gsLst>
                <a:gs pos="0">
                  <a:schemeClr val="accent2"/>
                </a:gs>
                <a:gs pos="100000">
                  <a:schemeClr val="accent2">
                    <a:gamma/>
                    <a:shade val="46275"/>
                    <a:invGamma/>
                  </a:schemeClr>
                </a:gs>
              </a:gsLst>
              <a:lin ang="5400000" scaled="1"/>
            </a:gradFill>
          </p:spPr>
        </p:pic>
        <p:pic>
          <p:nvPicPr>
            <p:cNvPr id="241835" name="Picture 171" descr="doctor writing 2"/>
            <p:cNvPicPr>
              <a:picLocks noChangeAspect="1" noChangeArrowheads="1"/>
            </p:cNvPicPr>
            <p:nvPr/>
          </p:nvPicPr>
          <p:blipFill>
            <a:blip r:embed="rId7"/>
            <a:srcRect b="55556"/>
            <a:stretch>
              <a:fillRect/>
            </a:stretch>
          </p:blipFill>
          <p:spPr bwMode="auto">
            <a:xfrm>
              <a:off x="2683" y="960"/>
              <a:ext cx="442" cy="470"/>
            </a:xfrm>
            <a:prstGeom prst="rect">
              <a:avLst/>
            </a:prstGeom>
            <a:noFill/>
          </p:spPr>
        </p:pic>
        <p:sp>
          <p:nvSpPr>
            <p:cNvPr id="241836" name="Text Box 172"/>
            <p:cNvSpPr txBox="1">
              <a:spLocks noChangeArrowheads="1"/>
            </p:cNvSpPr>
            <p:nvPr/>
          </p:nvSpPr>
          <p:spPr bwMode="auto">
            <a:xfrm>
              <a:off x="1764" y="2668"/>
              <a:ext cx="1536" cy="404"/>
            </a:xfrm>
            <a:prstGeom prst="rect">
              <a:avLst/>
            </a:prstGeom>
            <a:noFill/>
            <a:ln w="9525">
              <a:noFill/>
              <a:miter lim="800000"/>
              <a:headEnd/>
              <a:tailEnd/>
            </a:ln>
            <a:effectLst/>
          </p:spPr>
          <p:txBody>
            <a:bodyPr>
              <a:spAutoFit/>
            </a:bodyPr>
            <a:lstStyle/>
            <a:p>
              <a:pPr algn="ctr" eaLnBrk="1" hangingPunct="1"/>
              <a:r>
                <a:rPr lang="en-US" sz="1800" b="1">
                  <a:solidFill>
                    <a:schemeClr val="bg1"/>
                  </a:solidFill>
                  <a:latin typeface="Arial" pitchFamily="34" charset="0"/>
                </a:rPr>
                <a:t>Cyc Ontology &amp; Knowledge Base</a:t>
              </a:r>
            </a:p>
          </p:txBody>
        </p:sp>
        <p:pic>
          <p:nvPicPr>
            <p:cNvPr id="241837" name="Picture 173" descr="computer 13"/>
            <p:cNvPicPr>
              <a:picLocks noChangeAspect="1" noChangeArrowheads="1"/>
            </p:cNvPicPr>
            <p:nvPr/>
          </p:nvPicPr>
          <p:blipFill>
            <a:blip r:embed="rId8"/>
            <a:srcRect/>
            <a:stretch>
              <a:fillRect/>
            </a:stretch>
          </p:blipFill>
          <p:spPr bwMode="auto">
            <a:xfrm>
              <a:off x="4979" y="2208"/>
              <a:ext cx="541" cy="912"/>
            </a:xfrm>
            <a:prstGeom prst="rect">
              <a:avLst/>
            </a:prstGeom>
            <a:noFill/>
          </p:spPr>
        </p:pic>
        <p:pic>
          <p:nvPicPr>
            <p:cNvPr id="241838" name="Picture 174" descr="computer 8"/>
            <p:cNvPicPr>
              <a:picLocks noChangeAspect="1" noChangeArrowheads="1"/>
            </p:cNvPicPr>
            <p:nvPr/>
          </p:nvPicPr>
          <p:blipFill>
            <a:blip r:embed="rId9"/>
            <a:srcRect/>
            <a:stretch>
              <a:fillRect/>
            </a:stretch>
          </p:blipFill>
          <p:spPr bwMode="auto">
            <a:xfrm>
              <a:off x="4743" y="2160"/>
              <a:ext cx="429" cy="912"/>
            </a:xfrm>
            <a:prstGeom prst="rect">
              <a:avLst/>
            </a:prstGeom>
            <a:noFill/>
          </p:spPr>
        </p:pic>
      </p:grpSp>
      <p:sp>
        <p:nvSpPr>
          <p:cNvPr id="241839" name="Rectangle 175"/>
          <p:cNvSpPr>
            <a:spLocks noGrp="1" noChangeArrowheads="1"/>
          </p:cNvSpPr>
          <p:nvPr>
            <p:ph type="title"/>
          </p:nvPr>
        </p:nvSpPr>
        <p:spPr>
          <a:noFill/>
          <a:ln/>
        </p:spPr>
        <p:txBody>
          <a:bodyPr/>
          <a:lstStyle/>
          <a:p>
            <a:r>
              <a:rPr lang="en-US" dirty="0" err="1"/>
              <a:t>Cyc</a:t>
            </a:r>
            <a:r>
              <a:rPr lang="en-US" dirty="0"/>
              <a:t> environment</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lstStyle/>
          <a:p>
            <a:r>
              <a:rPr lang="en-US" dirty="0" smtClean="0"/>
              <a:t>Knowledge in business </a:t>
            </a:r>
            <a:r>
              <a:rPr lang="en-US" dirty="0" smtClean="0"/>
              <a:t>processes </a:t>
            </a:r>
            <a:endParaRPr lang="en-US" dirty="0"/>
          </a:p>
        </p:txBody>
      </p:sp>
      <p:sp>
        <p:nvSpPr>
          <p:cNvPr id="3" name="Content Placeholder 2"/>
          <p:cNvSpPr>
            <a:spLocks noGrp="1"/>
          </p:cNvSpPr>
          <p:nvPr>
            <p:ph idx="1"/>
          </p:nvPr>
        </p:nvSpPr>
        <p:spPr/>
        <p:txBody>
          <a:bodyPr/>
          <a:lstStyle/>
          <a:p>
            <a:r>
              <a:rPr lang="en-US" dirty="0" smtClean="0"/>
              <a:t>ACTIVE FP7 IP unleashing tacit knowledge from available document sources </a:t>
            </a:r>
          </a:p>
          <a:p>
            <a:r>
              <a:rPr lang="en-US" dirty="0" err="1" smtClean="0"/>
              <a:t>KaaS</a:t>
            </a:r>
            <a:r>
              <a:rPr lang="en-US" dirty="0" smtClean="0"/>
              <a:t> in COIN FP7 IP</a:t>
            </a:r>
          </a:p>
          <a:p>
            <a:r>
              <a:rPr lang="en-US" dirty="0" smtClean="0"/>
              <a:t>PROLIX http://www.prolixproject.org, </a:t>
            </a:r>
          </a:p>
          <a:p>
            <a:r>
              <a:rPr lang="en-US" dirty="0" smtClean="0"/>
              <a:t>TENCOMPETENCE </a:t>
            </a:r>
            <a:r>
              <a:rPr lang="en-US" dirty="0" smtClean="0">
                <a:hlinkClick r:id="rId2"/>
              </a:rPr>
              <a:t>http://www.tencompetence.org</a:t>
            </a:r>
            <a:r>
              <a:rPr lang="en-US" dirty="0" smtClean="0"/>
              <a:t>) - lifelong competence development</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Technologies</a:t>
            </a:r>
            <a:endParaRPr lang="en-US" dirty="0"/>
          </a:p>
        </p:txBody>
      </p:sp>
      <p:sp>
        <p:nvSpPr>
          <p:cNvPr id="3" name="Content Placeholder 2"/>
          <p:cNvSpPr>
            <a:spLocks noGrp="1"/>
          </p:cNvSpPr>
          <p:nvPr>
            <p:ph idx="1"/>
          </p:nvPr>
        </p:nvSpPr>
        <p:spPr>
          <a:xfrm>
            <a:off x="457200" y="1428736"/>
            <a:ext cx="8229600" cy="4697427"/>
          </a:xfrm>
        </p:spPr>
        <p:txBody>
          <a:bodyPr>
            <a:noAutofit/>
          </a:bodyPr>
          <a:lstStyle/>
          <a:p>
            <a:pPr>
              <a:buNone/>
            </a:pPr>
            <a:r>
              <a:rPr lang="en-US" sz="2400" dirty="0" smtClean="0"/>
              <a:t>Knowledge technologies</a:t>
            </a:r>
          </a:p>
          <a:p>
            <a:r>
              <a:rPr lang="en-US" sz="1800" b="0" dirty="0" smtClean="0"/>
              <a:t>…are information technologies including </a:t>
            </a:r>
            <a:r>
              <a:rPr lang="en-US" sz="1800" dirty="0" smtClean="0"/>
              <a:t>data mining</a:t>
            </a:r>
            <a:r>
              <a:rPr lang="en-US" sz="1800" b="0" dirty="0" smtClean="0"/>
              <a:t>, </a:t>
            </a:r>
            <a:r>
              <a:rPr lang="en-US" sz="1800" dirty="0" smtClean="0"/>
              <a:t>machine learning</a:t>
            </a:r>
            <a:r>
              <a:rPr lang="en-US" sz="1800" b="0" dirty="0" smtClean="0"/>
              <a:t>, </a:t>
            </a:r>
            <a:r>
              <a:rPr lang="en-US" sz="1800" dirty="0" smtClean="0"/>
              <a:t>decision support</a:t>
            </a:r>
            <a:r>
              <a:rPr lang="en-US" sz="1800" b="0" dirty="0" smtClean="0"/>
              <a:t>, </a:t>
            </a:r>
            <a:r>
              <a:rPr lang="en-US" sz="1800" dirty="0" smtClean="0"/>
              <a:t>language technologies</a:t>
            </a:r>
            <a:r>
              <a:rPr lang="en-US" sz="1800" b="0" dirty="0" smtClean="0"/>
              <a:t>, </a:t>
            </a:r>
            <a:r>
              <a:rPr lang="en-US" sz="1800" dirty="0" smtClean="0"/>
              <a:t>knowledge sharing tools </a:t>
            </a:r>
            <a:r>
              <a:rPr lang="en-US" sz="1800" b="0" dirty="0" smtClean="0"/>
              <a:t>and other information technologies that support acquisition, retrieval, reuse, share, maintenance and modeling of knowledge. </a:t>
            </a:r>
          </a:p>
          <a:p>
            <a:endParaRPr lang="en-US" sz="1800" b="0" dirty="0" smtClean="0"/>
          </a:p>
          <a:p>
            <a:r>
              <a:rPr lang="en-US" sz="1800" b="0" dirty="0" smtClean="0"/>
              <a:t>…adds a layer of intelligence to information technology, to filter appropriate information and deliver it when it is needed.</a:t>
            </a:r>
          </a:p>
          <a:p>
            <a:r>
              <a:rPr lang="en-US" sz="1800" b="0" dirty="0" smtClean="0"/>
              <a:t>…provide a means for computers to understand the knowledge that is being presented by knowledge integrated into documents and services on the Internet (Semantic Web).</a:t>
            </a:r>
          </a:p>
          <a:p>
            <a:pPr>
              <a:buNone/>
            </a:pPr>
            <a:endParaRPr lang="en-US" sz="1800" b="0" dirty="0" smtClean="0"/>
          </a:p>
          <a:p>
            <a:r>
              <a:rPr lang="en-US" sz="1800" b="0" dirty="0" smtClean="0"/>
              <a:t>Among knowledge technologies are knowledge extraction tools, ontologies, knowledge representation formalisms, intelligent topic maps, blogs, groupware, document management, expertise locators, latent semantic analysis, semantic networks, social networking engines, wikis,…</a:t>
            </a:r>
          </a:p>
          <a:p>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24"/>
            <a:ext cx="8229600" cy="1143000"/>
          </a:xfrm>
        </p:spPr>
        <p:txBody>
          <a:bodyPr/>
          <a:lstStyle/>
          <a:p>
            <a:r>
              <a:rPr lang="en-US" dirty="0" smtClean="0"/>
              <a:t>Kt to support </a:t>
            </a:r>
            <a:r>
              <a:rPr lang="sl-SI" dirty="0" smtClean="0"/>
              <a:t>K</a:t>
            </a:r>
            <a:r>
              <a:rPr lang="en-US" dirty="0" err="1" smtClean="0"/>
              <a:t>nowledge</a:t>
            </a:r>
            <a:r>
              <a:rPr lang="en-US" dirty="0" smtClean="0"/>
              <a:t> management</a:t>
            </a:r>
            <a:endParaRPr lang="sl-SI" dirty="0"/>
          </a:p>
        </p:txBody>
      </p:sp>
      <p:sp>
        <p:nvSpPr>
          <p:cNvPr id="99331" name="Rectangle 3"/>
          <p:cNvSpPr>
            <a:spLocks noGrp="1" noChangeArrowheads="1"/>
          </p:cNvSpPr>
          <p:nvPr>
            <p:ph idx="1"/>
          </p:nvPr>
        </p:nvSpPr>
        <p:spPr>
          <a:xfrm>
            <a:off x="533400" y="1447800"/>
            <a:ext cx="7772400" cy="3276600"/>
          </a:xfrm>
        </p:spPr>
        <p:txBody>
          <a:bodyPr/>
          <a:lstStyle/>
          <a:p>
            <a:r>
              <a:rPr lang="en-US" sz="2400"/>
              <a:t>"Knowledge Management caters to the critical issues of organizational adaptation, survival and competence in face of increasingly discontinuous environmental change. Essentially, it embodies organizational processes that seek synergistic combination of data and information processing capacity of information technologies, and the creative and innovative capacity of human beings."</a:t>
            </a:r>
            <a:endParaRPr lang="sl-SI" sz="2400"/>
          </a:p>
        </p:txBody>
      </p:sp>
      <p:sp>
        <p:nvSpPr>
          <p:cNvPr id="99332" name="Text Box 4"/>
          <p:cNvSpPr txBox="1">
            <a:spLocks noChangeArrowheads="1"/>
          </p:cNvSpPr>
          <p:nvPr/>
        </p:nvSpPr>
        <p:spPr bwMode="auto">
          <a:xfrm>
            <a:off x="914400" y="4876800"/>
            <a:ext cx="5264150" cy="366713"/>
          </a:xfrm>
          <a:prstGeom prst="rect">
            <a:avLst/>
          </a:prstGeom>
          <a:noFill/>
          <a:ln w="9525">
            <a:noFill/>
            <a:miter lim="800000"/>
            <a:headEnd/>
            <a:tailEnd/>
          </a:ln>
          <a:effectLst/>
        </p:spPr>
        <p:txBody>
          <a:bodyPr wrap="none">
            <a:spAutoFit/>
          </a:bodyPr>
          <a:lstStyle/>
          <a:p>
            <a:pPr algn="l"/>
            <a:r>
              <a:rPr lang="en-US" sz="1800">
                <a:solidFill>
                  <a:schemeClr val="tx1"/>
                </a:solidFill>
                <a:latin typeface="Arial" pitchFamily="34" charset="0"/>
              </a:rPr>
              <a:t>Y. Malhotra at http://www.brint.com/km/whatis.htm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346221" y="642918"/>
            <a:ext cx="6297613" cy="274637"/>
          </a:xfrm>
          <a:noFill/>
          <a:ln w="9525" algn="ctr">
            <a:noFill/>
            <a:miter lim="800000"/>
            <a:headEnd/>
            <a:tailEnd/>
          </a:ln>
          <a:effectLst/>
        </p:spPr>
        <p:txBody>
          <a:bodyPr anchor="ctr"/>
          <a:lstStyle/>
          <a:p>
            <a:r>
              <a:rPr lang="en-GB" kern="1200" dirty="0" smtClean="0"/>
              <a:t>paradigms </a:t>
            </a:r>
            <a:r>
              <a:rPr lang="en-GB" kern="1200" dirty="0"/>
              <a:t>in KM</a:t>
            </a:r>
          </a:p>
        </p:txBody>
      </p:sp>
      <p:sp>
        <p:nvSpPr>
          <p:cNvPr id="111620" name="Rectangle 4"/>
          <p:cNvSpPr>
            <a:spLocks noGrp="1" noChangeArrowheads="1"/>
          </p:cNvSpPr>
          <p:nvPr>
            <p:ph idx="1"/>
          </p:nvPr>
        </p:nvSpPr>
        <p:spPr/>
        <p:txBody>
          <a:bodyPr/>
          <a:lstStyle/>
          <a:p>
            <a:pPr>
              <a:lnSpc>
                <a:spcPct val="90000"/>
              </a:lnSpc>
            </a:pPr>
            <a:r>
              <a:rPr lang="en-US" dirty="0"/>
              <a:t>From K-resource to K-process</a:t>
            </a:r>
            <a:endParaRPr lang="sl-SI" dirty="0"/>
          </a:p>
          <a:p>
            <a:pPr>
              <a:lnSpc>
                <a:spcPct val="90000"/>
              </a:lnSpc>
            </a:pPr>
            <a:r>
              <a:rPr lang="en-US" dirty="0"/>
              <a:t>From deterministic to complex – “A few rules and a lot of freedom” </a:t>
            </a:r>
          </a:p>
          <a:p>
            <a:pPr>
              <a:lnSpc>
                <a:spcPct val="90000"/>
              </a:lnSpc>
            </a:pPr>
            <a:r>
              <a:rPr lang="en-US" dirty="0"/>
              <a:t>From cognitive factors to social factors – knowledge networks and social networks</a:t>
            </a:r>
          </a:p>
          <a:p>
            <a:pPr>
              <a:lnSpc>
                <a:spcPct val="90000"/>
              </a:lnSpc>
            </a:pPr>
            <a:r>
              <a:rPr lang="en-US" dirty="0"/>
              <a:t>From know-how to creativity and innovation</a:t>
            </a:r>
          </a:p>
          <a:p>
            <a:pPr lvl="1">
              <a:lnSpc>
                <a:spcPct val="90000"/>
              </a:lnSpc>
            </a:pPr>
            <a:r>
              <a:rPr lang="en-US" dirty="0"/>
              <a:t>Creativity: the crazy things that work</a:t>
            </a:r>
          </a:p>
          <a:p>
            <a:pPr lvl="1">
              <a:lnSpc>
                <a:spcPct val="90000"/>
              </a:lnSpc>
            </a:pPr>
            <a:r>
              <a:rPr lang="en-US" dirty="0"/>
              <a:t>Innovation is the conversion of knowledge and ideas into a benefit.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142860"/>
            <a:ext cx="7772400" cy="1143000"/>
          </a:xfrm>
          <a:noFill/>
          <a:ln w="9525" algn="ctr">
            <a:noFill/>
            <a:miter lim="800000"/>
            <a:headEnd/>
            <a:tailEnd/>
          </a:ln>
          <a:effectLst/>
        </p:spPr>
        <p:txBody>
          <a:bodyPr anchor="ctr"/>
          <a:lstStyle/>
          <a:p>
            <a:r>
              <a:rPr lang="sl-SI" sz="3200" kern="1200" cap="all">
                <a:solidFill>
                  <a:schemeClr val="accent1">
                    <a:lumMod val="25000"/>
                  </a:schemeClr>
                </a:solidFill>
                <a:latin typeface="Arial Black" pitchFamily="34" charset="0"/>
              </a:rPr>
              <a:t>Holistic view on KM</a:t>
            </a:r>
          </a:p>
        </p:txBody>
      </p:sp>
      <p:sp>
        <p:nvSpPr>
          <p:cNvPr id="17" name="Footer Placeholder 2"/>
          <p:cNvSpPr>
            <a:spLocks noGrp="1"/>
          </p:cNvSpPr>
          <p:nvPr>
            <p:ph type="ftr" sz="quarter" idx="11"/>
          </p:nvPr>
        </p:nvSpPr>
        <p:spPr/>
        <p:txBody>
          <a:bodyPr/>
          <a:lstStyle/>
          <a:p>
            <a:r>
              <a:rPr lang="sl-SI"/>
              <a:t>mitja.jermol@ijs.si</a:t>
            </a:r>
            <a:endParaRPr lang="en-GB"/>
          </a:p>
        </p:txBody>
      </p:sp>
      <p:sp>
        <p:nvSpPr>
          <p:cNvPr id="69649" name="Rectangle 17"/>
          <p:cNvSpPr>
            <a:spLocks noChangeArrowheads="1"/>
          </p:cNvSpPr>
          <p:nvPr/>
        </p:nvSpPr>
        <p:spPr bwMode="auto">
          <a:xfrm>
            <a:off x="2362200" y="4572000"/>
            <a:ext cx="4876800" cy="762000"/>
          </a:xfrm>
          <a:prstGeom prst="rect">
            <a:avLst/>
          </a:prstGeom>
          <a:solidFill>
            <a:srgbClr val="00006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69648" name="Rectangle 16"/>
          <p:cNvSpPr>
            <a:spLocks noChangeArrowheads="1"/>
          </p:cNvSpPr>
          <p:nvPr/>
        </p:nvSpPr>
        <p:spPr bwMode="auto">
          <a:xfrm>
            <a:off x="2362200" y="3657600"/>
            <a:ext cx="4876800" cy="762000"/>
          </a:xfrm>
          <a:prstGeom prst="rect">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solidFill>
                <a:schemeClr val="bg1"/>
              </a:solidFill>
            </a:endParaRPr>
          </a:p>
        </p:txBody>
      </p:sp>
      <p:sp>
        <p:nvSpPr>
          <p:cNvPr id="69647" name="Rectangle 15"/>
          <p:cNvSpPr>
            <a:spLocks noChangeArrowheads="1"/>
          </p:cNvSpPr>
          <p:nvPr/>
        </p:nvSpPr>
        <p:spPr bwMode="auto">
          <a:xfrm>
            <a:off x="2362200" y="2743200"/>
            <a:ext cx="4876800" cy="762000"/>
          </a:xfrm>
          <a:prstGeom prst="rect">
            <a:avLst/>
          </a:prstGeom>
          <a:solidFill>
            <a:schemeClr val="hlink"/>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69646" name="Rectangle 14"/>
          <p:cNvSpPr>
            <a:spLocks noChangeArrowheads="1"/>
          </p:cNvSpPr>
          <p:nvPr/>
        </p:nvSpPr>
        <p:spPr bwMode="auto">
          <a:xfrm>
            <a:off x="2362200" y="1828800"/>
            <a:ext cx="4876800" cy="762000"/>
          </a:xfrm>
          <a:prstGeom prst="rect">
            <a:avLst/>
          </a:prstGeom>
          <a:solidFill>
            <a:srgbClr val="CCE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69635" name="Text Box 3"/>
          <p:cNvSpPr txBox="1">
            <a:spLocks noChangeArrowheads="1"/>
          </p:cNvSpPr>
          <p:nvPr/>
        </p:nvSpPr>
        <p:spPr bwMode="auto">
          <a:xfrm>
            <a:off x="3709988" y="1981200"/>
            <a:ext cx="1897062" cy="457200"/>
          </a:xfrm>
          <a:prstGeom prst="rect">
            <a:avLst/>
          </a:prstGeom>
          <a:noFill/>
          <a:ln w="9525">
            <a:noFill/>
            <a:miter lim="800000"/>
            <a:headEnd/>
            <a:tailEnd/>
          </a:ln>
          <a:effectLst/>
        </p:spPr>
        <p:txBody>
          <a:bodyPr wrap="none">
            <a:spAutoFit/>
          </a:bodyPr>
          <a:lstStyle/>
          <a:p>
            <a:r>
              <a:rPr lang="sl-SI" sz="2400" dirty="0" err="1">
                <a:solidFill>
                  <a:schemeClr val="tx1"/>
                </a:solidFill>
              </a:rPr>
              <a:t>Society</a:t>
            </a:r>
            <a:r>
              <a:rPr lang="sl-SI" sz="2400" dirty="0">
                <a:solidFill>
                  <a:schemeClr val="tx1"/>
                </a:solidFill>
              </a:rPr>
              <a:t> </a:t>
            </a:r>
            <a:r>
              <a:rPr lang="sl-SI" sz="2400" dirty="0" err="1">
                <a:solidFill>
                  <a:schemeClr val="tx1"/>
                </a:solidFill>
              </a:rPr>
              <a:t>level</a:t>
            </a:r>
            <a:endParaRPr lang="sl-SI" sz="2400" dirty="0">
              <a:solidFill>
                <a:schemeClr val="tx1"/>
              </a:solidFill>
            </a:endParaRPr>
          </a:p>
        </p:txBody>
      </p:sp>
      <p:sp>
        <p:nvSpPr>
          <p:cNvPr id="69636" name="Text Box 4"/>
          <p:cNvSpPr txBox="1">
            <a:spLocks noChangeArrowheads="1"/>
          </p:cNvSpPr>
          <p:nvPr/>
        </p:nvSpPr>
        <p:spPr bwMode="auto">
          <a:xfrm>
            <a:off x="3530600" y="2895600"/>
            <a:ext cx="2254250" cy="457200"/>
          </a:xfrm>
          <a:prstGeom prst="rect">
            <a:avLst/>
          </a:prstGeom>
          <a:noFill/>
          <a:ln w="9525">
            <a:noFill/>
            <a:miter lim="800000"/>
            <a:headEnd/>
            <a:tailEnd/>
          </a:ln>
          <a:effectLst/>
        </p:spPr>
        <p:txBody>
          <a:bodyPr wrap="none">
            <a:spAutoFit/>
          </a:bodyPr>
          <a:lstStyle/>
          <a:p>
            <a:r>
              <a:rPr lang="sl-SI" sz="2400" dirty="0" err="1">
                <a:solidFill>
                  <a:schemeClr val="tx1"/>
                </a:solidFill>
              </a:rPr>
              <a:t>Corporate</a:t>
            </a:r>
            <a:r>
              <a:rPr lang="sl-SI" sz="2400" dirty="0">
                <a:solidFill>
                  <a:schemeClr val="tx1"/>
                </a:solidFill>
              </a:rPr>
              <a:t> </a:t>
            </a:r>
            <a:r>
              <a:rPr lang="sl-SI" sz="2400" dirty="0" err="1">
                <a:solidFill>
                  <a:schemeClr val="tx1"/>
                </a:solidFill>
              </a:rPr>
              <a:t>level</a:t>
            </a:r>
            <a:endParaRPr lang="sl-SI" sz="2400" dirty="0">
              <a:solidFill>
                <a:schemeClr val="tx1"/>
              </a:solidFill>
            </a:endParaRPr>
          </a:p>
        </p:txBody>
      </p:sp>
      <p:sp>
        <p:nvSpPr>
          <p:cNvPr id="69637" name="Text Box 5"/>
          <p:cNvSpPr txBox="1">
            <a:spLocks noChangeArrowheads="1"/>
          </p:cNvSpPr>
          <p:nvPr/>
        </p:nvSpPr>
        <p:spPr bwMode="auto">
          <a:xfrm>
            <a:off x="3514725" y="3810000"/>
            <a:ext cx="2287588" cy="4572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sl-SI" sz="2400" dirty="0" err="1">
                <a:solidFill>
                  <a:schemeClr val="bg1"/>
                </a:solidFill>
              </a:rPr>
              <a:t>Resource</a:t>
            </a:r>
            <a:r>
              <a:rPr lang="sl-SI" sz="2400" dirty="0">
                <a:solidFill>
                  <a:schemeClr val="bg1"/>
                </a:solidFill>
              </a:rPr>
              <a:t> </a:t>
            </a:r>
            <a:r>
              <a:rPr lang="sl-SI" sz="2400" dirty="0" err="1">
                <a:solidFill>
                  <a:schemeClr val="bg1"/>
                </a:solidFill>
              </a:rPr>
              <a:t>level</a:t>
            </a:r>
            <a:r>
              <a:rPr lang="sl-SI" sz="2400" dirty="0">
                <a:solidFill>
                  <a:schemeClr val="bg1"/>
                </a:solidFill>
              </a:rPr>
              <a:t> </a:t>
            </a:r>
          </a:p>
        </p:txBody>
      </p:sp>
      <p:sp>
        <p:nvSpPr>
          <p:cNvPr id="69638" name="Text Box 6"/>
          <p:cNvSpPr txBox="1">
            <a:spLocks noChangeArrowheads="1"/>
          </p:cNvSpPr>
          <p:nvPr/>
        </p:nvSpPr>
        <p:spPr bwMode="auto">
          <a:xfrm>
            <a:off x="3641725" y="4724400"/>
            <a:ext cx="2033588" cy="457200"/>
          </a:xfrm>
          <a:prstGeom prst="rect">
            <a:avLst/>
          </a:prstGeom>
          <a:noFill/>
          <a:ln w="9525">
            <a:noFill/>
            <a:miter lim="800000"/>
            <a:headEnd/>
            <a:tailEnd/>
          </a:ln>
          <a:effectLst/>
        </p:spPr>
        <p:txBody>
          <a:bodyPr wrap="none">
            <a:spAutoFit/>
          </a:bodyPr>
          <a:lstStyle/>
          <a:p>
            <a:r>
              <a:rPr lang="sl-SI" sz="2400">
                <a:solidFill>
                  <a:schemeClr val="bg1"/>
                </a:solidFill>
              </a:rPr>
              <a:t>Physical level</a:t>
            </a:r>
          </a:p>
        </p:txBody>
      </p:sp>
      <p:grpSp>
        <p:nvGrpSpPr>
          <p:cNvPr id="2" name="Group 18"/>
          <p:cNvGrpSpPr>
            <a:grpSpLocks/>
          </p:cNvGrpSpPr>
          <p:nvPr/>
        </p:nvGrpSpPr>
        <p:grpSpPr bwMode="auto">
          <a:xfrm>
            <a:off x="990600" y="1371600"/>
            <a:ext cx="2365375" cy="4435475"/>
            <a:chOff x="624" y="1008"/>
            <a:chExt cx="1490" cy="2794"/>
          </a:xfrm>
        </p:grpSpPr>
        <p:sp>
          <p:nvSpPr>
            <p:cNvPr id="69640" name="Text Box 8"/>
            <p:cNvSpPr txBox="1">
              <a:spLocks noChangeArrowheads="1"/>
            </p:cNvSpPr>
            <p:nvPr/>
          </p:nvSpPr>
          <p:spPr bwMode="auto">
            <a:xfrm>
              <a:off x="624" y="3552"/>
              <a:ext cx="1165" cy="250"/>
            </a:xfrm>
            <a:prstGeom prst="rect">
              <a:avLst/>
            </a:prstGeom>
            <a:noFill/>
            <a:ln w="9525">
              <a:noFill/>
              <a:miter lim="800000"/>
              <a:headEnd/>
              <a:tailEnd/>
            </a:ln>
            <a:effectLst/>
          </p:spPr>
          <p:txBody>
            <a:bodyPr wrap="none">
              <a:spAutoFit/>
            </a:bodyPr>
            <a:lstStyle/>
            <a:p>
              <a:pPr algn="l"/>
              <a:r>
                <a:rPr lang="sl-SI" sz="2000">
                  <a:solidFill>
                    <a:schemeClr val="tx1"/>
                  </a:solidFill>
                </a:rPr>
                <a:t>Predetermined</a:t>
              </a:r>
            </a:p>
          </p:txBody>
        </p:sp>
        <p:sp>
          <p:nvSpPr>
            <p:cNvPr id="69641" name="Text Box 9"/>
            <p:cNvSpPr txBox="1">
              <a:spLocks noChangeArrowheads="1"/>
            </p:cNvSpPr>
            <p:nvPr/>
          </p:nvSpPr>
          <p:spPr bwMode="auto">
            <a:xfrm>
              <a:off x="672" y="1008"/>
              <a:ext cx="1442" cy="250"/>
            </a:xfrm>
            <a:prstGeom prst="rect">
              <a:avLst/>
            </a:prstGeom>
            <a:noFill/>
            <a:ln w="9525">
              <a:noFill/>
              <a:miter lim="800000"/>
              <a:headEnd/>
              <a:tailEnd/>
            </a:ln>
            <a:effectLst/>
          </p:spPr>
          <p:txBody>
            <a:bodyPr wrap="none">
              <a:spAutoFit/>
            </a:bodyPr>
            <a:lstStyle/>
            <a:p>
              <a:pPr algn="l"/>
              <a:r>
                <a:rPr lang="sl-SI" sz="2000">
                  <a:solidFill>
                    <a:schemeClr val="tx1"/>
                  </a:solidFill>
                </a:rPr>
                <a:t>Self-organisational</a:t>
              </a:r>
            </a:p>
          </p:txBody>
        </p:sp>
      </p:grpSp>
      <p:grpSp>
        <p:nvGrpSpPr>
          <p:cNvPr id="3" name="Group 11"/>
          <p:cNvGrpSpPr>
            <a:grpSpLocks/>
          </p:cNvGrpSpPr>
          <p:nvPr/>
        </p:nvGrpSpPr>
        <p:grpSpPr bwMode="auto">
          <a:xfrm>
            <a:off x="1295400" y="2057400"/>
            <a:ext cx="762000" cy="3048000"/>
            <a:chOff x="816" y="1440"/>
            <a:chExt cx="480" cy="1920"/>
          </a:xfrm>
          <a:scene3d>
            <a:camera prst="orthographicFront">
              <a:rot lat="0" lon="0" rev="0"/>
            </a:camera>
            <a:lightRig rig="contrasting" dir="t">
              <a:rot lat="0" lon="0" rev="1500000"/>
            </a:lightRig>
          </a:scene3d>
        </p:grpSpPr>
        <p:sp>
          <p:nvSpPr>
            <p:cNvPr id="69639" name="AutoShape 7"/>
            <p:cNvSpPr>
              <a:spLocks noChangeArrowheads="1"/>
            </p:cNvSpPr>
            <p:nvPr/>
          </p:nvSpPr>
          <p:spPr bwMode="auto">
            <a:xfrm>
              <a:off x="1152" y="1440"/>
              <a:ext cx="144" cy="1920"/>
            </a:xfrm>
            <a:prstGeom prst="upArrow">
              <a:avLst>
                <a:gd name="adj1" fmla="val 46296"/>
                <a:gd name="adj2" fmla="val 101420"/>
              </a:avLst>
            </a:prstGeom>
            <a:solidFill>
              <a:srgbClr val="A50021"/>
            </a:solidFill>
            <a:ln w="9525">
              <a:noFill/>
              <a:miter lim="800000"/>
              <a:headEnd/>
              <a:tailEnd/>
            </a:ln>
            <a:effectLst>
              <a:outerShdw blurRad="149987" dist="250190" dir="8460000" algn="ctr">
                <a:srgbClr val="000000">
                  <a:alpha val="28000"/>
                </a:srgbClr>
              </a:outerShdw>
            </a:effectLst>
            <a:sp3d prstMaterial="metal">
              <a:bevelT w="88900" h="88900"/>
            </a:sp3d>
          </p:spPr>
          <p:txBody>
            <a:bodyPr wrap="none" anchor="ctr"/>
            <a:lstStyle/>
            <a:p>
              <a:endParaRPr lang="sl-SI" sz="2400">
                <a:solidFill>
                  <a:srgbClr val="FF0000"/>
                </a:solidFill>
              </a:endParaRPr>
            </a:p>
          </p:txBody>
        </p:sp>
        <p:sp>
          <p:nvSpPr>
            <p:cNvPr id="69642" name="Text Box 10"/>
            <p:cNvSpPr txBox="1">
              <a:spLocks noChangeArrowheads="1"/>
            </p:cNvSpPr>
            <p:nvPr/>
          </p:nvSpPr>
          <p:spPr bwMode="auto">
            <a:xfrm rot="-5400000">
              <a:off x="487" y="2249"/>
              <a:ext cx="908" cy="250"/>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none">
              <a:spAutoFit/>
            </a:bodyPr>
            <a:lstStyle/>
            <a:p>
              <a:pPr algn="l"/>
              <a:r>
                <a:rPr lang="sl-SI" sz="2000">
                  <a:solidFill>
                    <a:srgbClr val="A50021"/>
                  </a:solidFill>
                </a:rPr>
                <a:t>Complexity</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WP7-fourth review-rev">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ECOLEAD 5th review</Template>
  <TotalTime>8781</TotalTime>
  <Words>2095</Words>
  <Application>Microsoft Office PowerPoint</Application>
  <PresentationFormat>On-screen Show (4:3)</PresentationFormat>
  <Paragraphs>513</Paragraphs>
  <Slides>59</Slides>
  <Notes>18</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59</vt:i4>
      </vt:variant>
    </vt:vector>
  </HeadingPairs>
  <TitlesOfParts>
    <vt:vector size="64" baseType="lpstr">
      <vt:lpstr>WP7-fourth review-rev</vt:lpstr>
      <vt:lpstr>Visio</vt:lpstr>
      <vt:lpstr>Photo Editor Photo</vt:lpstr>
      <vt:lpstr>Bitmap Image</vt:lpstr>
      <vt:lpstr>Microsoft Graph Chart</vt:lpstr>
      <vt:lpstr>Slide 1</vt:lpstr>
      <vt:lpstr>Outline of the talk</vt:lpstr>
      <vt:lpstr>Organisation – Business process view</vt:lpstr>
      <vt:lpstr>Organisation – knowledge view</vt:lpstr>
      <vt:lpstr>Networked organisations</vt:lpstr>
      <vt:lpstr>Knowledge Technologies</vt:lpstr>
      <vt:lpstr>Kt to support Knowledge management</vt:lpstr>
      <vt:lpstr>paradigms in KM</vt:lpstr>
      <vt:lpstr>Holistic view on KM</vt:lpstr>
      <vt:lpstr>KM in relation to other systems</vt:lpstr>
      <vt:lpstr>KT for NO: conceptual background</vt:lpstr>
      <vt:lpstr>KM in no</vt:lpstr>
      <vt:lpstr>KT aproach to KM in no </vt:lpstr>
      <vt:lpstr>Kt role</vt:lpstr>
      <vt:lpstr>modeling</vt:lpstr>
      <vt:lpstr>Business process</vt:lpstr>
      <vt:lpstr>Kt support for KM</vt:lpstr>
      <vt:lpstr>Examples of using knowledge technologies for networked organisations</vt:lpstr>
      <vt:lpstr>Slide 19</vt:lpstr>
      <vt:lpstr>Examples</vt:lpstr>
      <vt:lpstr>Knowledge discovery</vt:lpstr>
      <vt:lpstr>Knowledge discovery for no</vt:lpstr>
      <vt:lpstr>tools</vt:lpstr>
      <vt:lpstr>Textgarden Functionality blocks</vt:lpstr>
      <vt:lpstr>Technical aspects</vt:lpstr>
      <vt:lpstr>Slide 26</vt:lpstr>
      <vt:lpstr>Knowledge mapping</vt:lpstr>
      <vt:lpstr>Knowledge Mapping for NO </vt:lpstr>
      <vt:lpstr>types</vt:lpstr>
      <vt:lpstr>Tools</vt:lpstr>
      <vt:lpstr>Implementations</vt:lpstr>
      <vt:lpstr>Document atlas</vt:lpstr>
      <vt:lpstr>Knowledge sharing – personalised knowledge transfer</vt:lpstr>
      <vt:lpstr>Knowledge sharing</vt:lpstr>
      <vt:lpstr>tools</vt:lpstr>
      <vt:lpstr>Knowledge transfer</vt:lpstr>
      <vt:lpstr>Personalisation</vt:lpstr>
      <vt:lpstr>ECOLEAD VLC training</vt:lpstr>
      <vt:lpstr>Vidreolectures.net</vt:lpstr>
      <vt:lpstr>Knowledge formalisation</vt:lpstr>
      <vt:lpstr>Standards and initiatives</vt:lpstr>
      <vt:lpstr>The Semantic Web Layer </vt:lpstr>
      <vt:lpstr>Ontologies and Their Relatives</vt:lpstr>
      <vt:lpstr>Ontology development</vt:lpstr>
      <vt:lpstr>Why to use ontologies in NO?</vt:lpstr>
      <vt:lpstr>Overview of Existing Ontologies</vt:lpstr>
      <vt:lpstr>ECOLEAD ontology</vt:lpstr>
      <vt:lpstr>advanced services (e4 case)</vt:lpstr>
      <vt:lpstr>OntoGen</vt:lpstr>
      <vt:lpstr>Slide 50</vt:lpstr>
      <vt:lpstr>Ontoclasify</vt:lpstr>
      <vt:lpstr>Cyc</vt:lpstr>
      <vt:lpstr>What can be done with Cyc?</vt:lpstr>
      <vt:lpstr>Knowledge use</vt:lpstr>
      <vt:lpstr>Decision support systems</vt:lpstr>
      <vt:lpstr>Slide 56</vt:lpstr>
      <vt:lpstr>Slide 57</vt:lpstr>
      <vt:lpstr>Cyc environment</vt:lpstr>
      <vt:lpstr>Knowledge in business processes </vt:lpstr>
    </vt:vector>
  </TitlesOfParts>
  <Company>IJS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ECOLEAD</dc:title>
  <dc:creator>Mitja</dc:creator>
  <cp:lastModifiedBy>Mitja</cp:lastModifiedBy>
  <cp:revision>60</cp:revision>
  <dcterms:created xsi:type="dcterms:W3CDTF">2007-08-24T08:55:45Z</dcterms:created>
  <dcterms:modified xsi:type="dcterms:W3CDTF">2007-11-28T22:21:08Z</dcterms:modified>
</cp:coreProperties>
</file>