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56" r:id="rId2"/>
    <p:sldId id="284" r:id="rId3"/>
    <p:sldId id="301" r:id="rId4"/>
    <p:sldId id="265" r:id="rId5"/>
    <p:sldId id="299" r:id="rId6"/>
    <p:sldId id="267" r:id="rId7"/>
    <p:sldId id="285" r:id="rId8"/>
    <p:sldId id="294" r:id="rId9"/>
    <p:sldId id="293" r:id="rId10"/>
    <p:sldId id="288" r:id="rId11"/>
    <p:sldId id="295" r:id="rId12"/>
    <p:sldId id="289" r:id="rId13"/>
    <p:sldId id="270" r:id="rId14"/>
    <p:sldId id="271" r:id="rId15"/>
    <p:sldId id="272" r:id="rId16"/>
    <p:sldId id="273" r:id="rId17"/>
    <p:sldId id="296" r:id="rId18"/>
    <p:sldId id="275" r:id="rId19"/>
    <p:sldId id="278" r:id="rId20"/>
    <p:sldId id="276" r:id="rId21"/>
    <p:sldId id="277" r:id="rId22"/>
    <p:sldId id="297" r:id="rId23"/>
    <p:sldId id="282" r:id="rId24"/>
    <p:sldId id="298" r:id="rId25"/>
    <p:sldId id="280" r:id="rId26"/>
    <p:sldId id="258" r:id="rId27"/>
    <p:sldId id="283" r:id="rId28"/>
    <p:sldId id="30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58049" autoAdjust="0"/>
  </p:normalViewPr>
  <p:slideViewPr>
    <p:cSldViewPr>
      <p:cViewPr varScale="1">
        <p:scale>
          <a:sx n="38" d="100"/>
          <a:sy n="38" d="100"/>
        </p:scale>
        <p:origin x="-902"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303C19-BE14-4EC6-B682-4E7956C557C1}" type="datetimeFigureOut">
              <a:rPr lang="en-US" smtClean="0"/>
              <a:pPr/>
              <a:t>8/15/2007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9F89E5-610C-4E78-ADB8-596118EA8788}"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B7AE6-E46E-40D9-9778-001A51DAAFA4}" type="datetimeFigureOut">
              <a:rPr lang="en-US" smtClean="0"/>
              <a:pPr/>
              <a:t>8/15/2007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0566B-59C9-4F49-A6B0-5BBE65A3E0A6}"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To solve the problems, we propose</a:t>
            </a:r>
            <a:r>
              <a:rPr lang="en-US" altLang="zh-CN" baseline="0" dirty="0" smtClean="0"/>
              <a:t> detecting template solely based on the similarity among page representations that are also used in wrapper generation. </a:t>
            </a:r>
          </a:p>
          <a:p>
            <a:r>
              <a:rPr lang="en-US" altLang="zh-CN" baseline="0" dirty="0" smtClean="0"/>
              <a:t>Think about it. Actually the final purpose of template detection is not to guess which pages are encoded by a script, but to generate more effective wrappers. Right? What we propose is to cluster pages into groups based on how similar they are. We call such a template as similarity-based template.</a:t>
            </a:r>
          </a:p>
          <a:p>
            <a:r>
              <a:rPr lang="en-US" altLang="zh-CN" baseline="0" dirty="0" smtClean="0"/>
              <a:t>In our system, pages and wrappers are represented by trees. We define a distance between a page and a wrapper. Then a cluster algorithm is employed to cluster similar enough pages into a class. At the same time, a central wrapper is induced. </a:t>
            </a:r>
          </a:p>
          <a:p>
            <a:r>
              <a:rPr lang="en-US" altLang="zh-CN" baseline="0" dirty="0" smtClean="0"/>
              <a:t>Our approach is supposed to have two advantages:</a:t>
            </a:r>
          </a:p>
          <a:p>
            <a:r>
              <a:rPr lang="en-US" altLang="zh-CN" baseline="0" dirty="0" smtClean="0"/>
              <a:t>More stable</a:t>
            </a:r>
          </a:p>
          <a:p>
            <a:r>
              <a:rPr lang="en-US" altLang="zh-CN" baseline="0" dirty="0" smtClean="0"/>
              <a:t>More effective for some complex templates</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We define</a:t>
            </a:r>
            <a:r>
              <a:rPr lang="en-US" altLang="zh-CN" baseline="0" dirty="0" smtClean="0"/>
              <a:t> the problem as this:</a:t>
            </a:r>
          </a:p>
          <a:p>
            <a:endParaRPr lang="en-US" altLang="zh-CN" baseline="0" dirty="0" smtClean="0"/>
          </a:p>
          <a:p>
            <a:r>
              <a:rPr lang="en-US" altLang="zh-CN" baseline="0" dirty="0" smtClean="0"/>
              <a:t>In this paper, we use manually labeled training data to explain and verify our ideas. Although the idea is not constrained to labeled data.</a:t>
            </a:r>
          </a:p>
          <a:p>
            <a:endParaRPr lang="en-US" altLang="zh-CN" baseline="0" dirty="0" smtClean="0"/>
          </a:p>
          <a:p>
            <a:r>
              <a:rPr lang="en-US" altLang="zh-CN" baseline="0" dirty="0" smtClean="0"/>
              <a:t>We do so for several reasons.</a:t>
            </a:r>
          </a:p>
          <a:p>
            <a:r>
              <a:rPr lang="en-US" altLang="zh-CN" baseline="0" dirty="0" smtClean="0"/>
              <a:t>First, our main focus is not on the algorithm of wrapper induction but on how to detect similarity-based templates and how the detection influences extraction performance. Labeled data simplify evaluation. Second, using labeled data is truly demanded in some scenarios. for example, in comparison shopping, the precision of extracted prices are required to be 100 percent. Automatic attributes labeling cannot meet the requirements.</a:t>
            </a:r>
          </a:p>
          <a:p>
            <a:endParaRPr lang="en-US" altLang="zh-CN" baseline="0" dirty="0" smtClean="0"/>
          </a:p>
          <a:p>
            <a:endParaRPr lang="en-US" altLang="zh-CN" baseline="0" dirty="0" smtClean="0"/>
          </a:p>
          <a:p>
            <a:endParaRPr lang="en-US" altLang="zh-CN" baseline="0" dirty="0" smtClean="0"/>
          </a:p>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We show a flowchart</a:t>
            </a:r>
            <a:r>
              <a:rPr lang="en-US" altLang="zh-CN" baseline="0" dirty="0" smtClean="0"/>
              <a:t> of our system here.</a:t>
            </a:r>
          </a:p>
          <a:p>
            <a:r>
              <a:rPr lang="en-US" altLang="zh-CN" baseline="0" dirty="0" smtClean="0"/>
              <a:t>To begin with</a:t>
            </a:r>
          </a:p>
          <a:p>
            <a:r>
              <a:rPr lang="en-US" altLang="zh-CN" baseline="0" dirty="0" smtClean="0"/>
              <a:t>Second, Dom trees are fed to the wrapper-oriented page clustering module. We combine into one step and outputs a set of wrappers.</a:t>
            </a:r>
          </a:p>
          <a:p>
            <a:r>
              <a:rPr lang="en-US" altLang="zh-CN" baseline="0" dirty="0" smtClean="0"/>
              <a:t>When a new Web page is coming, our system can automatically select a wrapper and extract data.</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our implementation, a</a:t>
            </a:r>
            <a:r>
              <a:rPr lang="en-US" altLang="zh-CN" baseline="0" dirty="0" smtClean="0"/>
              <a:t> wrapper tree looks similar to a DOM tree. But some nodes have wildcards signs in a wrapper tree. </a:t>
            </a:r>
          </a:p>
          <a:p>
            <a:r>
              <a:rPr lang="en-US" altLang="zh-CN" baseline="0" dirty="0" smtClean="0"/>
              <a:t>TTAG </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We use </a:t>
            </a:r>
            <a:r>
              <a:rPr lang="en-US" altLang="zh-CN" dirty="0" err="1" smtClean="0"/>
              <a:t>Cw</a:t>
            </a:r>
            <a:r>
              <a:rPr lang="en-US" altLang="zh-CN" dirty="0" smtClean="0"/>
              <a:t> to denote the cost of</a:t>
            </a:r>
            <a:r>
              <a:rPr lang="en-US" altLang="zh-CN" baseline="0" dirty="0" smtClean="0"/>
              <a:t> mismatched wrapper nodes and use </a:t>
            </a:r>
            <a:r>
              <a:rPr lang="en-US" altLang="zh-CN" baseline="0" dirty="0" err="1" smtClean="0"/>
              <a:t>Cd</a:t>
            </a:r>
            <a:r>
              <a:rPr lang="en-US" altLang="zh-CN" baseline="0" dirty="0" smtClean="0"/>
              <a:t> to denote the cost of </a:t>
            </a:r>
            <a:r>
              <a:rPr lang="en-US" altLang="zh-CN" baseline="0" dirty="0" err="1" smtClean="0"/>
              <a:t>mistched</a:t>
            </a:r>
            <a:r>
              <a:rPr lang="en-US" altLang="zh-CN" baseline="0" dirty="0" smtClean="0"/>
              <a:t> </a:t>
            </a:r>
            <a:r>
              <a:rPr lang="en-US" altLang="zh-CN" baseline="0" dirty="0" err="1" smtClean="0"/>
              <a:t>dom</a:t>
            </a:r>
            <a:r>
              <a:rPr lang="en-US" altLang="zh-CN" baseline="0" dirty="0" smtClean="0"/>
              <a:t> nodes</a:t>
            </a:r>
          </a:p>
          <a:p>
            <a:r>
              <a:rPr lang="en-US" altLang="zh-CN" baseline="0" dirty="0" smtClean="0"/>
              <a:t>Normalization is a must because the larger the number of nodes in the tree, the greater is the likelihood of mismatching.</a:t>
            </a:r>
          </a:p>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Wrapper-oriented</a:t>
            </a:r>
            <a:r>
              <a:rPr lang="en-US" altLang="zh-CN" baseline="0" dirty="0" smtClean="0"/>
              <a:t> page clustering is the most novel part of our system. Here, we use some figures to illustrate the clustering process. W </a:t>
            </a:r>
            <a:r>
              <a:rPr lang="en-US" altLang="zh-CN" baseline="0" dirty="0" err="1" smtClean="0"/>
              <a:t>reprsents</a:t>
            </a:r>
            <a:r>
              <a:rPr lang="en-US" altLang="zh-CN" baseline="0" dirty="0" smtClean="0"/>
              <a:t> a wrapper for a template, and a positive points </a:t>
            </a:r>
            <a:r>
              <a:rPr lang="en-US" altLang="zh-CN" baseline="0" dirty="0" err="1" smtClean="0"/>
              <a:t>repesent</a:t>
            </a:r>
            <a:r>
              <a:rPr lang="en-US" altLang="zh-CN" baseline="0" dirty="0" smtClean="0"/>
              <a:t> </a:t>
            </a:r>
            <a:r>
              <a:rPr lang="en-US" altLang="zh-CN" baseline="0" dirty="0" err="1" smtClean="0"/>
              <a:t>dom</a:t>
            </a:r>
            <a:r>
              <a:rPr lang="en-US" altLang="zh-CN" baseline="0" dirty="0" smtClean="0"/>
              <a:t> trees that belong to this template. Each gray point represents a chosen </a:t>
            </a:r>
            <a:r>
              <a:rPr lang="en-US" altLang="zh-CN" baseline="0" dirty="0" err="1" smtClean="0"/>
              <a:t>dom</a:t>
            </a:r>
            <a:r>
              <a:rPr lang="en-US" altLang="zh-CN" baseline="0" dirty="0" smtClean="0"/>
              <a:t> tree that will be used to refine the centered wrapper.</a:t>
            </a:r>
          </a:p>
          <a:p>
            <a:r>
              <a:rPr lang="en-US" altLang="zh-CN" baseline="0" dirty="0" smtClean="0"/>
              <a:t>In the algorithm, we use level to indicate how many training pages are used to learn the wrapper.</a:t>
            </a:r>
          </a:p>
          <a:p>
            <a:r>
              <a:rPr lang="en-US" altLang="zh-CN" baseline="0" dirty="0" smtClean="0"/>
              <a:t>So we start with a level-1 wrapper that is converted from a </a:t>
            </a:r>
            <a:r>
              <a:rPr lang="en-US" altLang="zh-CN" baseline="0" dirty="0" err="1" smtClean="0"/>
              <a:t>dom</a:t>
            </a:r>
            <a:r>
              <a:rPr lang="en-US" altLang="zh-CN" baseline="0" dirty="0" smtClean="0"/>
              <a:t> tree directly. </a:t>
            </a:r>
          </a:p>
          <a:p>
            <a:r>
              <a:rPr lang="en-US" altLang="zh-CN" baseline="0" dirty="0" smtClean="0"/>
              <a:t>Only points </a:t>
            </a:r>
            <a:r>
              <a:rPr lang="en-US" altLang="zh-CN" baseline="0" dirty="0" smtClean="0"/>
              <a:t>within </a:t>
            </a:r>
            <a:r>
              <a:rPr lang="en-US" altLang="zh-CN" baseline="0" dirty="0" smtClean="0"/>
              <a:t>a threshold will be used to refine the wrapper. </a:t>
            </a:r>
          </a:p>
          <a:p>
            <a:r>
              <a:rPr lang="en-US" altLang="zh-CN" baseline="0" dirty="0" smtClean="0"/>
              <a:t>After </a:t>
            </a:r>
            <a:r>
              <a:rPr lang="en-US" altLang="zh-CN" baseline="0" dirty="0" err="1" smtClean="0"/>
              <a:t>tw</a:t>
            </a:r>
            <a:r>
              <a:rPr lang="en-US" altLang="zh-CN" baseline="0" dirty="0" smtClean="0"/>
              <a:t>  is refined, it is upgraded by one level and becomes more general.</a:t>
            </a:r>
          </a:p>
          <a:p>
            <a:r>
              <a:rPr lang="en-US" altLang="zh-CN" baseline="0" dirty="0" smtClean="0"/>
              <a:t>Recalculate distance.</a:t>
            </a:r>
          </a:p>
          <a:p>
            <a:r>
              <a:rPr lang="en-US" altLang="zh-CN" baseline="0" dirty="0" smtClean="0"/>
              <a:t>For the </a:t>
            </a:r>
            <a:r>
              <a:rPr lang="en-US" altLang="zh-CN" baseline="0" dirty="0" err="1" smtClean="0"/>
              <a:t>dom</a:t>
            </a:r>
            <a:r>
              <a:rPr lang="en-US" altLang="zh-CN" baseline="0" dirty="0" smtClean="0"/>
              <a:t> trees that perfectly </a:t>
            </a:r>
            <a:r>
              <a:rPr lang="en-US" altLang="zh-CN" baseline="0" dirty="0" err="1" smtClean="0"/>
              <a:t>matach</a:t>
            </a:r>
            <a:r>
              <a:rPr lang="en-US" altLang="zh-CN" baseline="0" dirty="0" smtClean="0"/>
              <a:t> the wrapper, we will not use them to refine because they will not bring any changes in general. </a:t>
            </a:r>
          </a:p>
          <a:p>
            <a:r>
              <a:rPr lang="en-US" altLang="zh-CN" baseline="0" dirty="0" smtClean="0"/>
              <a:t>Finally Stops for one template when</a:t>
            </a:r>
          </a:p>
          <a:p>
            <a:endParaRPr lang="en-US" altLang="zh-CN"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We test the performance of</a:t>
            </a:r>
            <a:r>
              <a:rPr lang="en-US" altLang="zh-CN" baseline="0" dirty="0" smtClean="0"/>
              <a:t> our approach through experiments</a:t>
            </a:r>
          </a:p>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Amazon data, our approach</a:t>
            </a:r>
            <a:r>
              <a:rPr lang="en-US" baseline="0" dirty="0" smtClean="0"/>
              <a:t> achieves as high F1 as about 95% with 44 wrappers generated. For comparison, we implement the separated template detection strategy based on URLs. The experimental result shows that these wrappers can only achieve 78% in terms of F1. So our approach outperforms the traditional method by about 17 points</a:t>
            </a:r>
          </a:p>
          <a:p>
            <a:endParaRPr lang="en-US" baseline="0" dirty="0" smtClean="0"/>
          </a:p>
          <a:p>
            <a:r>
              <a:rPr lang="en-US" baseline="0" dirty="0" smtClean="0"/>
              <a:t>We also run experiments on M10 data. </a:t>
            </a:r>
            <a:r>
              <a:rPr lang="en-US" baseline="0" dirty="0" err="1" smtClean="0"/>
              <a:t>Tabel</a:t>
            </a:r>
            <a:r>
              <a:rPr lang="en-US" baseline="0" dirty="0" smtClean="0"/>
              <a:t> 1 shows the results for each site.</a:t>
            </a:r>
          </a:p>
          <a:p>
            <a:r>
              <a:rPr lang="en-US" baseline="0" dirty="0" smtClean="0"/>
              <a:t>First, the average F1 is as high as 97.2%. For seven out of ten, the WPC algorithm achieves F1 higher than 98%.</a:t>
            </a:r>
          </a:p>
          <a:p>
            <a:r>
              <a:rPr lang="en-US" baseline="0" dirty="0" smtClean="0"/>
              <a:t>Second, the lowest F1 is got on pages from ftd.com. By case study, we find that the number of templates are unbalanced between the training and the test set. When some templates are unseen in the stage of training, … but for those seen templates</a:t>
            </a:r>
          </a:p>
          <a:p>
            <a:endParaRPr lang="en-US" baseline="0" dirty="0" smtClean="0"/>
          </a:p>
          <a:p>
            <a:endParaRPr lang="en-US" baseline="0"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We evaluate</a:t>
            </a:r>
            <a:r>
              <a:rPr lang="en-US" altLang="zh-CN" baseline="0" dirty="0" smtClean="0"/>
              <a:t> the performance of WPC algorithm as the threshold changing on Amazon data. We run WPC for many times under different thresholds</a:t>
            </a:r>
          </a:p>
          <a:p>
            <a:r>
              <a:rPr lang="en-US" altLang="zh-CN" baseline="0" dirty="0" smtClean="0"/>
              <a:t>There is no result with greater threshold because pages are too diverse to learn a wrapper</a:t>
            </a:r>
          </a:p>
          <a:p>
            <a:pPr marL="228600" indent="-228600">
              <a:buAutoNum type="arabicPeriod"/>
            </a:pPr>
            <a:r>
              <a:rPr lang="en-US" altLang="zh-CN" baseline="0" dirty="0" smtClean="0"/>
              <a:t>When the threshold is set as 0, only exactly matched pages can be extracted by the wrapper. Highest precision</a:t>
            </a:r>
          </a:p>
          <a:p>
            <a:pPr marL="228600" indent="-228600">
              <a:buAutoNum type="arabicPeriod"/>
            </a:pPr>
            <a:r>
              <a:rPr lang="en-US" altLang="zh-CN" baseline="0" dirty="0" smtClean="0"/>
              <a:t>As we increase the threshold, the precision drops down and the recall goes up. In terms of F1, the peak value is achieved by setting threshold to 0.3. After that, F1 stays above 94% until the threshold is set to 0.85. </a:t>
            </a:r>
          </a:p>
          <a:p>
            <a:pPr marL="228600" indent="-228600">
              <a:buNone/>
            </a:pPr>
            <a:endParaRPr lang="en-US" altLang="zh-CN" baseline="0" dirty="0" smtClean="0"/>
          </a:p>
          <a:p>
            <a:pPr marL="228600" indent="-228600">
              <a:buNone/>
            </a:pPr>
            <a:r>
              <a:rPr lang="en-US" altLang="zh-CN" baseline="0" dirty="0" smtClean="0"/>
              <a:t>We list comparison of the number of wrappers with different thresholds in the right Figure. At the beginning, the number decreases quickly, then it decreases slowly.</a:t>
            </a:r>
          </a:p>
          <a:p>
            <a:pPr marL="228600" indent="-228600">
              <a:buNone/>
            </a:pPr>
            <a:endParaRPr lang="en-US" altLang="zh-CN" baseline="0" dirty="0" smtClean="0"/>
          </a:p>
          <a:p>
            <a:pPr marL="228600" indent="-228600">
              <a:buAutoNum type="arabicPeriod"/>
            </a:pPr>
            <a:endParaRPr lang="en-US" altLang="zh-CN" baseline="0" dirty="0" smtClean="0"/>
          </a:p>
          <a:p>
            <a:pPr marL="228600" indent="-228600">
              <a:buAutoNum type="arabicPeriod"/>
            </a:pPr>
            <a:endParaRPr lang="en-US" altLang="zh-CN" baseline="0" dirty="0" smtClean="0"/>
          </a:p>
          <a:p>
            <a:pPr marL="228600" indent="-228600">
              <a:buAutoNum type="arabicPeriod"/>
            </a:pPr>
            <a:endParaRPr lang="en-US" altLang="zh-CN"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Our</a:t>
            </a:r>
            <a:r>
              <a:rPr lang="en-US" altLang="zh-CN" baseline="0" dirty="0" smtClean="0"/>
              <a:t> algorithm randomly chooses an DOM tree as an initial wrapper. How does the initial choice impact performance? We conduct WPC algorithm five times on Amazon data. Table lists the results.</a:t>
            </a:r>
            <a:r>
              <a:rPr lang="zh-CN" altLang="en-US" baseline="0" dirty="0" smtClean="0"/>
              <a:t> </a:t>
            </a:r>
            <a:r>
              <a:rPr lang="en-US" altLang="zh-CN" baseline="0" dirty="0" smtClean="0"/>
              <a:t>Actually, the standard variance is smaller than 4E-5. </a:t>
            </a:r>
            <a:br>
              <a:rPr lang="en-US" altLang="zh-CN" baseline="0" dirty="0" smtClean="0"/>
            </a:br>
            <a:endParaRPr lang="en-US" altLang="zh-CN"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We integrated</a:t>
            </a:r>
            <a:r>
              <a:rPr lang="en-US" altLang="zh-CN" baseline="0" dirty="0" smtClean="0"/>
              <a:t> our technology into an Excel add-in.</a:t>
            </a:r>
          </a:p>
          <a:p>
            <a:r>
              <a:rPr lang="en-US" altLang="zh-CN" baseline="0" dirty="0" smtClean="0"/>
              <a:t>The add-in makes it easy to use a web page as a data source in Excel. It plugs into your excel 2007 and lets you easily extract, import, and bind to data from a web page.</a:t>
            </a:r>
          </a:p>
          <a:p>
            <a:r>
              <a:rPr lang="en-US" altLang="zh-CN" dirty="0" smtClean="0"/>
              <a:t>Our</a:t>
            </a:r>
            <a:r>
              <a:rPr lang="en-US" altLang="zh-CN" baseline="0" dirty="0" smtClean="0"/>
              <a:t> proposed approach in this paper is only one feature of the Excel add-in. Actually we have done a lot of work to make it friendly to general Excel users, they may do not know anything about wrapper. For example, we use a row to denote a record. We use Select Similar as the name of our provided functionality. It actually includes several steps. Detect template and generate wrappers by our WPC algorithm. Then extract other records by applying the wrappers. Now you get other similar data.</a:t>
            </a:r>
          </a:p>
          <a:p>
            <a:endParaRPr lang="en-US" altLang="zh-CN" baseline="0" dirty="0" smtClean="0"/>
          </a:p>
          <a:p>
            <a:r>
              <a:rPr lang="en-US" altLang="zh-CN" baseline="0" dirty="0" smtClean="0"/>
              <a:t>Click the import button to import the data into Excel</a:t>
            </a:r>
          </a:p>
          <a:p>
            <a:endParaRPr lang="en-US" altLang="zh-CN" baseline="0" dirty="0" smtClean="0"/>
          </a:p>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To conclude,</a:t>
            </a:r>
          </a:p>
          <a:p>
            <a:r>
              <a:rPr lang="en-US" altLang="zh-CN" dirty="0" smtClean="0"/>
              <a:t>Our</a:t>
            </a:r>
            <a:r>
              <a:rPr lang="en-US" altLang="zh-CN" baseline="0" dirty="0" smtClean="0"/>
              <a:t> system is special in joining template detection with wrapper generation. We do not require the input groups pages in terms of templates already. Our algorithm can detect template based on tree similarity for you. At the same time, it generates wrappers. Such a method enables joint optimization of both wrapper generation and template detection. </a:t>
            </a:r>
          </a:p>
          <a:p>
            <a:r>
              <a:rPr lang="en-US" altLang="zh-CN" baseline="0" dirty="0" smtClean="0"/>
              <a:t>It has two advantages compared to the separated way. More stable, and can handle a complex template better.</a:t>
            </a:r>
          </a:p>
          <a:p>
            <a:endParaRPr lang="en-US" altLang="zh-CN" baseline="0" dirty="0" smtClean="0"/>
          </a:p>
          <a:p>
            <a:endParaRPr lang="en-US" altLang="zh-CN" baseline="0" dirty="0" smtClean="0"/>
          </a:p>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Websites like Amazon.com are data-intensive, and information on them comes from structured sources. Often the data are encoded into</a:t>
            </a:r>
            <a:r>
              <a:rPr lang="en-US" altLang="zh-CN" baseline="0" dirty="0" smtClean="0"/>
              <a:t> semi-structured HTML pages. Most of previous work associates a template with a script that encodes the data of a category into a group of HTML pages, or a page class.</a:t>
            </a:r>
          </a:p>
          <a:p>
            <a:r>
              <a:rPr lang="en-US" altLang="zh-CN" baseline="0" dirty="0" err="1" smtClean="0"/>
              <a:t>Wapper</a:t>
            </a:r>
            <a:r>
              <a:rPr lang="en-US" altLang="zh-CN" baseline="0" dirty="0" smtClean="0"/>
              <a:t> induction can be seen as a reverse engineering. It decodes HTML files and extract structured data for them.</a:t>
            </a:r>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baseline="0" dirty="0" smtClean="0"/>
          </a:p>
          <a:p>
            <a:r>
              <a:rPr lang="en-US" altLang="zh-CN" sz="1200" kern="1200" baseline="0" dirty="0" smtClean="0">
                <a:solidFill>
                  <a:schemeClr val="tx1"/>
                </a:solidFill>
                <a:latin typeface="+mn-lt"/>
                <a:ea typeface="+mn-ea"/>
                <a:cs typeface="+mn-cs"/>
              </a:rPr>
              <a:t>Many websites have large collections of pages generated </a:t>
            </a:r>
            <a:r>
              <a:rPr lang="en-US" altLang="zh-CN" sz="1200" kern="1200" baseline="0" dirty="0" err="1" smtClean="0">
                <a:solidFill>
                  <a:schemeClr val="tx1"/>
                </a:solidFill>
                <a:latin typeface="+mn-lt"/>
                <a:ea typeface="+mn-ea"/>
                <a:cs typeface="+mn-cs"/>
              </a:rPr>
              <a:t>dy</a:t>
            </a:r>
            <a:r>
              <a:rPr lang="en-US" altLang="zh-CN" sz="1200" kern="1200" baseline="0" dirty="0" smtClean="0">
                <a:solidFill>
                  <a:schemeClr val="tx1"/>
                </a:solidFill>
                <a:latin typeface="+mn-lt"/>
                <a:ea typeface="+mn-ea"/>
                <a:cs typeface="+mn-cs"/>
              </a:rPr>
              <a:t>-</a:t>
            </a:r>
          </a:p>
          <a:p>
            <a:r>
              <a:rPr lang="en-US" altLang="zh-CN" sz="1200" kern="1200" baseline="0" dirty="0" err="1" smtClean="0">
                <a:solidFill>
                  <a:schemeClr val="tx1"/>
                </a:solidFill>
                <a:latin typeface="+mn-lt"/>
                <a:ea typeface="+mn-ea"/>
                <a:cs typeface="+mn-cs"/>
              </a:rPr>
              <a:t>namically</a:t>
            </a:r>
            <a:r>
              <a:rPr lang="en-US" altLang="zh-CN" sz="1200" kern="1200" baseline="0" dirty="0" smtClean="0">
                <a:solidFill>
                  <a:schemeClr val="tx1"/>
                </a:solidFill>
                <a:latin typeface="+mn-lt"/>
                <a:ea typeface="+mn-ea"/>
                <a:cs typeface="+mn-cs"/>
              </a:rPr>
              <a:t> from an underlying structured source like a database.</a:t>
            </a:r>
          </a:p>
          <a:p>
            <a:r>
              <a:rPr lang="en-US" altLang="zh-CN" sz="1200" kern="1200" baseline="0" dirty="0" smtClean="0">
                <a:solidFill>
                  <a:schemeClr val="tx1"/>
                </a:solidFill>
                <a:latin typeface="+mn-lt"/>
                <a:ea typeface="+mn-ea"/>
                <a:cs typeface="+mn-cs"/>
              </a:rPr>
              <a:t>The data of a category are typically encoded into similar</a:t>
            </a:r>
          </a:p>
          <a:p>
            <a:r>
              <a:rPr lang="en-US" altLang="zh-CN" sz="1200" kern="1200" baseline="0" dirty="0" smtClean="0">
                <a:solidFill>
                  <a:schemeClr val="tx1"/>
                </a:solidFill>
                <a:latin typeface="+mn-lt"/>
                <a:ea typeface="+mn-ea"/>
                <a:cs typeface="+mn-cs"/>
              </a:rPr>
              <a:t>pages by a common script or template. In recent years,</a:t>
            </a:r>
          </a:p>
          <a:p>
            <a:r>
              <a:rPr lang="en-US" altLang="zh-CN" sz="1200" kern="1200" baseline="0" dirty="0" smtClean="0">
                <a:solidFill>
                  <a:schemeClr val="tx1"/>
                </a:solidFill>
                <a:latin typeface="+mn-lt"/>
                <a:ea typeface="+mn-ea"/>
                <a:cs typeface="+mn-cs"/>
              </a:rPr>
              <a:t>some value-added services, such as comparison shopping and</a:t>
            </a:r>
          </a:p>
          <a:p>
            <a:r>
              <a:rPr lang="en-US" altLang="zh-CN" sz="1200" kern="1200" baseline="0" dirty="0" smtClean="0">
                <a:solidFill>
                  <a:schemeClr val="tx1"/>
                </a:solidFill>
                <a:latin typeface="+mn-lt"/>
                <a:ea typeface="+mn-ea"/>
                <a:cs typeface="+mn-cs"/>
              </a:rPr>
              <a:t>vertical search in a specific domain, have motivated the re-</a:t>
            </a:r>
          </a:p>
          <a:p>
            <a:r>
              <a:rPr lang="en-US" altLang="zh-CN" sz="1200" kern="1200" baseline="0" dirty="0" smtClean="0">
                <a:solidFill>
                  <a:schemeClr val="tx1"/>
                </a:solidFill>
                <a:latin typeface="+mn-lt"/>
                <a:ea typeface="+mn-ea"/>
                <a:cs typeface="+mn-cs"/>
              </a:rPr>
              <a:t>search of extraction technologies with high accuracy.</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p>
          <a:p>
            <a:r>
              <a:rPr lang="en-US" altLang="zh-CN" dirty="0" smtClean="0"/>
              <a:t>That’s to say,</a:t>
            </a:r>
            <a:r>
              <a:rPr lang="en-US" altLang="zh-CN" baseline="0" dirty="0" smtClean="0"/>
              <a:t> they assume pages have been grouped already</a:t>
            </a:r>
          </a:p>
          <a:p>
            <a:r>
              <a:rPr lang="en-US" altLang="zh-CN" baseline="0" dirty="0" smtClean="0"/>
              <a:t>They either manually collect pages sharing a common template, or treat template detection as a separated step before wrapper generation</a:t>
            </a:r>
          </a:p>
          <a:p>
            <a:r>
              <a:rPr lang="en-US" altLang="zh-CN" dirty="0" smtClean="0"/>
              <a:t>It worked</a:t>
            </a:r>
            <a:r>
              <a:rPr lang="en-US" altLang="zh-CN" baseline="0" dirty="0" smtClean="0"/>
              <a:t> well a few years ago, but when we’d like to extract some data from the Web two years ago, we find it is no longer a trivial task.</a:t>
            </a:r>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What</a:t>
            </a:r>
            <a:r>
              <a:rPr lang="zh-CN" altLang="en-US" baseline="0" dirty="0" smtClean="0"/>
              <a:t> </a:t>
            </a:r>
            <a:r>
              <a:rPr lang="en-US" altLang="zh-CN" baseline="0" dirty="0" smtClean="0"/>
              <a:t>are problems?</a:t>
            </a:r>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We</a:t>
            </a:r>
            <a:r>
              <a:rPr lang="en-US" altLang="zh-CN" baseline="0" dirty="0" smtClean="0"/>
              <a:t> show some real example pages from Amazon.com. From their appearances, it is easy to tell that (a) and b share a common template, and © and d share another. </a:t>
            </a:r>
          </a:p>
          <a:p>
            <a:r>
              <a:rPr lang="en-US" altLang="zh-CN" baseline="0" dirty="0" smtClean="0"/>
              <a:t>Please compare their URLs. There are no cues to allow correct grouping of the pages at all.</a:t>
            </a:r>
          </a:p>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For example, by looking</a:t>
            </a:r>
            <a:r>
              <a:rPr lang="en-US" altLang="zh-CN" baseline="0" dirty="0" smtClean="0"/>
              <a:t> closely at c and d, we observe that d is different from c in some aspects. D has an additional attribute named color, and it lists some also-viewed-items in a column whereas c lists some you-may-also-like items in a row. So building two wrappers for such a complex template may achieve better extraction accuracy.</a:t>
            </a: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57BEB9-24BF-4660-9695-47AF5ADA7779}" type="datetime1">
              <a:rPr lang="en-US" smtClean="0"/>
              <a:pPr/>
              <a:t>8/15/2007</a:t>
            </a:fld>
            <a:endParaRPr lang="en-US"/>
          </a:p>
        </p:txBody>
      </p:sp>
      <p:sp>
        <p:nvSpPr>
          <p:cNvPr id="19" name="Footer Placeholder 18"/>
          <p:cNvSpPr>
            <a:spLocks noGrp="1"/>
          </p:cNvSpPr>
          <p:nvPr>
            <p:ph type="ftr" sz="quarter" idx="11"/>
          </p:nvPr>
        </p:nvSpPr>
        <p:spPr/>
        <p:txBody>
          <a:bodyPr/>
          <a:lstStyle/>
          <a:p>
            <a:r>
              <a:rPr lang="it-IT" smtClean="0"/>
              <a:t>SIGKDD-2007, San Jose, California, USA</a:t>
            </a:r>
            <a:endParaRPr lang="en-US"/>
          </a:p>
        </p:txBody>
      </p:sp>
      <p:sp>
        <p:nvSpPr>
          <p:cNvPr id="27" name="Slide Number Placeholder 26"/>
          <p:cNvSpPr>
            <a:spLocks noGrp="1"/>
          </p:cNvSpPr>
          <p:nvPr>
            <p:ph type="sldNum" sz="quarter" idx="12"/>
          </p:nvPr>
        </p:nvSpPr>
        <p:spPr/>
        <p:txBody>
          <a:bodyPr/>
          <a:lstStyle/>
          <a:p>
            <a:fld id="{6BDC6CA1-3079-41D7-B342-FC2EBDE55D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B888A6-A6D8-43FC-9C5D-BFA9E402914C}" type="datetime1">
              <a:rPr lang="en-US" smtClean="0"/>
              <a:pPr/>
              <a:t>8/15/2007</a:t>
            </a:fld>
            <a:endParaRPr lang="en-US"/>
          </a:p>
        </p:txBody>
      </p:sp>
      <p:sp>
        <p:nvSpPr>
          <p:cNvPr id="5" name="Footer Placeholder 4"/>
          <p:cNvSpPr>
            <a:spLocks noGrp="1"/>
          </p:cNvSpPr>
          <p:nvPr>
            <p:ph type="ftr" sz="quarter" idx="11"/>
          </p:nvPr>
        </p:nvSpPr>
        <p:spPr/>
        <p:txBody>
          <a:bodyPr/>
          <a:lstStyle/>
          <a:p>
            <a:r>
              <a:rPr lang="it-IT" smtClean="0"/>
              <a:t>SIGKDD-2007, San Jose, California, USA</a:t>
            </a:r>
            <a:endParaRPr lang="en-US"/>
          </a:p>
        </p:txBody>
      </p:sp>
      <p:sp>
        <p:nvSpPr>
          <p:cNvPr id="6" name="Slide Number Placeholder 5"/>
          <p:cNvSpPr>
            <a:spLocks noGrp="1"/>
          </p:cNvSpPr>
          <p:nvPr>
            <p:ph type="sldNum" sz="quarter" idx="12"/>
          </p:nvPr>
        </p:nvSpPr>
        <p:spPr/>
        <p:txBody>
          <a:bodyPr/>
          <a:lstStyle/>
          <a:p>
            <a:fld id="{6BDC6CA1-3079-41D7-B342-FC2EBDE55D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A9A0A6-6224-42C3-96E7-9085EEB700E0}" type="datetime1">
              <a:rPr lang="en-US" smtClean="0"/>
              <a:pPr/>
              <a:t>8/15/2007</a:t>
            </a:fld>
            <a:endParaRPr lang="en-US"/>
          </a:p>
        </p:txBody>
      </p:sp>
      <p:sp>
        <p:nvSpPr>
          <p:cNvPr id="5" name="Footer Placeholder 4"/>
          <p:cNvSpPr>
            <a:spLocks noGrp="1"/>
          </p:cNvSpPr>
          <p:nvPr>
            <p:ph type="ftr" sz="quarter" idx="11"/>
          </p:nvPr>
        </p:nvSpPr>
        <p:spPr/>
        <p:txBody>
          <a:bodyPr/>
          <a:lstStyle/>
          <a:p>
            <a:r>
              <a:rPr lang="it-IT" smtClean="0"/>
              <a:t>SIGKDD-2007, San Jose, California, USA</a:t>
            </a:r>
            <a:endParaRPr lang="en-US"/>
          </a:p>
        </p:txBody>
      </p:sp>
      <p:sp>
        <p:nvSpPr>
          <p:cNvPr id="6" name="Slide Number Placeholder 5"/>
          <p:cNvSpPr>
            <a:spLocks noGrp="1"/>
          </p:cNvSpPr>
          <p:nvPr>
            <p:ph type="sldNum" sz="quarter" idx="12"/>
          </p:nvPr>
        </p:nvSpPr>
        <p:spPr/>
        <p:txBody>
          <a:bodyPr/>
          <a:lstStyle/>
          <a:p>
            <a:fld id="{6BDC6CA1-3079-41D7-B342-FC2EBDE55D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fld id="{87C4230A-70A0-4D22-9A3D-A42A5B13194F}" type="datetime1">
              <a:rPr lang="en-US" altLang="zh-CN" smtClean="0"/>
              <a:pPr/>
              <a:t>8/15/2007</a:t>
            </a:fld>
            <a:endParaRPr lang="en-US" altLang="zh-CN"/>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r>
              <a:rPr lang="it-IT" altLang="zh-CN" smtClean="0"/>
              <a:t>SIGKDD-2007, San Jose, California, USA</a:t>
            </a:r>
            <a:endParaRPr lang="en-US" altLang="zh-CN"/>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26724FB7-07BC-4A94-A9F7-7A88C926F6BF}"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041CBE-6033-445D-959B-5F3B4875F1BC}" type="datetime1">
              <a:rPr lang="en-US" smtClean="0"/>
              <a:pPr/>
              <a:t>8/15/2007</a:t>
            </a:fld>
            <a:endParaRPr lang="en-US"/>
          </a:p>
        </p:txBody>
      </p:sp>
      <p:sp>
        <p:nvSpPr>
          <p:cNvPr id="5" name="Footer Placeholder 4"/>
          <p:cNvSpPr>
            <a:spLocks noGrp="1"/>
          </p:cNvSpPr>
          <p:nvPr>
            <p:ph type="ftr" sz="quarter" idx="11"/>
          </p:nvPr>
        </p:nvSpPr>
        <p:spPr/>
        <p:txBody>
          <a:bodyPr/>
          <a:lstStyle/>
          <a:p>
            <a:r>
              <a:rPr lang="it-IT" smtClean="0"/>
              <a:t>SIGKDD-2007, San Jose, California, USA</a:t>
            </a:r>
            <a:endParaRPr lang="en-US"/>
          </a:p>
        </p:txBody>
      </p:sp>
      <p:sp>
        <p:nvSpPr>
          <p:cNvPr id="6" name="Slide Number Placeholder 5"/>
          <p:cNvSpPr>
            <a:spLocks noGrp="1"/>
          </p:cNvSpPr>
          <p:nvPr>
            <p:ph type="sldNum" sz="quarter" idx="12"/>
          </p:nvPr>
        </p:nvSpPr>
        <p:spPr/>
        <p:txBody>
          <a:bodyPr/>
          <a:lstStyle/>
          <a:p>
            <a:fld id="{6BDC6CA1-3079-41D7-B342-FC2EBDE55D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040FED-F49F-4DFC-A903-D81E8CFF2791}" type="datetime1">
              <a:rPr lang="en-US" smtClean="0"/>
              <a:pPr/>
              <a:t>8/15/2007</a:t>
            </a:fld>
            <a:endParaRPr lang="en-US"/>
          </a:p>
        </p:txBody>
      </p:sp>
      <p:sp>
        <p:nvSpPr>
          <p:cNvPr id="5" name="Footer Placeholder 4"/>
          <p:cNvSpPr>
            <a:spLocks noGrp="1"/>
          </p:cNvSpPr>
          <p:nvPr>
            <p:ph type="ftr" sz="quarter" idx="11"/>
          </p:nvPr>
        </p:nvSpPr>
        <p:spPr/>
        <p:txBody>
          <a:bodyPr/>
          <a:lstStyle/>
          <a:p>
            <a:r>
              <a:rPr lang="it-IT" smtClean="0"/>
              <a:t>SIGKDD-2007, San Jose, California, USA</a:t>
            </a:r>
            <a:endParaRPr lang="en-US"/>
          </a:p>
        </p:txBody>
      </p:sp>
      <p:sp>
        <p:nvSpPr>
          <p:cNvPr id="6" name="Slide Number Placeholder 5"/>
          <p:cNvSpPr>
            <a:spLocks noGrp="1"/>
          </p:cNvSpPr>
          <p:nvPr>
            <p:ph type="sldNum" sz="quarter" idx="12"/>
          </p:nvPr>
        </p:nvSpPr>
        <p:spPr/>
        <p:txBody>
          <a:bodyPr/>
          <a:lstStyle/>
          <a:p>
            <a:fld id="{6BDC6CA1-3079-41D7-B342-FC2EBDE55D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FB7CE8-7E2F-4E93-AAB9-D41A09976A07}" type="datetime1">
              <a:rPr lang="en-US" smtClean="0"/>
              <a:pPr/>
              <a:t>8/15/2007</a:t>
            </a:fld>
            <a:endParaRPr lang="en-US"/>
          </a:p>
        </p:txBody>
      </p:sp>
      <p:sp>
        <p:nvSpPr>
          <p:cNvPr id="6" name="Footer Placeholder 5"/>
          <p:cNvSpPr>
            <a:spLocks noGrp="1"/>
          </p:cNvSpPr>
          <p:nvPr>
            <p:ph type="ftr" sz="quarter" idx="11"/>
          </p:nvPr>
        </p:nvSpPr>
        <p:spPr/>
        <p:txBody>
          <a:bodyPr/>
          <a:lstStyle/>
          <a:p>
            <a:r>
              <a:rPr lang="it-IT" smtClean="0"/>
              <a:t>SIGKDD-2007, San Jose, California, USA</a:t>
            </a:r>
            <a:endParaRPr lang="en-US"/>
          </a:p>
        </p:txBody>
      </p:sp>
      <p:sp>
        <p:nvSpPr>
          <p:cNvPr id="7" name="Slide Number Placeholder 6"/>
          <p:cNvSpPr>
            <a:spLocks noGrp="1"/>
          </p:cNvSpPr>
          <p:nvPr>
            <p:ph type="sldNum" sz="quarter" idx="12"/>
          </p:nvPr>
        </p:nvSpPr>
        <p:spPr/>
        <p:txBody>
          <a:bodyPr/>
          <a:lstStyle/>
          <a:p>
            <a:fld id="{6BDC6CA1-3079-41D7-B342-FC2EBDE55D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2042BA-2903-44C1-916A-9B806C8D566A}" type="datetime1">
              <a:rPr lang="en-US" smtClean="0"/>
              <a:pPr/>
              <a:t>8/15/2007</a:t>
            </a:fld>
            <a:endParaRPr lang="en-US"/>
          </a:p>
        </p:txBody>
      </p:sp>
      <p:sp>
        <p:nvSpPr>
          <p:cNvPr id="8" name="Footer Placeholder 7"/>
          <p:cNvSpPr>
            <a:spLocks noGrp="1"/>
          </p:cNvSpPr>
          <p:nvPr>
            <p:ph type="ftr" sz="quarter" idx="11"/>
          </p:nvPr>
        </p:nvSpPr>
        <p:spPr/>
        <p:txBody>
          <a:bodyPr/>
          <a:lstStyle/>
          <a:p>
            <a:r>
              <a:rPr lang="it-IT" smtClean="0"/>
              <a:t>SIGKDD-2007, San Jose, California, USA</a:t>
            </a:r>
            <a:endParaRPr lang="en-US"/>
          </a:p>
        </p:txBody>
      </p:sp>
      <p:sp>
        <p:nvSpPr>
          <p:cNvPr id="9" name="Slide Number Placeholder 8"/>
          <p:cNvSpPr>
            <a:spLocks noGrp="1"/>
          </p:cNvSpPr>
          <p:nvPr>
            <p:ph type="sldNum" sz="quarter" idx="12"/>
          </p:nvPr>
        </p:nvSpPr>
        <p:spPr/>
        <p:txBody>
          <a:bodyPr/>
          <a:lstStyle/>
          <a:p>
            <a:fld id="{6BDC6CA1-3079-41D7-B342-FC2EBDE55D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812231-C659-45C3-AE0D-2C4FE05876CA}" type="datetime1">
              <a:rPr lang="en-US" smtClean="0"/>
              <a:pPr/>
              <a:t>8/15/2007</a:t>
            </a:fld>
            <a:endParaRPr lang="en-US"/>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BC622-748D-4234-92D3-A284E87F42A0}" type="datetime1">
              <a:rPr lang="en-US" smtClean="0"/>
              <a:pPr/>
              <a:t>8/15/2007</a:t>
            </a:fld>
            <a:endParaRPr lang="en-US"/>
          </a:p>
        </p:txBody>
      </p:sp>
      <p:sp>
        <p:nvSpPr>
          <p:cNvPr id="3" name="Footer Placeholder 2"/>
          <p:cNvSpPr>
            <a:spLocks noGrp="1"/>
          </p:cNvSpPr>
          <p:nvPr>
            <p:ph type="ftr" sz="quarter" idx="11"/>
          </p:nvPr>
        </p:nvSpPr>
        <p:spPr/>
        <p:txBody>
          <a:bodyPr/>
          <a:lstStyle/>
          <a:p>
            <a:r>
              <a:rPr lang="it-IT" smtClean="0"/>
              <a:t>SIGKDD-2007, San Jose, California, USA</a:t>
            </a:r>
            <a:endParaRPr lang="en-US"/>
          </a:p>
        </p:txBody>
      </p:sp>
      <p:sp>
        <p:nvSpPr>
          <p:cNvPr id="4" name="Slide Number Placeholder 3"/>
          <p:cNvSpPr>
            <a:spLocks noGrp="1"/>
          </p:cNvSpPr>
          <p:nvPr>
            <p:ph type="sldNum" sz="quarter" idx="12"/>
          </p:nvPr>
        </p:nvSpPr>
        <p:spPr/>
        <p:txBody>
          <a:bodyPr/>
          <a:lstStyle/>
          <a:p>
            <a:fld id="{6BDC6CA1-3079-41D7-B342-FC2EBDE55D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E769C8-2F98-4B97-8AD2-277592FD45E3}" type="datetime1">
              <a:rPr lang="en-US" smtClean="0"/>
              <a:pPr/>
              <a:t>8/15/2007</a:t>
            </a:fld>
            <a:endParaRPr lang="en-US"/>
          </a:p>
        </p:txBody>
      </p:sp>
      <p:sp>
        <p:nvSpPr>
          <p:cNvPr id="6" name="Footer Placeholder 5"/>
          <p:cNvSpPr>
            <a:spLocks noGrp="1"/>
          </p:cNvSpPr>
          <p:nvPr>
            <p:ph type="ftr" sz="quarter" idx="11"/>
          </p:nvPr>
        </p:nvSpPr>
        <p:spPr/>
        <p:txBody>
          <a:bodyPr/>
          <a:lstStyle/>
          <a:p>
            <a:r>
              <a:rPr lang="it-IT" smtClean="0"/>
              <a:t>SIGKDD-2007, San Jose, California, USA</a:t>
            </a:r>
            <a:endParaRPr lang="en-US"/>
          </a:p>
        </p:txBody>
      </p:sp>
      <p:sp>
        <p:nvSpPr>
          <p:cNvPr id="7" name="Slide Number Placeholder 6"/>
          <p:cNvSpPr>
            <a:spLocks noGrp="1"/>
          </p:cNvSpPr>
          <p:nvPr>
            <p:ph type="sldNum" sz="quarter" idx="12"/>
          </p:nvPr>
        </p:nvSpPr>
        <p:spPr/>
        <p:txBody>
          <a:bodyPr/>
          <a:lstStyle/>
          <a:p>
            <a:fld id="{6BDC6CA1-3079-41D7-B342-FC2EBDE55D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C0276F-C860-41E8-A82B-24DCE5C3B7AD}" type="datetime1">
              <a:rPr lang="en-US" smtClean="0"/>
              <a:pPr/>
              <a:t>8/15/2007</a:t>
            </a:fld>
            <a:endParaRPr lang="en-US"/>
          </a:p>
        </p:txBody>
      </p:sp>
      <p:sp>
        <p:nvSpPr>
          <p:cNvPr id="6" name="Footer Placeholder 5"/>
          <p:cNvSpPr>
            <a:spLocks noGrp="1"/>
          </p:cNvSpPr>
          <p:nvPr>
            <p:ph type="ftr" sz="quarter" idx="11"/>
          </p:nvPr>
        </p:nvSpPr>
        <p:spPr/>
        <p:txBody>
          <a:bodyPr/>
          <a:lstStyle/>
          <a:p>
            <a:r>
              <a:rPr lang="it-IT" smtClean="0"/>
              <a:t>SIGKDD-2007, San Jose, California, USA</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BDC6CA1-3079-41D7-B342-FC2EBDE55DF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7387F9-3167-4624-8870-5FABF6F4C638}" type="datetime1">
              <a:rPr lang="en-US" smtClean="0"/>
              <a:pPr/>
              <a:t>8/15/2007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it-IT" smtClean="0"/>
              <a:t>SIGKDD-2007, San Jose, California, USA</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DC6CA1-3079-41D7-B342-FC2EBDE55DF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wmf"/><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t>Joint Optimization of </a:t>
            </a:r>
            <a:r>
              <a:rPr lang="en-US" sz="4000" b="1" dirty="0" smtClean="0"/>
              <a:t>Wrapper </a:t>
            </a:r>
            <a:r>
              <a:rPr lang="en-US" sz="4000" b="1" dirty="0"/>
              <a:t>Generation </a:t>
            </a:r>
            <a:r>
              <a:rPr lang="en-US" sz="4000" b="1" dirty="0" smtClean="0"/>
              <a:t>and Template Detection</a:t>
            </a:r>
            <a:endParaRPr lang="en-US" sz="4000" dirty="0"/>
          </a:p>
        </p:txBody>
      </p:sp>
      <p:sp>
        <p:nvSpPr>
          <p:cNvPr id="3" name="Subtitle 2"/>
          <p:cNvSpPr>
            <a:spLocks noGrp="1"/>
          </p:cNvSpPr>
          <p:nvPr>
            <p:ph type="subTitle" idx="1"/>
          </p:nvPr>
        </p:nvSpPr>
        <p:spPr>
          <a:xfrm>
            <a:off x="533400" y="3676664"/>
            <a:ext cx="7854696" cy="2324104"/>
          </a:xfrm>
        </p:spPr>
        <p:txBody>
          <a:bodyPr>
            <a:normAutofit fontScale="77500" lnSpcReduction="20000"/>
          </a:bodyPr>
          <a:lstStyle/>
          <a:p>
            <a:endParaRPr lang="en-US" dirty="0" smtClean="0"/>
          </a:p>
          <a:p>
            <a:r>
              <a:rPr lang="en-US" dirty="0" smtClean="0"/>
              <a:t>Shuyi Zheng, Di Wu, </a:t>
            </a:r>
            <a:r>
              <a:rPr lang="en-US" i="1" dirty="0" smtClean="0"/>
              <a:t>Ruihua Song</a:t>
            </a:r>
            <a:r>
              <a:rPr lang="en-US" dirty="0" smtClean="0"/>
              <a:t>, Ji-Rong Wen</a:t>
            </a:r>
          </a:p>
          <a:p>
            <a:r>
              <a:rPr lang="en-US" dirty="0" smtClean="0"/>
              <a:t>Microsoft Research Asia</a:t>
            </a:r>
          </a:p>
          <a:p>
            <a:endParaRPr lang="en-US" dirty="0" smtClean="0"/>
          </a:p>
          <a:p>
            <a:endParaRPr lang="en-US" dirty="0" smtClean="0"/>
          </a:p>
          <a:p>
            <a:endParaRPr lang="en-US" dirty="0" smtClean="0"/>
          </a:p>
          <a:p>
            <a:r>
              <a:rPr lang="en-US" dirty="0" smtClean="0"/>
              <a:t>SIGKDD-2007, San Jose, California, USA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Our Proposed Approach</a:t>
            </a:r>
            <a:endParaRPr lang="zh-CN" altLang="en-US" dirty="0"/>
          </a:p>
        </p:txBody>
      </p:sp>
      <p:sp>
        <p:nvSpPr>
          <p:cNvPr id="3" name="Content Placeholder 2"/>
          <p:cNvSpPr>
            <a:spLocks noGrp="1"/>
          </p:cNvSpPr>
          <p:nvPr>
            <p:ph idx="1"/>
          </p:nvPr>
        </p:nvSpPr>
        <p:spPr/>
        <p:txBody>
          <a:bodyPr/>
          <a:lstStyle/>
          <a:p>
            <a:r>
              <a:rPr lang="en-US" altLang="zh-CN" dirty="0" smtClean="0"/>
              <a:t>Main ideas</a:t>
            </a:r>
          </a:p>
          <a:p>
            <a:pPr lvl="1"/>
            <a:r>
              <a:rPr lang="en-US" altLang="zh-CN" dirty="0" smtClean="0"/>
              <a:t>Similarity-based templates, instead of ground-truth templates</a:t>
            </a:r>
          </a:p>
          <a:p>
            <a:pPr lvl="1"/>
            <a:endParaRPr lang="en-US" altLang="zh-CN" dirty="0" smtClean="0"/>
          </a:p>
          <a:p>
            <a:r>
              <a:rPr lang="en-US" altLang="zh-CN" dirty="0" smtClean="0"/>
              <a:t>Advantages</a:t>
            </a:r>
          </a:p>
          <a:p>
            <a:pPr lvl="1"/>
            <a:r>
              <a:rPr lang="en-US" altLang="zh-CN" dirty="0" smtClean="0"/>
              <a:t>Be more stable</a:t>
            </a:r>
          </a:p>
          <a:p>
            <a:pPr lvl="1"/>
            <a:r>
              <a:rPr lang="en-US" altLang="zh-CN" dirty="0" smtClean="0"/>
              <a:t>Optimize the number of wrappers</a:t>
            </a:r>
            <a:endParaRPr lang="zh-CN" altLang="en-US" dirty="0"/>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Introduction</a:t>
            </a:r>
          </a:p>
          <a:p>
            <a:r>
              <a:rPr lang="en-US" altLang="zh-CN" dirty="0" smtClean="0"/>
              <a:t>Our approach</a:t>
            </a:r>
          </a:p>
          <a:p>
            <a:r>
              <a:rPr lang="en-US" altLang="zh-CN" dirty="0" smtClean="0"/>
              <a:t>Experiments</a:t>
            </a:r>
          </a:p>
          <a:p>
            <a:r>
              <a:rPr lang="en-US" altLang="zh-CN" dirty="0" smtClean="0"/>
              <a:t>Demo</a:t>
            </a:r>
          </a:p>
          <a:p>
            <a:r>
              <a:rPr lang="en-US" altLang="zh-CN" dirty="0" smtClean="0"/>
              <a:t>Conclusion</a:t>
            </a:r>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Problem Definition</a:t>
            </a:r>
            <a:endParaRPr lang="zh-CN" altLang="en-US" dirty="0"/>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12</a:t>
            </a:fld>
            <a:endParaRPr lang="en-US"/>
          </a:p>
        </p:txBody>
      </p:sp>
      <p:pic>
        <p:nvPicPr>
          <p:cNvPr id="45059" name="Picture 3"/>
          <p:cNvPicPr>
            <a:picLocks noChangeAspect="1" noChangeArrowheads="1"/>
          </p:cNvPicPr>
          <p:nvPr/>
        </p:nvPicPr>
        <p:blipFill>
          <a:blip r:embed="rId3"/>
          <a:srcRect/>
          <a:stretch>
            <a:fillRect/>
          </a:stretch>
        </p:blipFill>
        <p:spPr bwMode="auto">
          <a:xfrm>
            <a:off x="1000100" y="2657484"/>
            <a:ext cx="7265987"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zh-CN" dirty="0"/>
              <a:t>System Overview</a:t>
            </a:r>
          </a:p>
        </p:txBody>
      </p:sp>
      <p:graphicFrame>
        <p:nvGraphicFramePr>
          <p:cNvPr id="86019" name="Object 3"/>
          <p:cNvGraphicFramePr>
            <a:graphicFrameLocks noChangeAspect="1"/>
          </p:cNvGraphicFramePr>
          <p:nvPr>
            <p:ph idx="1"/>
          </p:nvPr>
        </p:nvGraphicFramePr>
        <p:xfrm>
          <a:off x="1541483" y="1928802"/>
          <a:ext cx="5959475" cy="4530725"/>
        </p:xfrm>
        <a:graphic>
          <a:graphicData uri="http://schemas.openxmlformats.org/presentationml/2006/ole">
            <p:oleObj spid="_x0000_s1026" name="Visio" r:id="rId4" imgW="9587865" imgH="7290435" progId="Visio.Drawing.11">
              <p:embed/>
            </p:oleObj>
          </a:graphicData>
        </a:graphic>
      </p:graphicFrame>
      <p:sp>
        <p:nvSpPr>
          <p:cNvPr id="5" name="Footer Placeholder 4"/>
          <p:cNvSpPr>
            <a:spLocks noGrp="1"/>
          </p:cNvSpPr>
          <p:nvPr>
            <p:ph type="ftr" sz="quarter" idx="11"/>
          </p:nvPr>
        </p:nvSpPr>
        <p:spPr/>
        <p:txBody>
          <a:bodyPr/>
          <a:lstStyle/>
          <a:p>
            <a:r>
              <a:rPr lang="it-IT" smtClean="0"/>
              <a:t>SIGKDD-2007, San Jose, California, USA</a:t>
            </a:r>
            <a:endParaRPr lang="en-US"/>
          </a:p>
        </p:txBody>
      </p:sp>
      <p:sp>
        <p:nvSpPr>
          <p:cNvPr id="6" name="Slide Number Placeholder 5"/>
          <p:cNvSpPr>
            <a:spLocks noGrp="1"/>
          </p:cNvSpPr>
          <p:nvPr>
            <p:ph type="sldNum" sz="quarter" idx="12"/>
          </p:nvPr>
        </p:nvSpPr>
        <p:spPr/>
        <p:txBody>
          <a:bodyPr/>
          <a:lstStyle/>
          <a:p>
            <a:fld id="{6BDC6CA1-3079-41D7-B342-FC2EBDE55DF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n-US" altLang="zh-CN" dirty="0" smtClean="0"/>
              <a:t>Wrapper Generation [6, 4, 18]</a:t>
            </a:r>
            <a:endParaRPr lang="en-US" altLang="zh-CN" dirty="0"/>
          </a:p>
        </p:txBody>
      </p:sp>
      <p:pic>
        <p:nvPicPr>
          <p:cNvPr id="91139" name="Picture 3" descr="wi-2"/>
          <p:cNvPicPr>
            <a:picLocks noChangeAspect="1" noChangeArrowheads="1"/>
          </p:cNvPicPr>
          <p:nvPr/>
        </p:nvPicPr>
        <p:blipFill>
          <a:blip r:embed="rId3"/>
          <a:srcRect/>
          <a:stretch>
            <a:fillRect/>
          </a:stretch>
        </p:blipFill>
        <p:spPr bwMode="auto">
          <a:xfrm>
            <a:off x="5429256" y="3114688"/>
            <a:ext cx="3087688" cy="2100262"/>
          </a:xfrm>
          <a:prstGeom prst="rect">
            <a:avLst/>
          </a:prstGeom>
          <a:noFill/>
        </p:spPr>
      </p:pic>
      <p:pic>
        <p:nvPicPr>
          <p:cNvPr id="91140" name="Picture 4" descr="wi-1"/>
          <p:cNvPicPr>
            <a:picLocks noChangeAspect="1" noChangeArrowheads="1"/>
          </p:cNvPicPr>
          <p:nvPr/>
        </p:nvPicPr>
        <p:blipFill>
          <a:blip r:embed="rId4"/>
          <a:srcRect/>
          <a:stretch>
            <a:fillRect/>
          </a:stretch>
        </p:blipFill>
        <p:spPr bwMode="auto">
          <a:xfrm>
            <a:off x="928662" y="2000040"/>
            <a:ext cx="2835303" cy="4500794"/>
          </a:xfrm>
          <a:prstGeom prst="rect">
            <a:avLst/>
          </a:prstGeom>
          <a:noFill/>
        </p:spPr>
      </p:pic>
      <p:sp>
        <p:nvSpPr>
          <p:cNvPr id="91141" name="AutoShape 5"/>
          <p:cNvSpPr>
            <a:spLocks noChangeArrowheads="1"/>
          </p:cNvSpPr>
          <p:nvPr/>
        </p:nvSpPr>
        <p:spPr bwMode="auto">
          <a:xfrm>
            <a:off x="4000496" y="3805246"/>
            <a:ext cx="1209676" cy="838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bg2"/>
            </a:solidFill>
            <a:miter lim="800000"/>
            <a:headEnd/>
            <a:tailEnd/>
          </a:ln>
          <a:effectLst/>
        </p:spPr>
        <p:txBody>
          <a:bodyPr wrap="none" anchor="ctr"/>
          <a:lstStyle/>
          <a:p>
            <a:endParaRPr lang="en-US"/>
          </a:p>
        </p:txBody>
      </p:sp>
      <p:sp>
        <p:nvSpPr>
          <p:cNvPr id="11" name="Footer Placeholder 10"/>
          <p:cNvSpPr>
            <a:spLocks noGrp="1"/>
          </p:cNvSpPr>
          <p:nvPr>
            <p:ph type="ftr" sz="quarter" idx="11"/>
          </p:nvPr>
        </p:nvSpPr>
        <p:spPr/>
        <p:txBody>
          <a:bodyPr/>
          <a:lstStyle/>
          <a:p>
            <a:r>
              <a:rPr lang="it-IT" smtClean="0"/>
              <a:t>SIGKDD-2007, San Jose, California, USA</a:t>
            </a:r>
            <a:endParaRPr lang="en-US"/>
          </a:p>
        </p:txBody>
      </p:sp>
      <p:sp>
        <p:nvSpPr>
          <p:cNvPr id="12" name="Slide Number Placeholder 11"/>
          <p:cNvSpPr>
            <a:spLocks noGrp="1"/>
          </p:cNvSpPr>
          <p:nvPr>
            <p:ph type="sldNum" sz="quarter" idx="12"/>
          </p:nvPr>
        </p:nvSpPr>
        <p:spPr/>
        <p:txBody>
          <a:bodyPr/>
          <a:lstStyle/>
          <a:p>
            <a:fld id="{6BDC6CA1-3079-41D7-B342-FC2EBDE55DF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zh-CN"/>
              <a:t>Wrapper-DOM Distance</a:t>
            </a:r>
          </a:p>
        </p:txBody>
      </p:sp>
      <p:sp>
        <p:nvSpPr>
          <p:cNvPr id="92163" name="Rectangle 3"/>
          <p:cNvSpPr>
            <a:spLocks noGrp="1" noChangeArrowheads="1"/>
          </p:cNvSpPr>
          <p:nvPr>
            <p:ph type="body" idx="1"/>
          </p:nvPr>
        </p:nvSpPr>
        <p:spPr/>
        <p:txBody>
          <a:bodyPr/>
          <a:lstStyle/>
          <a:p>
            <a:r>
              <a:rPr lang="en-US" altLang="zh-CN" dirty="0"/>
              <a:t>Distance between a wrapper and a DOM tree</a:t>
            </a:r>
          </a:p>
          <a:p>
            <a:pPr lvl="1"/>
            <a:r>
              <a:rPr lang="en-US" altLang="zh-CN" dirty="0"/>
              <a:t>Tree alignment</a:t>
            </a:r>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buNone/>
            </a:pPr>
            <a:endParaRPr lang="en-US" altLang="zh-CN" dirty="0" smtClean="0"/>
          </a:p>
          <a:p>
            <a:pPr lvl="1"/>
            <a:r>
              <a:rPr lang="en-US" altLang="zh-CN" dirty="0" smtClean="0"/>
              <a:t>Cost </a:t>
            </a:r>
            <a:r>
              <a:rPr lang="en-US" altLang="zh-CN" dirty="0"/>
              <a:t>calculation</a:t>
            </a:r>
          </a:p>
          <a:p>
            <a:endParaRPr lang="en-US" altLang="zh-CN" dirty="0"/>
          </a:p>
        </p:txBody>
      </p:sp>
      <p:pic>
        <p:nvPicPr>
          <p:cNvPr id="92164" name="Picture 4"/>
          <p:cNvPicPr>
            <a:picLocks noChangeAspect="1" noChangeArrowheads="1"/>
          </p:cNvPicPr>
          <p:nvPr/>
        </p:nvPicPr>
        <p:blipFill>
          <a:blip r:embed="rId3"/>
          <a:srcRect/>
          <a:stretch>
            <a:fillRect/>
          </a:stretch>
        </p:blipFill>
        <p:spPr bwMode="auto">
          <a:xfrm>
            <a:off x="2714612" y="5500702"/>
            <a:ext cx="3943350" cy="66675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it-IT" smtClean="0"/>
              <a:t>SIGKDD-2007, San Jose, California, USA</a:t>
            </a:r>
            <a:endParaRPr lang="en-US"/>
          </a:p>
        </p:txBody>
      </p:sp>
      <p:sp>
        <p:nvSpPr>
          <p:cNvPr id="9" name="Slide Number Placeholder 8"/>
          <p:cNvSpPr>
            <a:spLocks noGrp="1"/>
          </p:cNvSpPr>
          <p:nvPr>
            <p:ph type="sldNum" sz="quarter" idx="12"/>
          </p:nvPr>
        </p:nvSpPr>
        <p:spPr/>
        <p:txBody>
          <a:bodyPr/>
          <a:lstStyle/>
          <a:p>
            <a:fld id="{6BDC6CA1-3079-41D7-B342-FC2EBDE55DF0}" type="slidenum">
              <a:rPr lang="en-US" smtClean="0"/>
              <a:pPr/>
              <a:t>15</a:t>
            </a:fld>
            <a:endParaRPr lang="en-US"/>
          </a:p>
        </p:txBody>
      </p:sp>
      <p:pic>
        <p:nvPicPr>
          <p:cNvPr id="2051" name="Picture 3"/>
          <p:cNvPicPr>
            <a:picLocks noChangeAspect="1" noChangeArrowheads="1"/>
          </p:cNvPicPr>
          <p:nvPr/>
        </p:nvPicPr>
        <p:blipFill>
          <a:blip r:embed="rId4"/>
          <a:srcRect/>
          <a:stretch>
            <a:fillRect/>
          </a:stretch>
        </p:blipFill>
        <p:spPr bwMode="auto">
          <a:xfrm>
            <a:off x="2692263" y="2745407"/>
            <a:ext cx="3880001" cy="23266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sz="quarter"/>
          </p:nvPr>
        </p:nvSpPr>
        <p:spPr>
          <a:xfrm>
            <a:off x="457200" y="536575"/>
            <a:ext cx="8229600" cy="1139825"/>
          </a:xfrm>
        </p:spPr>
        <p:txBody>
          <a:bodyPr vert="horz" lIns="0" rIns="0" bIns="0" anchor="b">
            <a:noAutofit/>
          </a:bodyPr>
          <a:lstStyle/>
          <a:p>
            <a:r>
              <a:rPr lang="en-US" altLang="zh-CN" sz="3600" dirty="0" smtClean="0"/>
              <a:t>Wrapper-Oriented Page Clustering (WPC)</a:t>
            </a:r>
            <a:endParaRPr lang="en-US" altLang="zh-CN" sz="3600" dirty="0"/>
          </a:p>
        </p:txBody>
      </p:sp>
      <p:sp>
        <p:nvSpPr>
          <p:cNvPr id="7" name="Footer Placeholder 6"/>
          <p:cNvSpPr>
            <a:spLocks noGrp="1"/>
          </p:cNvSpPr>
          <p:nvPr>
            <p:ph type="ftr" sz="quarter" idx="11"/>
          </p:nvPr>
        </p:nvSpPr>
        <p:spPr/>
        <p:txBody>
          <a:bodyPr/>
          <a:lstStyle/>
          <a:p>
            <a:r>
              <a:rPr lang="it-IT" altLang="zh-CN" smtClean="0"/>
              <a:t>SIGKDD-2007, San Jose, California, USA</a:t>
            </a:r>
            <a:endParaRPr lang="en-US" altLang="zh-CN"/>
          </a:p>
        </p:txBody>
      </p:sp>
      <p:sp>
        <p:nvSpPr>
          <p:cNvPr id="8" name="Slide Number Placeholder 7"/>
          <p:cNvSpPr>
            <a:spLocks noGrp="1"/>
          </p:cNvSpPr>
          <p:nvPr>
            <p:ph type="sldNum" sz="quarter" idx="12"/>
          </p:nvPr>
        </p:nvSpPr>
        <p:spPr/>
        <p:txBody>
          <a:bodyPr/>
          <a:lstStyle/>
          <a:p>
            <a:fld id="{26724FB7-07BC-4A94-A9F7-7A88C926F6BF}" type="slidenum">
              <a:rPr lang="en-US" altLang="zh-CN" smtClean="0"/>
              <a:pPr/>
              <a:t>16</a:t>
            </a:fld>
            <a:endParaRPr lang="en-US" altLang="zh-CN"/>
          </a:p>
        </p:txBody>
      </p:sp>
      <p:grpSp>
        <p:nvGrpSpPr>
          <p:cNvPr id="13" name="Group 12"/>
          <p:cNvGrpSpPr/>
          <p:nvPr/>
        </p:nvGrpSpPr>
        <p:grpSpPr>
          <a:xfrm>
            <a:off x="2643174" y="2234187"/>
            <a:ext cx="3468687" cy="4052333"/>
            <a:chOff x="2643174" y="2246329"/>
            <a:chExt cx="3468687" cy="4052333"/>
          </a:xfrm>
        </p:grpSpPr>
        <p:sp>
          <p:nvSpPr>
            <p:cNvPr id="9" name="TextBox 8"/>
            <p:cNvSpPr txBox="1"/>
            <p:nvPr/>
          </p:nvSpPr>
          <p:spPr>
            <a:xfrm>
              <a:off x="3357554" y="5929330"/>
              <a:ext cx="2214578" cy="369332"/>
            </a:xfrm>
            <a:prstGeom prst="rect">
              <a:avLst/>
            </a:prstGeom>
            <a:noFill/>
          </p:spPr>
          <p:txBody>
            <a:bodyPr wrap="square" rtlCol="0">
              <a:spAutoFit/>
            </a:bodyPr>
            <a:lstStyle/>
            <a:p>
              <a:r>
                <a:rPr lang="en-US" altLang="zh-CN" dirty="0" smtClean="0"/>
                <a:t>(a) Level-1 Wrapper</a:t>
              </a:r>
              <a:endParaRPr lang="zh-CN" altLang="en-US" dirty="0"/>
            </a:p>
          </p:txBody>
        </p:sp>
        <p:graphicFrame>
          <p:nvGraphicFramePr>
            <p:cNvPr id="94211" name="Object 3"/>
            <p:cNvGraphicFramePr>
              <a:graphicFrameLocks noChangeAspect="1"/>
            </p:cNvGraphicFramePr>
            <p:nvPr>
              <p:ph sz="quarter" idx="1"/>
            </p:nvPr>
          </p:nvGraphicFramePr>
          <p:xfrm>
            <a:off x="2643174" y="2246329"/>
            <a:ext cx="3468687" cy="3468687"/>
          </p:xfrm>
          <a:graphic>
            <a:graphicData uri="http://schemas.openxmlformats.org/presentationml/2006/ole">
              <p:oleObj spid="_x0000_s3074" name="Visio" r:id="rId4" imgW="3457575" imgH="3457575" progId="Visio.Drawing.11">
                <p:embed/>
              </p:oleObj>
            </a:graphicData>
          </a:graphic>
        </p:graphicFrame>
      </p:grpSp>
      <p:grpSp>
        <p:nvGrpSpPr>
          <p:cNvPr id="26" name="Group 25"/>
          <p:cNvGrpSpPr/>
          <p:nvPr/>
        </p:nvGrpSpPr>
        <p:grpSpPr>
          <a:xfrm>
            <a:off x="2643174" y="2214554"/>
            <a:ext cx="3476625" cy="4060271"/>
            <a:chOff x="2643188" y="2238391"/>
            <a:chExt cx="3476625" cy="4060271"/>
          </a:xfrm>
        </p:grpSpPr>
        <p:graphicFrame>
          <p:nvGraphicFramePr>
            <p:cNvPr id="27" name="Object 4"/>
            <p:cNvGraphicFramePr>
              <a:graphicFrameLocks noChangeAspect="1"/>
            </p:cNvGraphicFramePr>
            <p:nvPr>
              <p:ph sz="quarter" idx="2"/>
            </p:nvPr>
          </p:nvGraphicFramePr>
          <p:xfrm>
            <a:off x="2643188" y="2238391"/>
            <a:ext cx="3476625" cy="3476625"/>
          </p:xfrm>
          <a:graphic>
            <a:graphicData uri="http://schemas.openxmlformats.org/presentationml/2006/ole">
              <p:oleObj spid="_x0000_s3082" name="Visio" r:id="rId5" imgW="3457575" imgH="3457575" progId="Visio.Drawing.11">
                <p:embed/>
              </p:oleObj>
            </a:graphicData>
          </a:graphic>
        </p:graphicFrame>
        <p:sp>
          <p:nvSpPr>
            <p:cNvPr id="28" name="TextBox 27"/>
            <p:cNvSpPr txBox="1"/>
            <p:nvPr/>
          </p:nvSpPr>
          <p:spPr>
            <a:xfrm>
              <a:off x="3357554" y="5929330"/>
              <a:ext cx="2214578" cy="369332"/>
            </a:xfrm>
            <a:prstGeom prst="rect">
              <a:avLst/>
            </a:prstGeom>
            <a:noFill/>
          </p:spPr>
          <p:txBody>
            <a:bodyPr wrap="square" rtlCol="0">
              <a:spAutoFit/>
            </a:bodyPr>
            <a:lstStyle/>
            <a:p>
              <a:r>
                <a:rPr lang="en-US" altLang="zh-CN" dirty="0" smtClean="0"/>
                <a:t>(b) Level-2 Wrapper</a:t>
              </a:r>
              <a:endParaRPr lang="zh-CN" altLang="en-US" dirty="0"/>
            </a:p>
          </p:txBody>
        </p:sp>
      </p:grpSp>
      <p:grpSp>
        <p:nvGrpSpPr>
          <p:cNvPr id="29" name="Group 28"/>
          <p:cNvGrpSpPr/>
          <p:nvPr/>
        </p:nvGrpSpPr>
        <p:grpSpPr>
          <a:xfrm>
            <a:off x="2643188" y="2214554"/>
            <a:ext cx="3476625" cy="4060271"/>
            <a:chOff x="2643188" y="2238391"/>
            <a:chExt cx="3476625" cy="4060271"/>
          </a:xfrm>
        </p:grpSpPr>
        <p:graphicFrame>
          <p:nvGraphicFramePr>
            <p:cNvPr id="30" name="Object 5"/>
            <p:cNvGraphicFramePr>
              <a:graphicFrameLocks noChangeAspect="1"/>
            </p:cNvGraphicFramePr>
            <p:nvPr>
              <p:ph sz="quarter" idx="3"/>
            </p:nvPr>
          </p:nvGraphicFramePr>
          <p:xfrm>
            <a:off x="2643188" y="2238391"/>
            <a:ext cx="3476625" cy="3476625"/>
          </p:xfrm>
          <a:graphic>
            <a:graphicData uri="http://schemas.openxmlformats.org/presentationml/2006/ole">
              <p:oleObj spid="_x0000_s3083" name="Visio" r:id="rId6" imgW="3457575" imgH="3457575" progId="Visio.Drawing.11">
                <p:embed/>
              </p:oleObj>
            </a:graphicData>
          </a:graphic>
        </p:graphicFrame>
        <p:sp>
          <p:nvSpPr>
            <p:cNvPr id="31" name="TextBox 30"/>
            <p:cNvSpPr txBox="1"/>
            <p:nvPr/>
          </p:nvSpPr>
          <p:spPr>
            <a:xfrm>
              <a:off x="3357554" y="5929330"/>
              <a:ext cx="2214578" cy="369332"/>
            </a:xfrm>
            <a:prstGeom prst="rect">
              <a:avLst/>
            </a:prstGeom>
            <a:noFill/>
          </p:spPr>
          <p:txBody>
            <a:bodyPr wrap="square" rtlCol="0">
              <a:spAutoFit/>
            </a:bodyPr>
            <a:lstStyle/>
            <a:p>
              <a:r>
                <a:rPr lang="en-US" altLang="zh-CN" dirty="0" smtClean="0"/>
                <a:t>(c) Level-3 Wrapper</a:t>
              </a:r>
              <a:endParaRPr lang="zh-CN" altLang="en-US" dirty="0"/>
            </a:p>
          </p:txBody>
        </p:sp>
      </p:grpSp>
      <p:grpSp>
        <p:nvGrpSpPr>
          <p:cNvPr id="32" name="Group 31"/>
          <p:cNvGrpSpPr/>
          <p:nvPr/>
        </p:nvGrpSpPr>
        <p:grpSpPr>
          <a:xfrm>
            <a:off x="2643188" y="2214554"/>
            <a:ext cx="3476625" cy="4060271"/>
            <a:chOff x="2643188" y="2238391"/>
            <a:chExt cx="3476625" cy="4060271"/>
          </a:xfrm>
        </p:grpSpPr>
        <p:graphicFrame>
          <p:nvGraphicFramePr>
            <p:cNvPr id="33" name="Object 6"/>
            <p:cNvGraphicFramePr>
              <a:graphicFrameLocks noChangeAspect="1"/>
            </p:cNvGraphicFramePr>
            <p:nvPr>
              <p:ph sz="quarter" idx="4"/>
            </p:nvPr>
          </p:nvGraphicFramePr>
          <p:xfrm>
            <a:off x="2643188" y="2238391"/>
            <a:ext cx="3476625" cy="3476625"/>
          </p:xfrm>
          <a:graphic>
            <a:graphicData uri="http://schemas.openxmlformats.org/presentationml/2006/ole">
              <p:oleObj spid="_x0000_s3084" name="Visio" r:id="rId7" imgW="3457575" imgH="3457575" progId="Visio.Drawing.11">
                <p:embed/>
              </p:oleObj>
            </a:graphicData>
          </a:graphic>
        </p:graphicFrame>
        <p:sp>
          <p:nvSpPr>
            <p:cNvPr id="34" name="TextBox 33"/>
            <p:cNvSpPr txBox="1"/>
            <p:nvPr/>
          </p:nvSpPr>
          <p:spPr>
            <a:xfrm>
              <a:off x="3357554" y="5929330"/>
              <a:ext cx="2214578" cy="369332"/>
            </a:xfrm>
            <a:prstGeom prst="rect">
              <a:avLst/>
            </a:prstGeom>
            <a:noFill/>
          </p:spPr>
          <p:txBody>
            <a:bodyPr wrap="square" rtlCol="0">
              <a:spAutoFit/>
            </a:bodyPr>
            <a:lstStyle/>
            <a:p>
              <a:r>
                <a:rPr lang="en-US" altLang="zh-CN" dirty="0" smtClean="0"/>
                <a:t>(d) Level-4 Wrapper</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Introduction</a:t>
            </a:r>
          </a:p>
          <a:p>
            <a:r>
              <a:rPr lang="en-US" altLang="zh-CN" dirty="0" smtClean="0"/>
              <a:t>Our approach</a:t>
            </a:r>
          </a:p>
          <a:p>
            <a:r>
              <a:rPr lang="en-US" altLang="zh-CN" dirty="0" smtClean="0"/>
              <a:t>Experiments</a:t>
            </a:r>
          </a:p>
          <a:p>
            <a:r>
              <a:rPr lang="en-US" altLang="zh-CN" dirty="0" smtClean="0"/>
              <a:t>Demo</a:t>
            </a:r>
          </a:p>
          <a:p>
            <a:r>
              <a:rPr lang="en-US" altLang="zh-CN" dirty="0" smtClean="0"/>
              <a:t>Conclusion</a:t>
            </a:r>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zh-CN" dirty="0" smtClean="0"/>
              <a:t>Experiments</a:t>
            </a:r>
            <a:endParaRPr lang="en-US" altLang="zh-CN" dirty="0"/>
          </a:p>
        </p:txBody>
      </p:sp>
      <p:sp>
        <p:nvSpPr>
          <p:cNvPr id="101379" name="Rectangle 3"/>
          <p:cNvSpPr>
            <a:spLocks noGrp="1" noChangeArrowheads="1"/>
          </p:cNvSpPr>
          <p:nvPr>
            <p:ph type="body" idx="1"/>
          </p:nvPr>
        </p:nvSpPr>
        <p:spPr/>
        <p:txBody>
          <a:bodyPr>
            <a:normAutofit/>
          </a:bodyPr>
          <a:lstStyle/>
          <a:p>
            <a:r>
              <a:rPr lang="en-US" altLang="zh-CN" dirty="0"/>
              <a:t>Data</a:t>
            </a:r>
          </a:p>
          <a:p>
            <a:pPr lvl="1"/>
            <a:r>
              <a:rPr lang="en-US" altLang="zh-CN" dirty="0"/>
              <a:t>1700 product pages from </a:t>
            </a:r>
            <a:r>
              <a:rPr lang="en-US" altLang="zh-CN" dirty="0" smtClean="0"/>
              <a:t>Amazon.com (Amazon)</a:t>
            </a:r>
            <a:endParaRPr lang="en-US" altLang="zh-CN" dirty="0"/>
          </a:p>
          <a:p>
            <a:pPr lvl="1"/>
            <a:r>
              <a:rPr lang="en-US" altLang="zh-CN" dirty="0"/>
              <a:t>Mixed 1000 pages from 10 shopping </a:t>
            </a:r>
            <a:r>
              <a:rPr lang="en-US" altLang="zh-CN" dirty="0" smtClean="0"/>
              <a:t>sites (M10)</a:t>
            </a:r>
          </a:p>
          <a:p>
            <a:pPr lvl="1"/>
            <a:r>
              <a:rPr lang="en-US" altLang="zh-CN" dirty="0" smtClean="0"/>
              <a:t>Target product records: (name, image, price)</a:t>
            </a:r>
          </a:p>
          <a:p>
            <a:pPr lvl="1"/>
            <a:endParaRPr lang="en-US" altLang="zh-CN" dirty="0" smtClean="0"/>
          </a:p>
          <a:p>
            <a:r>
              <a:rPr lang="en-US" altLang="zh-CN" dirty="0" smtClean="0"/>
              <a:t>Settings</a:t>
            </a:r>
          </a:p>
          <a:p>
            <a:pPr lvl="1"/>
            <a:r>
              <a:rPr lang="en-US" altLang="zh-CN" dirty="0" smtClean="0"/>
              <a:t>2-fold cross-validation</a:t>
            </a:r>
          </a:p>
          <a:p>
            <a:pPr lvl="1"/>
            <a:r>
              <a:rPr lang="en-US" altLang="zh-CN" dirty="0" smtClean="0"/>
              <a:t>Evaluation measures: Precision, Recall and F1</a:t>
            </a:r>
            <a:endParaRPr lang="en-US" altLang="zh-CN" dirty="0"/>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zh-CN" dirty="0" smtClean="0"/>
              <a:t>Effectiveness Test</a:t>
            </a:r>
          </a:p>
        </p:txBody>
      </p:sp>
      <p:sp>
        <p:nvSpPr>
          <p:cNvPr id="6" name="Content Placeholder 5"/>
          <p:cNvSpPr>
            <a:spLocks noGrp="1"/>
          </p:cNvSpPr>
          <p:nvPr>
            <p:ph idx="1"/>
          </p:nvPr>
        </p:nvSpPr>
        <p:spPr/>
        <p:txBody>
          <a:bodyPr/>
          <a:lstStyle/>
          <a:p>
            <a:r>
              <a:rPr lang="en-US" altLang="zh-CN" dirty="0" smtClean="0"/>
              <a:t>Amazon: 44 wrappers, F1: 94.88% vs. 78% </a:t>
            </a:r>
          </a:p>
          <a:p>
            <a:r>
              <a:rPr lang="en-US" altLang="zh-CN" dirty="0" smtClean="0"/>
              <a:t>M10: </a:t>
            </a:r>
            <a:endParaRPr lang="zh-CN" altLang="en-US" dirty="0"/>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19</a:t>
            </a:fld>
            <a:endParaRPr lang="en-US"/>
          </a:p>
        </p:txBody>
      </p:sp>
      <p:pic>
        <p:nvPicPr>
          <p:cNvPr id="104451" name="Picture 3"/>
          <p:cNvPicPr>
            <a:picLocks noChangeAspect="1" noChangeArrowheads="1"/>
          </p:cNvPicPr>
          <p:nvPr/>
        </p:nvPicPr>
        <p:blipFill>
          <a:blip r:embed="rId3"/>
          <a:srcRect/>
          <a:stretch>
            <a:fillRect/>
          </a:stretch>
        </p:blipFill>
        <p:spPr bwMode="auto">
          <a:xfrm>
            <a:off x="928662" y="3009387"/>
            <a:ext cx="7257143" cy="33485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Introduction</a:t>
            </a:r>
          </a:p>
          <a:p>
            <a:r>
              <a:rPr lang="en-US" altLang="zh-CN" dirty="0" smtClean="0"/>
              <a:t>Our approach</a:t>
            </a:r>
          </a:p>
          <a:p>
            <a:r>
              <a:rPr lang="en-US" altLang="zh-CN" dirty="0" smtClean="0"/>
              <a:t>Experiments</a:t>
            </a:r>
          </a:p>
          <a:p>
            <a:r>
              <a:rPr lang="en-US" altLang="zh-CN" dirty="0" smtClean="0"/>
              <a:t>Demo</a:t>
            </a:r>
          </a:p>
          <a:p>
            <a:r>
              <a:rPr lang="en-US" altLang="zh-CN" dirty="0" smtClean="0"/>
              <a:t>Conclusion</a:t>
            </a:r>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zh-CN" dirty="0"/>
              <a:t>WPC with Different Thresholds</a:t>
            </a:r>
          </a:p>
        </p:txBody>
      </p:sp>
      <p:pic>
        <p:nvPicPr>
          <p:cNvPr id="102403" name="Picture 3"/>
          <p:cNvPicPr>
            <a:picLocks noGrp="1" noChangeArrowheads="1"/>
          </p:cNvPicPr>
          <p:nvPr>
            <p:ph type="body" idx="1"/>
          </p:nvPr>
        </p:nvPicPr>
        <p:blipFill>
          <a:blip r:embed="rId3"/>
          <a:srcRect/>
          <a:stretch>
            <a:fillRect/>
          </a:stretch>
        </p:blipFill>
        <p:spPr>
          <a:xfrm>
            <a:off x="504825" y="2205038"/>
            <a:ext cx="3887788" cy="2665412"/>
          </a:xfrm>
          <a:noFill/>
        </p:spPr>
      </p:pic>
      <p:pic>
        <p:nvPicPr>
          <p:cNvPr id="102404" name="Picture 4"/>
          <p:cNvPicPr>
            <a:picLocks noChangeAspect="1" noChangeArrowheads="1"/>
          </p:cNvPicPr>
          <p:nvPr/>
        </p:nvPicPr>
        <p:blipFill>
          <a:blip r:embed="rId4"/>
          <a:srcRect/>
          <a:stretch>
            <a:fillRect/>
          </a:stretch>
        </p:blipFill>
        <p:spPr bwMode="auto">
          <a:xfrm>
            <a:off x="4681538" y="2205038"/>
            <a:ext cx="4067175" cy="2679700"/>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it-IT" smtClean="0"/>
              <a:t>SIGKDD-2007, San Jose, California, USA</a:t>
            </a:r>
            <a:endParaRPr lang="en-US"/>
          </a:p>
        </p:txBody>
      </p:sp>
      <p:sp>
        <p:nvSpPr>
          <p:cNvPr id="6" name="Slide Number Placeholder 5"/>
          <p:cNvSpPr>
            <a:spLocks noGrp="1"/>
          </p:cNvSpPr>
          <p:nvPr>
            <p:ph type="sldNum" sz="quarter" idx="12"/>
          </p:nvPr>
        </p:nvSpPr>
        <p:spPr/>
        <p:txBody>
          <a:bodyPr/>
          <a:lstStyle/>
          <a:p>
            <a:fld id="{6BDC6CA1-3079-41D7-B342-FC2EBDE55DF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zh-CN"/>
              <a:t>Stability Test</a:t>
            </a:r>
          </a:p>
        </p:txBody>
      </p:sp>
      <p:sp>
        <p:nvSpPr>
          <p:cNvPr id="103427" name="Rectangle 3"/>
          <p:cNvSpPr>
            <a:spLocks noGrp="1" noChangeArrowheads="1"/>
          </p:cNvSpPr>
          <p:nvPr>
            <p:ph type="body" idx="1"/>
          </p:nvPr>
        </p:nvSpPr>
        <p:spPr/>
        <p:txBody>
          <a:bodyPr/>
          <a:lstStyle/>
          <a:p>
            <a:r>
              <a:rPr lang="en-US" altLang="zh-CN">
                <a:effectLst/>
              </a:rPr>
              <a:t>Objective</a:t>
            </a:r>
          </a:p>
          <a:p>
            <a:pPr lvl="1"/>
            <a:r>
              <a:rPr lang="en-US" altLang="zh-CN">
                <a:effectLst/>
              </a:rPr>
              <a:t>Evaluate how the choice of initial training page impacts the performance of WPC</a:t>
            </a:r>
            <a:endParaRPr lang="en-US" altLang="zh-CN"/>
          </a:p>
        </p:txBody>
      </p:sp>
      <p:pic>
        <p:nvPicPr>
          <p:cNvPr id="103428" name="Picture 4"/>
          <p:cNvPicPr>
            <a:picLocks noChangeAspect="1" noChangeArrowheads="1"/>
          </p:cNvPicPr>
          <p:nvPr/>
        </p:nvPicPr>
        <p:blipFill>
          <a:blip r:embed="rId3"/>
          <a:srcRect/>
          <a:stretch>
            <a:fillRect/>
          </a:stretch>
        </p:blipFill>
        <p:spPr bwMode="auto">
          <a:xfrm>
            <a:off x="1815224" y="3680692"/>
            <a:ext cx="5542858" cy="1748572"/>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it-IT" smtClean="0"/>
              <a:t>SIGKDD-2007, San Jose, California, USA</a:t>
            </a:r>
            <a:endParaRPr lang="en-US"/>
          </a:p>
        </p:txBody>
      </p:sp>
      <p:sp>
        <p:nvSpPr>
          <p:cNvPr id="6" name="Slide Number Placeholder 5"/>
          <p:cNvSpPr>
            <a:spLocks noGrp="1"/>
          </p:cNvSpPr>
          <p:nvPr>
            <p:ph type="sldNum" sz="quarter" idx="12"/>
          </p:nvPr>
        </p:nvSpPr>
        <p:spPr/>
        <p:txBody>
          <a:bodyPr/>
          <a:lstStyle/>
          <a:p>
            <a:fld id="{6BDC6CA1-3079-41D7-B342-FC2EBDE55DF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Introduction</a:t>
            </a:r>
          </a:p>
          <a:p>
            <a:r>
              <a:rPr lang="en-US" altLang="zh-CN" dirty="0" smtClean="0"/>
              <a:t>Our approach</a:t>
            </a:r>
          </a:p>
          <a:p>
            <a:r>
              <a:rPr lang="en-US" altLang="zh-CN" dirty="0" smtClean="0"/>
              <a:t>Experiments</a:t>
            </a:r>
          </a:p>
          <a:p>
            <a:r>
              <a:rPr lang="en-US" altLang="zh-CN" dirty="0" smtClean="0"/>
              <a:t>Demo</a:t>
            </a:r>
          </a:p>
          <a:p>
            <a:r>
              <a:rPr lang="en-US" altLang="zh-CN" dirty="0" smtClean="0"/>
              <a:t>Conclusion</a:t>
            </a:r>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tLang="zh-CN" sz="4400" dirty="0" smtClean="0"/>
              <a:t>Demo!</a:t>
            </a:r>
            <a:endParaRPr lang="zh-CN" altLang="en-US" sz="4400" dirty="0"/>
          </a:p>
        </p:txBody>
      </p:sp>
      <p:sp>
        <p:nvSpPr>
          <p:cNvPr id="8" name="Text Placeholder 7"/>
          <p:cNvSpPr>
            <a:spLocks noGrp="1"/>
          </p:cNvSpPr>
          <p:nvPr>
            <p:ph type="body" sz="half" idx="2"/>
          </p:nvPr>
        </p:nvSpPr>
        <p:spPr/>
        <p:txBody>
          <a:bodyPr>
            <a:normAutofit/>
          </a:bodyPr>
          <a:lstStyle/>
          <a:p>
            <a:r>
              <a:rPr lang="en-US" altLang="zh-CN" sz="2000" dirty="0" smtClean="0"/>
              <a:t>Microsoft Office Excel 2007 Web Data Add-In is coming soon!</a:t>
            </a:r>
            <a:endParaRPr lang="zh-CN" altLang="en-US" sz="2000" dirty="0"/>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23</a:t>
            </a:fld>
            <a:endParaRPr lang="en-US"/>
          </a:p>
        </p:txBody>
      </p:sp>
      <p:pic>
        <p:nvPicPr>
          <p:cNvPr id="9" name="Picture Placeholder 8" descr="A4 copy.jpg"/>
          <p:cNvPicPr>
            <a:picLocks noGrp="1" noChangeAspect="1"/>
          </p:cNvPicPr>
          <p:nvPr>
            <p:ph type="pic" idx="1"/>
          </p:nvPr>
        </p:nvPicPr>
        <p:blipFill>
          <a:blip r:embed="rId3" cstate="print"/>
          <a:srcRect l="8471" r="8471"/>
          <a:stretch>
            <a:fillRect/>
          </a:stretch>
        </p:blipFill>
        <p:spPr/>
      </p:pic>
      <p:sp>
        <p:nvSpPr>
          <p:cNvPr id="10" name="TextBox 9"/>
          <p:cNvSpPr txBox="1"/>
          <p:nvPr/>
        </p:nvSpPr>
        <p:spPr>
          <a:xfrm>
            <a:off x="642910" y="5357826"/>
            <a:ext cx="4643470" cy="646331"/>
          </a:xfrm>
          <a:prstGeom prst="rect">
            <a:avLst/>
          </a:prstGeom>
          <a:noFill/>
        </p:spPr>
        <p:txBody>
          <a:bodyPr wrap="square" rtlCol="0">
            <a:spAutoFit/>
          </a:bodyPr>
          <a:lstStyle/>
          <a:p>
            <a:r>
              <a:rPr lang="en-US" altLang="zh-CN" dirty="0" smtClean="0"/>
              <a:t>Please have a try in two weeks!  http://blogs.msdn.com/xaw</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Introduction</a:t>
            </a:r>
          </a:p>
          <a:p>
            <a:r>
              <a:rPr lang="en-US" altLang="zh-CN" dirty="0" smtClean="0"/>
              <a:t>Our approach</a:t>
            </a:r>
          </a:p>
          <a:p>
            <a:r>
              <a:rPr lang="en-US" altLang="zh-CN" dirty="0" smtClean="0"/>
              <a:t>Experiments</a:t>
            </a:r>
          </a:p>
          <a:p>
            <a:r>
              <a:rPr lang="en-US" altLang="zh-CN" dirty="0" smtClean="0"/>
              <a:t>Demo</a:t>
            </a:r>
          </a:p>
          <a:p>
            <a:r>
              <a:rPr lang="en-US" altLang="zh-CN" dirty="0" smtClean="0"/>
              <a:t>Conclusion</a:t>
            </a:r>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zh-CN" dirty="0" smtClean="0"/>
              <a:t>Conclusion</a:t>
            </a:r>
            <a:endParaRPr lang="en-US" altLang="zh-CN" dirty="0"/>
          </a:p>
        </p:txBody>
      </p:sp>
      <p:sp>
        <p:nvSpPr>
          <p:cNvPr id="97283" name="Rectangle 3"/>
          <p:cNvSpPr>
            <a:spLocks noGrp="1" noChangeArrowheads="1"/>
          </p:cNvSpPr>
          <p:nvPr>
            <p:ph type="body" idx="1"/>
          </p:nvPr>
        </p:nvSpPr>
        <p:spPr/>
        <p:txBody>
          <a:bodyPr/>
          <a:lstStyle/>
          <a:p>
            <a:r>
              <a:rPr lang="en-US" altLang="zh-CN" dirty="0" smtClean="0"/>
              <a:t>Our system</a:t>
            </a:r>
          </a:p>
          <a:p>
            <a:pPr lvl="1"/>
            <a:r>
              <a:rPr lang="en-US" altLang="zh-CN" dirty="0" smtClean="0"/>
              <a:t>Takes a miscellaneous training set as input</a:t>
            </a:r>
          </a:p>
          <a:p>
            <a:pPr lvl="1"/>
            <a:r>
              <a:rPr lang="en-US" altLang="zh-CN" dirty="0" smtClean="0"/>
              <a:t>Conducts template detection and wrapper generation in a single step</a:t>
            </a:r>
          </a:p>
          <a:p>
            <a:pPr lvl="1"/>
            <a:r>
              <a:rPr lang="en-US" altLang="zh-CN" dirty="0" smtClean="0"/>
              <a:t>Can achieve a joint optimization under the criterion of extraction accuracy</a:t>
            </a:r>
          </a:p>
          <a:p>
            <a:pPr lvl="1"/>
            <a:endParaRPr lang="en-US" altLang="zh-CN" dirty="0" smtClean="0"/>
          </a:p>
          <a:p>
            <a:r>
              <a:rPr lang="en-US" altLang="zh-CN" dirty="0" smtClean="0"/>
              <a:t>In the near future,</a:t>
            </a:r>
          </a:p>
          <a:p>
            <a:pPr lvl="1"/>
            <a:r>
              <a:rPr lang="en-US" altLang="zh-CN" dirty="0" smtClean="0"/>
              <a:t>We will extend the approach to handle the templates containing content strings</a:t>
            </a:r>
            <a:endParaRPr lang="en-US" altLang="zh-CN" dirty="0"/>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Thanks!</a:t>
            </a:r>
            <a:endParaRPr lang="en-US" dirty="0"/>
          </a:p>
        </p:txBody>
      </p:sp>
      <p:sp>
        <p:nvSpPr>
          <p:cNvPr id="3" name="Content Placeholder 2"/>
          <p:cNvSpPr>
            <a:spLocks noGrp="1"/>
          </p:cNvSpPr>
          <p:nvPr>
            <p:ph type="body" idx="1"/>
          </p:nvPr>
        </p:nvSpPr>
        <p:spPr/>
        <p:txBody>
          <a:bodyPr/>
          <a:lstStyle/>
          <a:p>
            <a:pPr algn="ctr"/>
            <a:endParaRPr lang="en-US" dirty="0" smtClean="0"/>
          </a:p>
          <a:p>
            <a:pPr algn="ctr"/>
            <a:r>
              <a:rPr lang="en-US" dirty="0" smtClean="0"/>
              <a:t>Contacts:</a:t>
            </a:r>
          </a:p>
          <a:p>
            <a:pPr lvl="1" algn="ctr"/>
            <a:r>
              <a:rPr lang="en-US" dirty="0" smtClean="0"/>
              <a:t>Ruihua Song (rsong@microsoft.com)</a:t>
            </a:r>
          </a:p>
          <a:p>
            <a:pPr lvl="1" algn="ctr"/>
            <a:r>
              <a:rPr lang="en-US" dirty="0" smtClean="0"/>
              <a:t>Shuyi Zheng (shzheng@cse.psu.edu)</a:t>
            </a:r>
          </a:p>
          <a:p>
            <a:pPr lvl="1"/>
            <a:endParaRPr lang="en-US" dirty="0" smtClean="0"/>
          </a:p>
        </p:txBody>
      </p:sp>
      <p:sp>
        <p:nvSpPr>
          <p:cNvPr id="6" name="Footer Placeholder 5"/>
          <p:cNvSpPr>
            <a:spLocks noGrp="1"/>
          </p:cNvSpPr>
          <p:nvPr>
            <p:ph type="ftr" sz="quarter" idx="11"/>
          </p:nvPr>
        </p:nvSpPr>
        <p:spPr/>
        <p:txBody>
          <a:bodyPr/>
          <a:lstStyle/>
          <a:p>
            <a:r>
              <a:rPr lang="it-IT" smtClean="0"/>
              <a:t>SIGKDD-2007, San Jose, California, USA</a:t>
            </a:r>
            <a:endParaRPr lang="en-US"/>
          </a:p>
        </p:txBody>
      </p:sp>
      <p:sp>
        <p:nvSpPr>
          <p:cNvPr id="7" name="Slide Number Placeholder 6"/>
          <p:cNvSpPr>
            <a:spLocks noGrp="1"/>
          </p:cNvSpPr>
          <p:nvPr>
            <p:ph type="sldNum" sz="quarter" idx="12"/>
          </p:nvPr>
        </p:nvSpPr>
        <p:spPr/>
        <p:txBody>
          <a:bodyPr/>
          <a:lstStyle/>
          <a:p>
            <a:fld id="{6BDC6CA1-3079-41D7-B342-FC2EBDE55DF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tLang="zh-CN" sz="4000" dirty="0" smtClean="0"/>
              <a:t>Poster No. 11</a:t>
            </a:r>
            <a:endParaRPr lang="zh-CN" altLang="en-US" sz="4000" dirty="0"/>
          </a:p>
        </p:txBody>
      </p:sp>
      <p:sp>
        <p:nvSpPr>
          <p:cNvPr id="8" name="Content Placeholder 7"/>
          <p:cNvSpPr>
            <a:spLocks noGrp="1"/>
          </p:cNvSpPr>
          <p:nvPr>
            <p:ph sz="quarter" idx="2"/>
          </p:nvPr>
        </p:nvSpPr>
        <p:spPr>
          <a:xfrm>
            <a:off x="457200" y="2514600"/>
            <a:ext cx="3257544" cy="3845720"/>
          </a:xfrm>
        </p:spPr>
        <p:txBody>
          <a:bodyPr/>
          <a:lstStyle/>
          <a:p>
            <a:r>
              <a:rPr lang="en-US" altLang="zh-CN" dirty="0" smtClean="0"/>
              <a:t>Looking forward to talking with you at Poster Reception II this evening!</a:t>
            </a:r>
            <a:endParaRPr lang="zh-CN" altLang="en-US" dirty="0"/>
          </a:p>
        </p:txBody>
      </p:sp>
      <p:pic>
        <p:nvPicPr>
          <p:cNvPr id="11" name="Content Placeholder 10" descr="pictor0807.jpg"/>
          <p:cNvPicPr>
            <a:picLocks noGrp="1" noChangeAspect="1"/>
          </p:cNvPicPr>
          <p:nvPr>
            <p:ph sz="quarter" idx="4"/>
          </p:nvPr>
        </p:nvPicPr>
        <p:blipFill>
          <a:blip r:embed="rId3" cstate="print"/>
          <a:stretch>
            <a:fillRect/>
          </a:stretch>
        </p:blipFill>
        <p:spPr>
          <a:xfrm>
            <a:off x="4105254" y="1000108"/>
            <a:ext cx="4653675" cy="5429288"/>
          </a:xfrm>
        </p:spPr>
      </p:pic>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altLang="zh-CN" smtClean="0"/>
              <a:t>Backup Slides</a:t>
            </a:r>
            <a:endParaRPr lang="zh-CN" altLang="en-US" dirty="0"/>
          </a:p>
        </p:txBody>
      </p:sp>
      <p:sp>
        <p:nvSpPr>
          <p:cNvPr id="7" name="Footer Placeholder 6"/>
          <p:cNvSpPr>
            <a:spLocks noGrp="1"/>
          </p:cNvSpPr>
          <p:nvPr>
            <p:ph type="ftr" sz="quarter" idx="11"/>
          </p:nvPr>
        </p:nvSpPr>
        <p:spPr/>
        <p:txBody>
          <a:bodyPr/>
          <a:lstStyle/>
          <a:p>
            <a:r>
              <a:rPr lang="it-IT" smtClean="0"/>
              <a:t>SIGKDD-2007, San Jose, California, USA</a:t>
            </a:r>
            <a:endParaRPr lang="en-US"/>
          </a:p>
        </p:txBody>
      </p:sp>
      <p:sp>
        <p:nvSpPr>
          <p:cNvPr id="8" name="Slide Number Placeholder 7"/>
          <p:cNvSpPr>
            <a:spLocks noGrp="1"/>
          </p:cNvSpPr>
          <p:nvPr>
            <p:ph type="sldNum" sz="quarter" idx="12"/>
          </p:nvPr>
        </p:nvSpPr>
        <p:spPr/>
        <p:txBody>
          <a:bodyPr/>
          <a:lstStyle/>
          <a:p>
            <a:fld id="{6BDC6CA1-3079-41D7-B342-FC2EBDE55DF0}"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Cost</a:t>
            </a:r>
            <a:endParaRPr lang="en-US" dirty="0"/>
          </a:p>
        </p:txBody>
      </p:sp>
      <p:sp>
        <p:nvSpPr>
          <p:cNvPr id="3" name="Content Placeholder 2"/>
          <p:cNvSpPr>
            <a:spLocks noGrp="1"/>
          </p:cNvSpPr>
          <p:nvPr>
            <p:ph idx="1"/>
          </p:nvPr>
        </p:nvSpPr>
        <p:spPr/>
        <p:txBody>
          <a:bodyPr/>
          <a:lstStyle/>
          <a:p>
            <a:r>
              <a:rPr lang="en-US" dirty="0" smtClean="0"/>
              <a:t>To show how many training pages are required for learning wrappers to achieve an accuracy higher than 95% in terms of F1.</a:t>
            </a:r>
          </a:p>
          <a:p>
            <a:endParaRPr lang="en-US" dirty="0"/>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29</a:t>
            </a:fld>
            <a:endParaRPr lang="en-US"/>
          </a:p>
        </p:txBody>
      </p:sp>
      <p:pic>
        <p:nvPicPr>
          <p:cNvPr id="4098" name="Picture 2"/>
          <p:cNvPicPr>
            <a:picLocks noChangeAspect="1" noChangeArrowheads="1"/>
          </p:cNvPicPr>
          <p:nvPr/>
        </p:nvPicPr>
        <p:blipFill>
          <a:blip r:embed="rId3"/>
          <a:srcRect/>
          <a:stretch>
            <a:fillRect/>
          </a:stretch>
        </p:blipFill>
        <p:spPr bwMode="auto">
          <a:xfrm>
            <a:off x="1857356" y="3643314"/>
            <a:ext cx="5783580" cy="15887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zh-CN" dirty="0" smtClean="0"/>
              <a:t>Motivations</a:t>
            </a:r>
            <a:endParaRPr lang="en-US" altLang="zh-CN" dirty="0"/>
          </a:p>
        </p:txBody>
      </p:sp>
      <p:pic>
        <p:nvPicPr>
          <p:cNvPr id="77828" name="Picture 4" descr="yahoo-pda-3"/>
          <p:cNvPicPr>
            <a:picLocks noChangeAspect="1" noChangeArrowheads="1"/>
          </p:cNvPicPr>
          <p:nvPr/>
        </p:nvPicPr>
        <p:blipFill>
          <a:blip r:embed="rId3"/>
          <a:srcRect/>
          <a:stretch>
            <a:fillRect/>
          </a:stretch>
        </p:blipFill>
        <p:spPr bwMode="auto">
          <a:xfrm>
            <a:off x="4648200" y="1928802"/>
            <a:ext cx="2590800" cy="2093913"/>
          </a:xfrm>
          <a:prstGeom prst="rect">
            <a:avLst/>
          </a:prstGeom>
          <a:noFill/>
          <a:ln w="9525">
            <a:solidFill>
              <a:schemeClr val="tx1"/>
            </a:solidFill>
            <a:miter lim="800000"/>
            <a:headEnd/>
            <a:tailEnd/>
          </a:ln>
        </p:spPr>
      </p:pic>
      <p:pic>
        <p:nvPicPr>
          <p:cNvPr id="77829" name="Picture 5" descr="yahoo-pda-4"/>
          <p:cNvPicPr>
            <a:picLocks noChangeAspect="1" noChangeArrowheads="1"/>
          </p:cNvPicPr>
          <p:nvPr/>
        </p:nvPicPr>
        <p:blipFill>
          <a:blip r:embed="rId4"/>
          <a:srcRect/>
          <a:stretch>
            <a:fillRect/>
          </a:stretch>
        </p:blipFill>
        <p:spPr bwMode="auto">
          <a:xfrm>
            <a:off x="4648200" y="4214802"/>
            <a:ext cx="2590800" cy="2093913"/>
          </a:xfrm>
          <a:prstGeom prst="rect">
            <a:avLst/>
          </a:prstGeom>
          <a:noFill/>
          <a:ln w="9525">
            <a:solidFill>
              <a:schemeClr val="tx1"/>
            </a:solidFill>
            <a:miter lim="800000"/>
            <a:headEnd/>
            <a:tailEnd/>
          </a:ln>
        </p:spPr>
      </p:pic>
      <p:pic>
        <p:nvPicPr>
          <p:cNvPr id="77830" name="Picture 6" descr="yahoo-pda-1"/>
          <p:cNvPicPr>
            <a:picLocks noChangeAspect="1" noChangeArrowheads="1"/>
          </p:cNvPicPr>
          <p:nvPr/>
        </p:nvPicPr>
        <p:blipFill>
          <a:blip r:embed="rId5"/>
          <a:srcRect/>
          <a:stretch>
            <a:fillRect/>
          </a:stretch>
        </p:blipFill>
        <p:spPr bwMode="auto">
          <a:xfrm>
            <a:off x="1828800" y="4214802"/>
            <a:ext cx="2590800" cy="2093913"/>
          </a:xfrm>
          <a:prstGeom prst="rect">
            <a:avLst/>
          </a:prstGeom>
          <a:noFill/>
          <a:ln w="9525">
            <a:solidFill>
              <a:schemeClr val="tx1"/>
            </a:solidFill>
            <a:miter lim="800000"/>
            <a:headEnd/>
            <a:tailEnd/>
          </a:ln>
        </p:spPr>
      </p:pic>
      <p:pic>
        <p:nvPicPr>
          <p:cNvPr id="77831" name="Picture 7" descr="yahoo-pda-2"/>
          <p:cNvPicPr>
            <a:picLocks noChangeAspect="1" noChangeArrowheads="1"/>
          </p:cNvPicPr>
          <p:nvPr/>
        </p:nvPicPr>
        <p:blipFill>
          <a:blip r:embed="rId6"/>
          <a:srcRect/>
          <a:stretch>
            <a:fillRect/>
          </a:stretch>
        </p:blipFill>
        <p:spPr bwMode="auto">
          <a:xfrm>
            <a:off x="1831975" y="1928802"/>
            <a:ext cx="2587625" cy="2092325"/>
          </a:xfrm>
          <a:prstGeom prst="rect">
            <a:avLst/>
          </a:prstGeom>
          <a:noFill/>
          <a:ln w="9525">
            <a:solidFill>
              <a:schemeClr val="tx1"/>
            </a:solidFill>
            <a:miter lim="800000"/>
            <a:headEnd/>
            <a:tailEnd/>
          </a:ln>
        </p:spPr>
      </p:pic>
      <p:sp>
        <p:nvSpPr>
          <p:cNvPr id="7" name="Footer Placeholder 6"/>
          <p:cNvSpPr>
            <a:spLocks noGrp="1"/>
          </p:cNvSpPr>
          <p:nvPr>
            <p:ph type="ftr" sz="quarter" idx="11"/>
          </p:nvPr>
        </p:nvSpPr>
        <p:spPr/>
        <p:txBody>
          <a:bodyPr/>
          <a:lstStyle/>
          <a:p>
            <a:r>
              <a:rPr lang="it-IT" smtClean="0"/>
              <a:t>SIGKDD-2007, San Jose, California, USA</a:t>
            </a:r>
            <a:endParaRPr lang="en-US"/>
          </a:p>
        </p:txBody>
      </p:sp>
      <p:sp>
        <p:nvSpPr>
          <p:cNvPr id="8" name="Slide Number Placeholder 7"/>
          <p:cNvSpPr>
            <a:spLocks noGrp="1"/>
          </p:cNvSpPr>
          <p:nvPr>
            <p:ph type="sldNum" sz="quarter" idx="12"/>
          </p:nvPr>
        </p:nvSpPr>
        <p:spPr/>
        <p:txBody>
          <a:bodyPr/>
          <a:lstStyle/>
          <a:p>
            <a:fld id="{6BDC6CA1-3079-41D7-B342-FC2EBDE55DF0}"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vert="horz" lIns="0" rIns="0" bIns="0" anchor="b">
            <a:noAutofit/>
          </a:bodyPr>
          <a:lstStyle/>
          <a:p>
            <a:r>
              <a:rPr lang="en-US" altLang="zh-CN" sz="4000" dirty="0" smtClean="0"/>
              <a:t>Motivations</a:t>
            </a:r>
            <a:endParaRPr lang="en-US" altLang="zh-CN" sz="4000" dirty="0"/>
          </a:p>
        </p:txBody>
      </p:sp>
      <p:sp>
        <p:nvSpPr>
          <p:cNvPr id="79876" name="Text Box 4"/>
          <p:cNvSpPr txBox="1">
            <a:spLocks noChangeArrowheads="1"/>
          </p:cNvSpPr>
          <p:nvPr/>
        </p:nvSpPr>
        <p:spPr bwMode="auto">
          <a:xfrm>
            <a:off x="560388" y="2428868"/>
            <a:ext cx="3000396" cy="861774"/>
          </a:xfrm>
          <a:prstGeom prst="rect">
            <a:avLst/>
          </a:prstGeom>
          <a:noFill/>
          <a:ln w="38100">
            <a:solidFill>
              <a:schemeClr val="folHlink"/>
            </a:solidFill>
            <a:miter lim="800000"/>
            <a:headEnd/>
            <a:tailEnd/>
          </a:ln>
          <a:effectLst/>
        </p:spPr>
        <p:txBody>
          <a:bodyPr wrap="square">
            <a:spAutoFit/>
          </a:bodyPr>
          <a:lstStyle/>
          <a:p>
            <a:pPr>
              <a:spcBef>
                <a:spcPct val="50000"/>
              </a:spcBef>
            </a:pPr>
            <a:r>
              <a:rPr lang="en-US" altLang="zh-CN" sz="2000" dirty="0">
                <a:latin typeface="Segeo"/>
              </a:rPr>
              <a:t>Page Generation Script</a:t>
            </a:r>
          </a:p>
          <a:p>
            <a:pPr>
              <a:spcBef>
                <a:spcPct val="50000"/>
              </a:spcBef>
            </a:pPr>
            <a:r>
              <a:rPr lang="en-US" altLang="zh-CN" sz="2000" dirty="0">
                <a:latin typeface="Segeo"/>
              </a:rPr>
              <a:t>(e.g., ASP, PHP, JSP)</a:t>
            </a:r>
          </a:p>
        </p:txBody>
      </p:sp>
      <p:pic>
        <p:nvPicPr>
          <p:cNvPr id="79877" name="Picture 5" descr="yahoo-pda-4"/>
          <p:cNvPicPr>
            <a:picLocks noChangeAspect="1" noChangeArrowheads="1"/>
          </p:cNvPicPr>
          <p:nvPr/>
        </p:nvPicPr>
        <p:blipFill>
          <a:blip r:embed="rId3" cstate="print"/>
          <a:srcRect/>
          <a:stretch>
            <a:fillRect/>
          </a:stretch>
        </p:blipFill>
        <p:spPr bwMode="auto">
          <a:xfrm>
            <a:off x="5510234" y="2428881"/>
            <a:ext cx="1066800" cy="862013"/>
          </a:xfrm>
          <a:prstGeom prst="rect">
            <a:avLst/>
          </a:prstGeom>
          <a:noFill/>
        </p:spPr>
      </p:pic>
      <p:pic>
        <p:nvPicPr>
          <p:cNvPr id="79878" name="Picture 6" descr="yahoo-pda-4"/>
          <p:cNvPicPr>
            <a:picLocks noChangeAspect="1" noChangeArrowheads="1"/>
          </p:cNvPicPr>
          <p:nvPr/>
        </p:nvPicPr>
        <p:blipFill>
          <a:blip r:embed="rId3" cstate="print"/>
          <a:srcRect/>
          <a:stretch>
            <a:fillRect/>
          </a:stretch>
        </p:blipFill>
        <p:spPr bwMode="auto">
          <a:xfrm>
            <a:off x="5662634" y="2581281"/>
            <a:ext cx="1066800" cy="862013"/>
          </a:xfrm>
          <a:prstGeom prst="rect">
            <a:avLst/>
          </a:prstGeom>
          <a:noFill/>
        </p:spPr>
      </p:pic>
      <p:pic>
        <p:nvPicPr>
          <p:cNvPr id="79879" name="Picture 7" descr="yahoo-pda-4"/>
          <p:cNvPicPr>
            <a:picLocks noChangeAspect="1" noChangeArrowheads="1"/>
          </p:cNvPicPr>
          <p:nvPr/>
        </p:nvPicPr>
        <p:blipFill>
          <a:blip r:embed="rId3" cstate="print"/>
          <a:srcRect/>
          <a:stretch>
            <a:fillRect/>
          </a:stretch>
        </p:blipFill>
        <p:spPr bwMode="auto">
          <a:xfrm>
            <a:off x="5815034" y="2733681"/>
            <a:ext cx="1066800" cy="862013"/>
          </a:xfrm>
          <a:prstGeom prst="rect">
            <a:avLst/>
          </a:prstGeom>
          <a:noFill/>
        </p:spPr>
      </p:pic>
      <p:pic>
        <p:nvPicPr>
          <p:cNvPr id="79880" name="Picture 8" descr="yahoo-pda-4"/>
          <p:cNvPicPr>
            <a:picLocks noChangeAspect="1" noChangeArrowheads="1"/>
          </p:cNvPicPr>
          <p:nvPr/>
        </p:nvPicPr>
        <p:blipFill>
          <a:blip r:embed="rId3" cstate="print"/>
          <a:srcRect/>
          <a:stretch>
            <a:fillRect/>
          </a:stretch>
        </p:blipFill>
        <p:spPr bwMode="auto">
          <a:xfrm>
            <a:off x="5967434" y="2886081"/>
            <a:ext cx="1066800" cy="862013"/>
          </a:xfrm>
          <a:prstGeom prst="rect">
            <a:avLst/>
          </a:prstGeom>
          <a:noFill/>
        </p:spPr>
      </p:pic>
      <p:pic>
        <p:nvPicPr>
          <p:cNvPr id="79881" name="Picture 9" descr="yahoo-pda-4"/>
          <p:cNvPicPr>
            <a:picLocks noChangeAspect="1" noChangeArrowheads="1"/>
          </p:cNvPicPr>
          <p:nvPr/>
        </p:nvPicPr>
        <p:blipFill>
          <a:blip r:embed="rId3" cstate="print"/>
          <a:srcRect/>
          <a:stretch>
            <a:fillRect/>
          </a:stretch>
        </p:blipFill>
        <p:spPr bwMode="auto">
          <a:xfrm>
            <a:off x="6119834" y="3038481"/>
            <a:ext cx="1066800" cy="862013"/>
          </a:xfrm>
          <a:prstGeom prst="rect">
            <a:avLst/>
          </a:prstGeom>
          <a:noFill/>
        </p:spPr>
      </p:pic>
      <p:pic>
        <p:nvPicPr>
          <p:cNvPr id="79882" name="Picture 10" descr="yahoo-pda-4"/>
          <p:cNvPicPr>
            <a:picLocks noChangeAspect="1" noChangeArrowheads="1"/>
          </p:cNvPicPr>
          <p:nvPr/>
        </p:nvPicPr>
        <p:blipFill>
          <a:blip r:embed="rId3" cstate="print"/>
          <a:srcRect/>
          <a:stretch>
            <a:fillRect/>
          </a:stretch>
        </p:blipFill>
        <p:spPr bwMode="auto">
          <a:xfrm>
            <a:off x="6272234" y="3190881"/>
            <a:ext cx="1066800" cy="862013"/>
          </a:xfrm>
          <a:prstGeom prst="rect">
            <a:avLst/>
          </a:prstGeom>
          <a:noFill/>
        </p:spPr>
      </p:pic>
      <p:pic>
        <p:nvPicPr>
          <p:cNvPr id="79883" name="Picture 11" descr="yahoo-pda-4"/>
          <p:cNvPicPr>
            <a:picLocks noChangeAspect="1" noChangeArrowheads="1"/>
          </p:cNvPicPr>
          <p:nvPr/>
        </p:nvPicPr>
        <p:blipFill>
          <a:blip r:embed="rId3" cstate="print"/>
          <a:srcRect/>
          <a:stretch>
            <a:fillRect/>
          </a:stretch>
        </p:blipFill>
        <p:spPr bwMode="auto">
          <a:xfrm>
            <a:off x="6424634" y="3343281"/>
            <a:ext cx="1066800" cy="862013"/>
          </a:xfrm>
          <a:prstGeom prst="rect">
            <a:avLst/>
          </a:prstGeom>
          <a:noFill/>
        </p:spPr>
      </p:pic>
      <p:pic>
        <p:nvPicPr>
          <p:cNvPr id="79884" name="Picture 12" descr="yahoo-pda-4"/>
          <p:cNvPicPr>
            <a:picLocks noChangeAspect="1" noChangeArrowheads="1"/>
          </p:cNvPicPr>
          <p:nvPr/>
        </p:nvPicPr>
        <p:blipFill>
          <a:blip r:embed="rId3" cstate="print"/>
          <a:srcRect/>
          <a:stretch>
            <a:fillRect/>
          </a:stretch>
        </p:blipFill>
        <p:spPr bwMode="auto">
          <a:xfrm>
            <a:off x="6577034" y="3495681"/>
            <a:ext cx="1066800" cy="862013"/>
          </a:xfrm>
          <a:prstGeom prst="rect">
            <a:avLst/>
          </a:prstGeom>
          <a:noFill/>
        </p:spPr>
      </p:pic>
      <p:sp>
        <p:nvSpPr>
          <p:cNvPr id="79885" name="AutoShape 13"/>
          <p:cNvSpPr>
            <a:spLocks noChangeArrowheads="1"/>
          </p:cNvSpPr>
          <p:nvPr/>
        </p:nvSpPr>
        <p:spPr bwMode="auto">
          <a:xfrm>
            <a:off x="1500166" y="3543300"/>
            <a:ext cx="1295400" cy="990600"/>
          </a:xfrm>
          <a:prstGeom prst="flowChartMagneticDisk">
            <a:avLst/>
          </a:prstGeom>
          <a:noFill/>
          <a:ln w="38100">
            <a:solidFill>
              <a:schemeClr val="tx1"/>
            </a:solidFill>
            <a:round/>
            <a:headEnd/>
            <a:tailEnd/>
          </a:ln>
          <a:effectLst/>
        </p:spPr>
        <p:txBody>
          <a:bodyPr wrap="none" anchor="ctr"/>
          <a:lstStyle/>
          <a:p>
            <a:endParaRPr lang="en-US"/>
          </a:p>
        </p:txBody>
      </p:sp>
      <p:sp>
        <p:nvSpPr>
          <p:cNvPr id="79886" name="Text Box 14"/>
          <p:cNvSpPr txBox="1">
            <a:spLocks noChangeArrowheads="1"/>
          </p:cNvSpPr>
          <p:nvPr/>
        </p:nvSpPr>
        <p:spPr bwMode="auto">
          <a:xfrm>
            <a:off x="1587487" y="4000500"/>
            <a:ext cx="1127125" cy="366713"/>
          </a:xfrm>
          <a:prstGeom prst="rect">
            <a:avLst/>
          </a:prstGeom>
          <a:noFill/>
          <a:ln w="9525">
            <a:noFill/>
            <a:miter lim="800000"/>
            <a:headEnd/>
            <a:tailEnd/>
          </a:ln>
          <a:effectLst/>
        </p:spPr>
        <p:txBody>
          <a:bodyPr wrap="none">
            <a:spAutoFit/>
          </a:bodyPr>
          <a:lstStyle/>
          <a:p>
            <a:r>
              <a:rPr lang="en-US" altLang="zh-CN" dirty="0">
                <a:latin typeface="Segeo"/>
              </a:rPr>
              <a:t>Database</a:t>
            </a:r>
          </a:p>
        </p:txBody>
      </p:sp>
      <p:sp>
        <p:nvSpPr>
          <p:cNvPr id="79887" name="AutoShape 15"/>
          <p:cNvSpPr>
            <a:spLocks noChangeArrowheads="1"/>
          </p:cNvSpPr>
          <p:nvPr/>
        </p:nvSpPr>
        <p:spPr bwMode="auto">
          <a:xfrm>
            <a:off x="4060850" y="3314700"/>
            <a:ext cx="1219200" cy="381000"/>
          </a:xfrm>
          <a:prstGeom prst="rightArrow">
            <a:avLst>
              <a:gd name="adj1" fmla="val 32500"/>
              <a:gd name="adj2" fmla="val 45422"/>
            </a:avLst>
          </a:prstGeom>
          <a:solidFill>
            <a:schemeClr val="accent1"/>
          </a:solidFill>
          <a:ln w="9525">
            <a:solidFill>
              <a:schemeClr val="tx1"/>
            </a:solidFill>
            <a:miter lim="800000"/>
            <a:headEnd/>
            <a:tailEnd/>
          </a:ln>
          <a:effectLst/>
        </p:spPr>
        <p:txBody>
          <a:bodyPr wrap="none" anchor="ctr"/>
          <a:lstStyle/>
          <a:p>
            <a:endParaRPr lang="en-US"/>
          </a:p>
        </p:txBody>
      </p:sp>
      <p:sp>
        <p:nvSpPr>
          <p:cNvPr id="79888" name="Text Box 16"/>
          <p:cNvSpPr txBox="1">
            <a:spLocks noChangeArrowheads="1"/>
          </p:cNvSpPr>
          <p:nvPr/>
        </p:nvSpPr>
        <p:spPr bwMode="auto">
          <a:xfrm>
            <a:off x="3984650" y="2947988"/>
            <a:ext cx="1101725" cy="366712"/>
          </a:xfrm>
          <a:prstGeom prst="rect">
            <a:avLst/>
          </a:prstGeom>
          <a:noFill/>
          <a:ln w="9525">
            <a:noFill/>
            <a:miter lim="800000"/>
            <a:headEnd/>
            <a:tailEnd/>
          </a:ln>
          <a:effectLst/>
        </p:spPr>
        <p:txBody>
          <a:bodyPr wrap="none">
            <a:spAutoFit/>
          </a:bodyPr>
          <a:lstStyle/>
          <a:p>
            <a:r>
              <a:rPr lang="en-US" altLang="zh-CN">
                <a:latin typeface="Segeo"/>
              </a:rPr>
              <a:t>Encoding</a:t>
            </a:r>
          </a:p>
        </p:txBody>
      </p:sp>
      <p:sp>
        <p:nvSpPr>
          <p:cNvPr id="79889" name="AutoShape 17"/>
          <p:cNvSpPr>
            <a:spLocks noChangeArrowheads="1"/>
          </p:cNvSpPr>
          <p:nvPr/>
        </p:nvSpPr>
        <p:spPr bwMode="auto">
          <a:xfrm rot="5263710">
            <a:off x="5276365" y="3833986"/>
            <a:ext cx="1143000" cy="1833563"/>
          </a:xfrm>
          <a:custGeom>
            <a:avLst/>
            <a:gdLst>
              <a:gd name="G0" fmla="+- -910592 0 0"/>
              <a:gd name="G1" fmla="+- -5618251 0 0"/>
              <a:gd name="G2" fmla="+- -910592 0 -5618251"/>
              <a:gd name="G3" fmla="+- 10800 0 0"/>
              <a:gd name="G4" fmla="+- 0 0 -910592"/>
              <a:gd name="T0" fmla="*/ 360 256 1"/>
              <a:gd name="T1" fmla="*/ 0 256 1"/>
              <a:gd name="G5" fmla="+- G2 T0 T1"/>
              <a:gd name="G6" fmla="?: G2 G2 G5"/>
              <a:gd name="G7" fmla="+- 0 0 G6"/>
              <a:gd name="G8" fmla="+- 8432 0 0"/>
              <a:gd name="G9" fmla="+- 0 0 -5618251"/>
              <a:gd name="G10" fmla="+- 8432 0 2700"/>
              <a:gd name="G11" fmla="cos G10 -910592"/>
              <a:gd name="G12" fmla="sin G10 -910592"/>
              <a:gd name="G13" fmla="cos 13500 -910592"/>
              <a:gd name="G14" fmla="sin 13500 -910592"/>
              <a:gd name="G15" fmla="+- G11 10800 0"/>
              <a:gd name="G16" fmla="+- G12 10800 0"/>
              <a:gd name="G17" fmla="+- G13 10800 0"/>
              <a:gd name="G18" fmla="+- G14 10800 0"/>
              <a:gd name="G19" fmla="*/ 8432 1 2"/>
              <a:gd name="G20" fmla="+- G19 5400 0"/>
              <a:gd name="G21" fmla="cos G20 -910592"/>
              <a:gd name="G22" fmla="sin G20 -910592"/>
              <a:gd name="G23" fmla="+- G21 10800 0"/>
              <a:gd name="G24" fmla="+- G12 G23 G22"/>
              <a:gd name="G25" fmla="+- G22 G23 G11"/>
              <a:gd name="G26" fmla="cos 10800 -910592"/>
              <a:gd name="G27" fmla="sin 10800 -910592"/>
              <a:gd name="G28" fmla="cos 8432 -910592"/>
              <a:gd name="G29" fmla="sin 8432 -910592"/>
              <a:gd name="G30" fmla="+- G26 10800 0"/>
              <a:gd name="G31" fmla="+- G27 10800 0"/>
              <a:gd name="G32" fmla="+- G28 10800 0"/>
              <a:gd name="G33" fmla="+- G29 10800 0"/>
              <a:gd name="G34" fmla="+- G19 5400 0"/>
              <a:gd name="G35" fmla="cos G34 -5618251"/>
              <a:gd name="G36" fmla="sin G34 -5618251"/>
              <a:gd name="G37" fmla="+/ -5618251 -910592 2"/>
              <a:gd name="T2" fmla="*/ 180 256 1"/>
              <a:gd name="T3" fmla="*/ 0 256 1"/>
              <a:gd name="G38" fmla="+- G37 T2 T3"/>
              <a:gd name="G39" fmla="?: G2 G37 G38"/>
              <a:gd name="G40" fmla="cos 10800 G39"/>
              <a:gd name="G41" fmla="sin 10800 G39"/>
              <a:gd name="G42" fmla="cos 8432 G39"/>
              <a:gd name="G43" fmla="sin 8432 G39"/>
              <a:gd name="G44" fmla="+- G40 10800 0"/>
              <a:gd name="G45" fmla="+- G41 10800 0"/>
              <a:gd name="G46" fmla="+- G42 10800 0"/>
              <a:gd name="G47" fmla="+- G43 10800 0"/>
              <a:gd name="G48" fmla="+- G35 10800 0"/>
              <a:gd name="G49" fmla="+- G36 10800 0"/>
              <a:gd name="T4" fmla="*/ 17769 w 21600"/>
              <a:gd name="T5" fmla="*/ 2549 h 21600"/>
              <a:gd name="T6" fmla="*/ 11516 w 21600"/>
              <a:gd name="T7" fmla="*/ 1210 h 21600"/>
              <a:gd name="T8" fmla="*/ 16241 w 21600"/>
              <a:gd name="T9" fmla="*/ 4358 h 21600"/>
              <a:gd name="T10" fmla="*/ 23904 w 21600"/>
              <a:gd name="T11" fmla="*/ 7558 h 21600"/>
              <a:gd name="T12" fmla="*/ 21067 w 21600"/>
              <a:gd name="T13" fmla="*/ 12260 h 21600"/>
              <a:gd name="T14" fmla="*/ 16364 w 21600"/>
              <a:gd name="T15" fmla="*/ 942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985" y="8775"/>
                </a:moveTo>
                <a:cubicBezTo>
                  <a:pt x="18110" y="5237"/>
                  <a:pt x="15061" y="2662"/>
                  <a:pt x="11428" y="2391"/>
                </a:cubicBezTo>
                <a:lnTo>
                  <a:pt x="11604" y="30"/>
                </a:lnTo>
                <a:cubicBezTo>
                  <a:pt x="16258" y="377"/>
                  <a:pt x="20163" y="3675"/>
                  <a:pt x="21283" y="8206"/>
                </a:cubicBezTo>
                <a:lnTo>
                  <a:pt x="23904" y="7558"/>
                </a:lnTo>
                <a:lnTo>
                  <a:pt x="21067" y="12260"/>
                </a:lnTo>
                <a:lnTo>
                  <a:pt x="16364" y="9423"/>
                </a:lnTo>
                <a:lnTo>
                  <a:pt x="18985" y="8775"/>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79890" name="Text Box 18"/>
          <p:cNvSpPr txBox="1">
            <a:spLocks noChangeArrowheads="1"/>
          </p:cNvSpPr>
          <p:nvPr/>
        </p:nvSpPr>
        <p:spPr bwMode="auto">
          <a:xfrm>
            <a:off x="3857620" y="5143512"/>
            <a:ext cx="1357322" cy="461665"/>
          </a:xfrm>
          <a:prstGeom prst="rect">
            <a:avLst/>
          </a:prstGeom>
          <a:noFill/>
          <a:ln w="38100" algn="ctr">
            <a:solidFill>
              <a:schemeClr val="folHlink"/>
            </a:solidFill>
            <a:miter lim="800000"/>
            <a:headEnd/>
            <a:tailEnd/>
          </a:ln>
          <a:effectLst/>
        </p:spPr>
        <p:txBody>
          <a:bodyPr wrap="square">
            <a:spAutoFit/>
          </a:bodyPr>
          <a:lstStyle/>
          <a:p>
            <a:pPr>
              <a:spcBef>
                <a:spcPct val="50000"/>
              </a:spcBef>
            </a:pPr>
            <a:r>
              <a:rPr lang="en-US" altLang="zh-CN" sz="2400" dirty="0" smtClean="0">
                <a:latin typeface="Segeo"/>
              </a:rPr>
              <a:t>Wrapper</a:t>
            </a:r>
            <a:endParaRPr lang="en-US" altLang="zh-CN" sz="2400" dirty="0">
              <a:latin typeface="Segeo"/>
            </a:endParaRPr>
          </a:p>
        </p:txBody>
      </p:sp>
      <p:sp>
        <p:nvSpPr>
          <p:cNvPr id="79891" name="Text Box 19"/>
          <p:cNvSpPr txBox="1">
            <a:spLocks noChangeArrowheads="1"/>
          </p:cNvSpPr>
          <p:nvPr/>
        </p:nvSpPr>
        <p:spPr bwMode="auto">
          <a:xfrm>
            <a:off x="6592909" y="5000636"/>
            <a:ext cx="1122363" cy="366713"/>
          </a:xfrm>
          <a:prstGeom prst="rect">
            <a:avLst/>
          </a:prstGeom>
          <a:noFill/>
          <a:ln w="9525">
            <a:noFill/>
            <a:miter lim="800000"/>
            <a:headEnd/>
            <a:tailEnd/>
          </a:ln>
          <a:effectLst/>
        </p:spPr>
        <p:txBody>
          <a:bodyPr wrap="none">
            <a:spAutoFit/>
          </a:bodyPr>
          <a:lstStyle/>
          <a:p>
            <a:r>
              <a:rPr lang="en-US" altLang="zh-CN">
                <a:latin typeface="Segeo"/>
              </a:rPr>
              <a:t>Decoding</a:t>
            </a:r>
          </a:p>
        </p:txBody>
      </p:sp>
      <p:sp>
        <p:nvSpPr>
          <p:cNvPr id="19" name="Footer Placeholder 18"/>
          <p:cNvSpPr>
            <a:spLocks noGrp="1"/>
          </p:cNvSpPr>
          <p:nvPr>
            <p:ph type="ftr" sz="quarter" idx="11"/>
          </p:nvPr>
        </p:nvSpPr>
        <p:spPr/>
        <p:txBody>
          <a:bodyPr/>
          <a:lstStyle/>
          <a:p>
            <a:r>
              <a:rPr lang="it-IT" smtClean="0"/>
              <a:t>SIGKDD-2007, San Jose, California, USA</a:t>
            </a:r>
            <a:endParaRPr lang="en-US"/>
          </a:p>
        </p:txBody>
      </p:sp>
      <p:sp>
        <p:nvSpPr>
          <p:cNvPr id="20" name="Slide Number Placeholder 19"/>
          <p:cNvSpPr>
            <a:spLocks noGrp="1"/>
          </p:cNvSpPr>
          <p:nvPr>
            <p:ph type="sldNum" sz="quarter" idx="12"/>
          </p:nvPr>
        </p:nvSpPr>
        <p:spPr/>
        <p:txBody>
          <a:bodyPr/>
          <a:lstStyle/>
          <a:p>
            <a:fld id="{6BDC6CA1-3079-41D7-B342-FC2EBDE55DF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Related Work</a:t>
            </a:r>
            <a:endParaRPr lang="zh-CN" altLang="en-US" dirty="0"/>
          </a:p>
        </p:txBody>
      </p:sp>
      <p:sp>
        <p:nvSpPr>
          <p:cNvPr id="3" name="Content Placeholder 2"/>
          <p:cNvSpPr>
            <a:spLocks noGrp="1"/>
          </p:cNvSpPr>
          <p:nvPr>
            <p:ph idx="1"/>
          </p:nvPr>
        </p:nvSpPr>
        <p:spPr/>
        <p:txBody>
          <a:bodyPr/>
          <a:lstStyle/>
          <a:p>
            <a:r>
              <a:rPr lang="en-US" altLang="zh-CN" dirty="0" smtClean="0"/>
              <a:t>Some automatic or semi-automatic wrapper learning methods have been proposed</a:t>
            </a:r>
          </a:p>
          <a:p>
            <a:pPr lvl="1"/>
            <a:r>
              <a:rPr lang="en-US" altLang="zh-CN" dirty="0" smtClean="0"/>
              <a:t>e.g. WIEN[12], </a:t>
            </a:r>
            <a:r>
              <a:rPr lang="en-US" altLang="zh-CN" dirty="0" err="1" smtClean="0"/>
              <a:t>SoftMeley</a:t>
            </a:r>
            <a:r>
              <a:rPr lang="en-US" altLang="zh-CN" dirty="0" smtClean="0"/>
              <a:t>,[11] Stalker[17], </a:t>
            </a:r>
            <a:r>
              <a:rPr lang="en-US" altLang="zh-CN" dirty="0" err="1" smtClean="0"/>
              <a:t>RoadRunner</a:t>
            </a:r>
            <a:r>
              <a:rPr lang="en-US" altLang="zh-CN" dirty="0" smtClean="0"/>
              <a:t>[6], EXALG[2], TTAG[4], works in [18], </a:t>
            </a:r>
            <a:r>
              <a:rPr lang="en-US" altLang="zh-CN" dirty="0" err="1" smtClean="0"/>
              <a:t>ViNTs</a:t>
            </a:r>
            <a:r>
              <a:rPr lang="en-US" altLang="zh-CN" dirty="0" smtClean="0"/>
              <a:t>[21] and etc.</a:t>
            </a:r>
          </a:p>
          <a:p>
            <a:pPr lvl="1"/>
            <a:endParaRPr lang="en-US" altLang="zh-CN" dirty="0" smtClean="0"/>
          </a:p>
          <a:p>
            <a:r>
              <a:rPr lang="en-US" altLang="zh-CN" dirty="0" smtClean="0"/>
              <a:t>Page clustering for wrapper induction is considered a trivial task</a:t>
            </a:r>
          </a:p>
          <a:p>
            <a:pPr lvl="1"/>
            <a:r>
              <a:rPr lang="en-US" altLang="zh-CN" dirty="0" smtClean="0"/>
              <a:t>Manual: most of previous work</a:t>
            </a:r>
          </a:p>
          <a:p>
            <a:pPr lvl="1"/>
            <a:r>
              <a:rPr lang="en-US" altLang="zh-CN" dirty="0" smtClean="0"/>
              <a:t>Automatic but isolated from wrapper generation: </a:t>
            </a:r>
            <a:r>
              <a:rPr lang="en-US" altLang="zh-CN" dirty="0" err="1" smtClean="0"/>
              <a:t>RoadRunner</a:t>
            </a:r>
            <a:r>
              <a:rPr lang="en-US" altLang="zh-CN" dirty="0" smtClean="0"/>
              <a:t>[6,7] and [18]</a:t>
            </a:r>
          </a:p>
        </p:txBody>
      </p:sp>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zh-CN" dirty="0" smtClean="0"/>
              <a:t>Problems (cont.)</a:t>
            </a:r>
            <a:endParaRPr lang="en-US" altLang="zh-CN" dirty="0"/>
          </a:p>
        </p:txBody>
      </p:sp>
      <p:sp>
        <p:nvSpPr>
          <p:cNvPr id="82947" name="Rectangle 3"/>
          <p:cNvSpPr>
            <a:spLocks noGrp="1" noChangeArrowheads="1"/>
          </p:cNvSpPr>
          <p:nvPr>
            <p:ph idx="1"/>
          </p:nvPr>
        </p:nvSpPr>
        <p:spPr/>
        <p:txBody>
          <a:bodyPr>
            <a:normAutofit/>
          </a:bodyPr>
          <a:lstStyle/>
          <a:p>
            <a:r>
              <a:rPr lang="en-US" altLang="zh-CN" dirty="0" smtClean="0"/>
              <a:t>Dynamic URLs</a:t>
            </a:r>
          </a:p>
          <a:p>
            <a:pPr lvl="1"/>
            <a:r>
              <a:rPr lang="en-US" altLang="zh-CN" dirty="0" smtClean="0"/>
              <a:t>With the popularity of dynamic URLs, it is no longer as effective to detect templates by URLs as before</a:t>
            </a:r>
          </a:p>
        </p:txBody>
      </p:sp>
      <p:sp>
        <p:nvSpPr>
          <p:cNvPr id="9" name="Footer Placeholder 8"/>
          <p:cNvSpPr>
            <a:spLocks noGrp="1"/>
          </p:cNvSpPr>
          <p:nvPr>
            <p:ph type="ftr" sz="quarter" idx="11"/>
          </p:nvPr>
        </p:nvSpPr>
        <p:spPr/>
        <p:txBody>
          <a:bodyPr/>
          <a:lstStyle/>
          <a:p>
            <a:r>
              <a:rPr lang="it-IT" smtClean="0"/>
              <a:t>SIGKDD-2007, San Jose, California, USA</a:t>
            </a:r>
            <a:endParaRPr lang="en-US"/>
          </a:p>
        </p:txBody>
      </p:sp>
      <p:sp>
        <p:nvSpPr>
          <p:cNvPr id="10" name="Slide Number Placeholder 9"/>
          <p:cNvSpPr>
            <a:spLocks noGrp="1"/>
          </p:cNvSpPr>
          <p:nvPr>
            <p:ph type="sldNum" sz="quarter" idx="12"/>
          </p:nvPr>
        </p:nvSpPr>
        <p:spPr/>
        <p:txBody>
          <a:bodyPr/>
          <a:lstStyle/>
          <a:p>
            <a:fld id="{6BDC6CA1-3079-41D7-B342-FC2EBDE55DF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7</a:t>
            </a:fld>
            <a:endParaRPr lang="en-US"/>
          </a:p>
        </p:txBody>
      </p:sp>
      <p:grpSp>
        <p:nvGrpSpPr>
          <p:cNvPr id="14" name="Group 13"/>
          <p:cNvGrpSpPr/>
          <p:nvPr/>
        </p:nvGrpSpPr>
        <p:grpSpPr>
          <a:xfrm>
            <a:off x="642909" y="1000108"/>
            <a:ext cx="7790629" cy="5572164"/>
            <a:chOff x="642909" y="1000108"/>
            <a:chExt cx="7790629" cy="5298554"/>
          </a:xfrm>
        </p:grpSpPr>
        <p:pic>
          <p:nvPicPr>
            <p:cNvPr id="6" name="Picture 4" descr="sample-page-a"/>
            <p:cNvPicPr>
              <a:picLocks noChangeAspect="1" noChangeArrowheads="1"/>
            </p:cNvPicPr>
            <p:nvPr/>
          </p:nvPicPr>
          <p:blipFill>
            <a:blip r:embed="rId4"/>
            <a:srcRect/>
            <a:stretch>
              <a:fillRect/>
            </a:stretch>
          </p:blipFill>
          <p:spPr bwMode="auto">
            <a:xfrm>
              <a:off x="642909" y="1000108"/>
              <a:ext cx="7790629" cy="4857784"/>
            </a:xfrm>
            <a:prstGeom prst="rect">
              <a:avLst/>
            </a:prstGeom>
            <a:noFill/>
            <a:ln w="9525">
              <a:solidFill>
                <a:schemeClr val="tx1"/>
              </a:solidFill>
              <a:miter lim="800000"/>
              <a:headEnd/>
              <a:tailEnd/>
            </a:ln>
          </p:spPr>
        </p:pic>
        <p:sp>
          <p:nvSpPr>
            <p:cNvPr id="11" name="Rectangle 10"/>
            <p:cNvSpPr/>
            <p:nvPr/>
          </p:nvSpPr>
          <p:spPr>
            <a:xfrm>
              <a:off x="1928794" y="5929330"/>
              <a:ext cx="5250220" cy="369332"/>
            </a:xfrm>
            <a:prstGeom prst="rect">
              <a:avLst/>
            </a:prstGeom>
          </p:spPr>
          <p:txBody>
            <a:bodyPr wrap="none">
              <a:spAutoFit/>
            </a:bodyPr>
            <a:lstStyle/>
            <a:p>
              <a:r>
                <a:rPr lang="en-US" altLang="zh-CN" dirty="0" smtClean="0">
                  <a:latin typeface="Arial" charset="0"/>
                </a:rPr>
                <a:t>(a): www.amazon.com/gp/product/B000BNLGJA/</a:t>
              </a:r>
              <a:endParaRPr lang="en-US" altLang="zh-CN" dirty="0">
                <a:latin typeface="Arial" charset="0"/>
              </a:endParaRPr>
            </a:p>
          </p:txBody>
        </p:sp>
      </p:grpSp>
      <p:grpSp>
        <p:nvGrpSpPr>
          <p:cNvPr id="16" name="Group 15"/>
          <p:cNvGrpSpPr/>
          <p:nvPr/>
        </p:nvGrpSpPr>
        <p:grpSpPr>
          <a:xfrm>
            <a:off x="642911" y="1000108"/>
            <a:ext cx="3615997" cy="2726786"/>
            <a:chOff x="642911" y="1000108"/>
            <a:chExt cx="3615997" cy="2726786"/>
          </a:xfrm>
        </p:grpSpPr>
        <p:pic>
          <p:nvPicPr>
            <p:cNvPr id="12" name="Picture 4" descr="sample-page-a"/>
            <p:cNvPicPr>
              <a:picLocks noChangeAspect="1" noChangeArrowheads="1"/>
            </p:cNvPicPr>
            <p:nvPr/>
          </p:nvPicPr>
          <p:blipFill>
            <a:blip r:embed="rId4"/>
            <a:srcRect/>
            <a:stretch>
              <a:fillRect/>
            </a:stretch>
          </p:blipFill>
          <p:spPr bwMode="auto">
            <a:xfrm>
              <a:off x="642911" y="1000108"/>
              <a:ext cx="3592830" cy="2240280"/>
            </a:xfrm>
            <a:prstGeom prst="rect">
              <a:avLst/>
            </a:prstGeom>
            <a:noFill/>
            <a:ln w="9525">
              <a:solidFill>
                <a:schemeClr val="tx1"/>
              </a:solidFill>
              <a:miter lim="800000"/>
              <a:headEnd/>
              <a:tailEnd/>
            </a:ln>
          </p:spPr>
        </p:pic>
        <p:sp>
          <p:nvSpPr>
            <p:cNvPr id="13" name="Rectangle 12"/>
            <p:cNvSpPr/>
            <p:nvPr/>
          </p:nvSpPr>
          <p:spPr>
            <a:xfrm>
              <a:off x="714348" y="3357562"/>
              <a:ext cx="3544560" cy="369332"/>
            </a:xfrm>
            <a:prstGeom prst="rect">
              <a:avLst/>
            </a:prstGeom>
          </p:spPr>
          <p:txBody>
            <a:bodyPr wrap="none">
              <a:spAutoFit/>
            </a:bodyPr>
            <a:lstStyle/>
            <a:p>
              <a:r>
                <a:rPr lang="en-US" altLang="zh-CN" dirty="0" smtClean="0">
                  <a:latin typeface="Arial" charset="0"/>
                </a:rPr>
                <a:t>(a): …/</a:t>
              </a:r>
              <a:r>
                <a:rPr lang="en-US" altLang="zh-CN" dirty="0" err="1" smtClean="0">
                  <a:latin typeface="Arial" charset="0"/>
                </a:rPr>
                <a:t>gp</a:t>
              </a:r>
              <a:r>
                <a:rPr lang="en-US" altLang="zh-CN" dirty="0" smtClean="0">
                  <a:latin typeface="Arial" charset="0"/>
                </a:rPr>
                <a:t>/product/B000BNLGJA/</a:t>
              </a:r>
              <a:endParaRPr lang="en-US" altLang="zh-CN" dirty="0">
                <a:latin typeface="Arial" charset="0"/>
              </a:endParaRPr>
            </a:p>
          </p:txBody>
        </p:sp>
      </p:grpSp>
      <p:grpSp>
        <p:nvGrpSpPr>
          <p:cNvPr id="35" name="Group 34"/>
          <p:cNvGrpSpPr/>
          <p:nvPr/>
        </p:nvGrpSpPr>
        <p:grpSpPr>
          <a:xfrm>
            <a:off x="642910" y="1000107"/>
            <a:ext cx="7790630" cy="5650075"/>
            <a:chOff x="642910" y="1000108"/>
            <a:chExt cx="7790630" cy="5298554"/>
          </a:xfrm>
        </p:grpSpPr>
        <p:pic>
          <p:nvPicPr>
            <p:cNvPr id="36" name="Picture 35" descr="sample-page-b"/>
            <p:cNvPicPr>
              <a:picLocks noChangeAspect="1" noChangeArrowheads="1"/>
            </p:cNvPicPr>
            <p:nvPr/>
          </p:nvPicPr>
          <p:blipFill>
            <a:blip r:embed="rId5"/>
            <a:srcRect/>
            <a:stretch>
              <a:fillRect/>
            </a:stretch>
          </p:blipFill>
          <p:spPr bwMode="auto">
            <a:xfrm>
              <a:off x="642910" y="1000108"/>
              <a:ext cx="7790630" cy="4857784"/>
            </a:xfrm>
            <a:prstGeom prst="rect">
              <a:avLst/>
            </a:prstGeom>
            <a:noFill/>
            <a:ln w="9525">
              <a:solidFill>
                <a:schemeClr val="tx1"/>
              </a:solidFill>
              <a:miter lim="800000"/>
              <a:headEnd/>
              <a:tailEnd/>
            </a:ln>
          </p:spPr>
        </p:pic>
        <p:sp>
          <p:nvSpPr>
            <p:cNvPr id="37" name="Rectangle 36"/>
            <p:cNvSpPr/>
            <p:nvPr/>
          </p:nvSpPr>
          <p:spPr>
            <a:xfrm>
              <a:off x="1928794" y="5929330"/>
              <a:ext cx="5173276" cy="369332"/>
            </a:xfrm>
            <a:prstGeom prst="rect">
              <a:avLst/>
            </a:prstGeom>
          </p:spPr>
          <p:txBody>
            <a:bodyPr wrap="none">
              <a:spAutoFit/>
            </a:bodyPr>
            <a:lstStyle/>
            <a:p>
              <a:r>
                <a:rPr lang="en-US" altLang="zh-CN" dirty="0" smtClean="0">
                  <a:latin typeface="Arial" charset="0"/>
                </a:rPr>
                <a:t>(b): www.amazon.com/gp/product/B00007J8SC/</a:t>
              </a:r>
              <a:endParaRPr lang="en-US" altLang="zh-CN" dirty="0">
                <a:latin typeface="Arial" charset="0"/>
              </a:endParaRPr>
            </a:p>
          </p:txBody>
        </p:sp>
      </p:grpSp>
      <p:grpSp>
        <p:nvGrpSpPr>
          <p:cNvPr id="38" name="Group 37"/>
          <p:cNvGrpSpPr/>
          <p:nvPr/>
        </p:nvGrpSpPr>
        <p:grpSpPr>
          <a:xfrm>
            <a:off x="4786314" y="1000108"/>
            <a:ext cx="3643338" cy="2726786"/>
            <a:chOff x="642910" y="1000108"/>
            <a:chExt cx="3643338" cy="2726786"/>
          </a:xfrm>
        </p:grpSpPr>
        <p:pic>
          <p:nvPicPr>
            <p:cNvPr id="39" name="Picture 38" descr="sample-page-b"/>
            <p:cNvPicPr>
              <a:picLocks noChangeAspect="1" noChangeArrowheads="1"/>
            </p:cNvPicPr>
            <p:nvPr/>
          </p:nvPicPr>
          <p:blipFill>
            <a:blip r:embed="rId5"/>
            <a:srcRect/>
            <a:stretch>
              <a:fillRect/>
            </a:stretch>
          </p:blipFill>
          <p:spPr bwMode="auto">
            <a:xfrm>
              <a:off x="642910" y="1000108"/>
              <a:ext cx="3643338" cy="2271774"/>
            </a:xfrm>
            <a:prstGeom prst="rect">
              <a:avLst/>
            </a:prstGeom>
            <a:noFill/>
            <a:ln w="9525">
              <a:solidFill>
                <a:schemeClr val="tx1"/>
              </a:solidFill>
              <a:miter lim="800000"/>
              <a:headEnd/>
              <a:tailEnd/>
            </a:ln>
          </p:spPr>
        </p:pic>
        <p:sp>
          <p:nvSpPr>
            <p:cNvPr id="40" name="Rectangle 39"/>
            <p:cNvSpPr/>
            <p:nvPr/>
          </p:nvSpPr>
          <p:spPr>
            <a:xfrm>
              <a:off x="714348" y="3357562"/>
              <a:ext cx="3467616" cy="369332"/>
            </a:xfrm>
            <a:prstGeom prst="rect">
              <a:avLst/>
            </a:prstGeom>
          </p:spPr>
          <p:txBody>
            <a:bodyPr wrap="none">
              <a:spAutoFit/>
            </a:bodyPr>
            <a:lstStyle/>
            <a:p>
              <a:r>
                <a:rPr lang="en-US" altLang="zh-CN" dirty="0" smtClean="0">
                  <a:latin typeface="Arial" charset="0"/>
                </a:rPr>
                <a:t>(b): …/</a:t>
              </a:r>
              <a:r>
                <a:rPr lang="en-US" altLang="zh-CN" dirty="0" err="1" smtClean="0">
                  <a:latin typeface="Arial" charset="0"/>
                </a:rPr>
                <a:t>gp</a:t>
              </a:r>
              <a:r>
                <a:rPr lang="en-US" altLang="zh-CN" dirty="0" smtClean="0">
                  <a:latin typeface="Arial" charset="0"/>
                </a:rPr>
                <a:t>/product/B00007J8SC/</a:t>
              </a:r>
              <a:endParaRPr lang="en-US" altLang="zh-CN" dirty="0">
                <a:latin typeface="Arial" charset="0"/>
              </a:endParaRPr>
            </a:p>
          </p:txBody>
        </p:sp>
      </p:grpSp>
      <p:grpSp>
        <p:nvGrpSpPr>
          <p:cNvPr id="41" name="Group 40"/>
          <p:cNvGrpSpPr/>
          <p:nvPr/>
        </p:nvGrpSpPr>
        <p:grpSpPr>
          <a:xfrm>
            <a:off x="642910" y="1000108"/>
            <a:ext cx="7784465" cy="5643602"/>
            <a:chOff x="642910" y="1000108"/>
            <a:chExt cx="7784465" cy="5298554"/>
          </a:xfrm>
        </p:grpSpPr>
        <p:pic>
          <p:nvPicPr>
            <p:cNvPr id="42" name="Picture 6" descr="sample-page-c"/>
            <p:cNvPicPr>
              <a:picLocks noChangeAspect="1" noChangeArrowheads="1"/>
            </p:cNvPicPr>
            <p:nvPr/>
          </p:nvPicPr>
          <p:blipFill>
            <a:blip r:embed="rId6"/>
            <a:srcRect/>
            <a:stretch>
              <a:fillRect/>
            </a:stretch>
          </p:blipFill>
          <p:spPr bwMode="auto">
            <a:xfrm>
              <a:off x="642910" y="1000108"/>
              <a:ext cx="7784465" cy="4853940"/>
            </a:xfrm>
            <a:prstGeom prst="rect">
              <a:avLst/>
            </a:prstGeom>
            <a:noFill/>
            <a:ln w="9525">
              <a:solidFill>
                <a:schemeClr val="tx1"/>
              </a:solidFill>
              <a:miter lim="800000"/>
              <a:headEnd/>
              <a:tailEnd/>
            </a:ln>
          </p:spPr>
        </p:pic>
        <p:sp>
          <p:nvSpPr>
            <p:cNvPr id="43" name="Rectangle 42"/>
            <p:cNvSpPr/>
            <p:nvPr/>
          </p:nvSpPr>
          <p:spPr>
            <a:xfrm>
              <a:off x="1928794" y="5929330"/>
              <a:ext cx="5160452" cy="369332"/>
            </a:xfrm>
            <a:prstGeom prst="rect">
              <a:avLst/>
            </a:prstGeom>
          </p:spPr>
          <p:txBody>
            <a:bodyPr wrap="none">
              <a:spAutoFit/>
            </a:bodyPr>
            <a:lstStyle/>
            <a:p>
              <a:r>
                <a:rPr lang="en-US" altLang="zh-CN" dirty="0" smtClean="0">
                  <a:latin typeface="Arial" charset="0"/>
                </a:rPr>
                <a:t>(c): www.amazon.com/gp/product/B0000DD95R/</a:t>
              </a:r>
            </a:p>
          </p:txBody>
        </p:sp>
      </p:grpSp>
      <p:grpSp>
        <p:nvGrpSpPr>
          <p:cNvPr id="44" name="Group 43"/>
          <p:cNvGrpSpPr/>
          <p:nvPr/>
        </p:nvGrpSpPr>
        <p:grpSpPr>
          <a:xfrm>
            <a:off x="642909" y="3714752"/>
            <a:ext cx="3592830" cy="2726786"/>
            <a:chOff x="642909" y="1000108"/>
            <a:chExt cx="3592830" cy="2726786"/>
          </a:xfrm>
        </p:grpSpPr>
        <p:pic>
          <p:nvPicPr>
            <p:cNvPr id="45" name="Picture 6" descr="sample-page-c"/>
            <p:cNvPicPr>
              <a:picLocks noChangeAspect="1" noChangeArrowheads="1"/>
            </p:cNvPicPr>
            <p:nvPr/>
          </p:nvPicPr>
          <p:blipFill>
            <a:blip r:embed="rId6"/>
            <a:srcRect/>
            <a:stretch>
              <a:fillRect/>
            </a:stretch>
          </p:blipFill>
          <p:spPr bwMode="auto">
            <a:xfrm>
              <a:off x="642909" y="1000108"/>
              <a:ext cx="3592830" cy="2240280"/>
            </a:xfrm>
            <a:prstGeom prst="rect">
              <a:avLst/>
            </a:prstGeom>
            <a:noFill/>
            <a:ln w="9525">
              <a:solidFill>
                <a:schemeClr val="tx1"/>
              </a:solidFill>
              <a:miter lim="800000"/>
              <a:headEnd/>
              <a:tailEnd/>
            </a:ln>
          </p:spPr>
        </p:pic>
        <p:sp>
          <p:nvSpPr>
            <p:cNvPr id="46" name="Rectangle 45"/>
            <p:cNvSpPr/>
            <p:nvPr/>
          </p:nvSpPr>
          <p:spPr>
            <a:xfrm>
              <a:off x="714348" y="3357562"/>
              <a:ext cx="3518912" cy="369332"/>
            </a:xfrm>
            <a:prstGeom prst="rect">
              <a:avLst/>
            </a:prstGeom>
          </p:spPr>
          <p:txBody>
            <a:bodyPr wrap="none">
              <a:spAutoFit/>
            </a:bodyPr>
            <a:lstStyle/>
            <a:p>
              <a:r>
                <a:rPr lang="en-US" altLang="zh-CN" dirty="0" smtClean="0">
                  <a:latin typeface="Arial" charset="0"/>
                </a:rPr>
                <a:t>(c): …/</a:t>
              </a:r>
              <a:r>
                <a:rPr lang="en-US" altLang="zh-CN" dirty="0" err="1" smtClean="0">
                  <a:latin typeface="Arial" charset="0"/>
                </a:rPr>
                <a:t>gp</a:t>
              </a:r>
              <a:r>
                <a:rPr lang="en-US" altLang="zh-CN" dirty="0" smtClean="0">
                  <a:latin typeface="Arial" charset="0"/>
                </a:rPr>
                <a:t>/product/B0000DD95R/</a:t>
              </a:r>
            </a:p>
          </p:txBody>
        </p:sp>
      </p:grpSp>
      <p:grpSp>
        <p:nvGrpSpPr>
          <p:cNvPr id="47" name="Group 46"/>
          <p:cNvGrpSpPr/>
          <p:nvPr/>
        </p:nvGrpSpPr>
        <p:grpSpPr>
          <a:xfrm>
            <a:off x="642910" y="1000108"/>
            <a:ext cx="7784465" cy="5643602"/>
            <a:chOff x="642910" y="1000108"/>
            <a:chExt cx="7784465" cy="5298554"/>
          </a:xfrm>
        </p:grpSpPr>
        <p:pic>
          <p:nvPicPr>
            <p:cNvPr id="48" name="Picture 7" descr="sample-page-d"/>
            <p:cNvPicPr>
              <a:picLocks noChangeAspect="1" noChangeArrowheads="1"/>
            </p:cNvPicPr>
            <p:nvPr/>
          </p:nvPicPr>
          <p:blipFill>
            <a:blip r:embed="rId7"/>
            <a:srcRect/>
            <a:stretch>
              <a:fillRect/>
            </a:stretch>
          </p:blipFill>
          <p:spPr bwMode="auto">
            <a:xfrm>
              <a:off x="642910" y="1000108"/>
              <a:ext cx="7784465" cy="4853940"/>
            </a:xfrm>
            <a:prstGeom prst="rect">
              <a:avLst/>
            </a:prstGeom>
            <a:noFill/>
            <a:ln w="9525">
              <a:solidFill>
                <a:schemeClr val="tx1"/>
              </a:solidFill>
              <a:miter lim="800000"/>
              <a:headEnd/>
              <a:tailEnd/>
            </a:ln>
          </p:spPr>
        </p:pic>
        <p:sp>
          <p:nvSpPr>
            <p:cNvPr id="49" name="Rectangle 48"/>
            <p:cNvSpPr/>
            <p:nvPr/>
          </p:nvSpPr>
          <p:spPr>
            <a:xfrm>
              <a:off x="1928794" y="5929330"/>
              <a:ext cx="5104859" cy="369332"/>
            </a:xfrm>
            <a:prstGeom prst="rect">
              <a:avLst/>
            </a:prstGeom>
          </p:spPr>
          <p:txBody>
            <a:bodyPr wrap="none">
              <a:spAutoFit/>
            </a:bodyPr>
            <a:lstStyle/>
            <a:p>
              <a:r>
                <a:rPr lang="en-US" altLang="zh-CN" dirty="0" smtClean="0">
                  <a:latin typeface="Arial" charset="0"/>
                </a:rPr>
                <a:t>(d): www.amazon.com/gp/product/B0000A1AT9/</a:t>
              </a:r>
            </a:p>
          </p:txBody>
        </p:sp>
      </p:grpSp>
      <p:grpSp>
        <p:nvGrpSpPr>
          <p:cNvPr id="50" name="Group 49"/>
          <p:cNvGrpSpPr/>
          <p:nvPr/>
        </p:nvGrpSpPr>
        <p:grpSpPr>
          <a:xfrm>
            <a:off x="4836191" y="3702610"/>
            <a:ext cx="3592830" cy="2726786"/>
            <a:chOff x="642910" y="1000108"/>
            <a:chExt cx="3592830" cy="2726786"/>
          </a:xfrm>
        </p:grpSpPr>
        <p:sp>
          <p:nvSpPr>
            <p:cNvPr id="51" name="Rectangle 50"/>
            <p:cNvSpPr/>
            <p:nvPr/>
          </p:nvSpPr>
          <p:spPr>
            <a:xfrm>
              <a:off x="714348" y="3357562"/>
              <a:ext cx="3463320" cy="369332"/>
            </a:xfrm>
            <a:prstGeom prst="rect">
              <a:avLst/>
            </a:prstGeom>
          </p:spPr>
          <p:txBody>
            <a:bodyPr wrap="none">
              <a:spAutoFit/>
            </a:bodyPr>
            <a:lstStyle/>
            <a:p>
              <a:r>
                <a:rPr lang="en-US" altLang="zh-CN" dirty="0" smtClean="0">
                  <a:latin typeface="Arial" charset="0"/>
                </a:rPr>
                <a:t>(d): …/</a:t>
              </a:r>
              <a:r>
                <a:rPr lang="en-US" altLang="zh-CN" dirty="0" err="1" smtClean="0">
                  <a:latin typeface="Arial" charset="0"/>
                </a:rPr>
                <a:t>gp</a:t>
              </a:r>
              <a:r>
                <a:rPr lang="en-US" altLang="zh-CN" dirty="0" smtClean="0">
                  <a:latin typeface="Arial" charset="0"/>
                </a:rPr>
                <a:t>/product/B0000A1AT9/</a:t>
              </a:r>
            </a:p>
          </p:txBody>
        </p:sp>
        <p:pic>
          <p:nvPicPr>
            <p:cNvPr id="52" name="Picture 7" descr="sample-page-d"/>
            <p:cNvPicPr>
              <a:picLocks noChangeAspect="1" noChangeArrowheads="1"/>
            </p:cNvPicPr>
            <p:nvPr/>
          </p:nvPicPr>
          <p:blipFill>
            <a:blip r:embed="rId7"/>
            <a:srcRect/>
            <a:stretch>
              <a:fillRect/>
            </a:stretch>
          </p:blipFill>
          <p:spPr bwMode="auto">
            <a:xfrm>
              <a:off x="642910" y="1000108"/>
              <a:ext cx="3592830" cy="2240280"/>
            </a:xfrm>
            <a:prstGeom prst="rect">
              <a:avLst/>
            </a:prstGeom>
            <a:noFill/>
            <a:ln w="9525">
              <a:solidFill>
                <a:schemeClr val="tx1"/>
              </a:solid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zh-CN"/>
              <a:t>Problems</a:t>
            </a:r>
          </a:p>
        </p:txBody>
      </p:sp>
      <p:sp>
        <p:nvSpPr>
          <p:cNvPr id="82947" name="Rectangle 3"/>
          <p:cNvSpPr>
            <a:spLocks noGrp="1" noChangeArrowheads="1"/>
          </p:cNvSpPr>
          <p:nvPr>
            <p:ph idx="1"/>
          </p:nvPr>
        </p:nvSpPr>
        <p:spPr/>
        <p:txBody>
          <a:bodyPr>
            <a:normAutofit/>
          </a:bodyPr>
          <a:lstStyle/>
          <a:p>
            <a:r>
              <a:rPr lang="en-US" altLang="zh-CN" dirty="0" smtClean="0"/>
              <a:t>Dynamic URLs</a:t>
            </a:r>
          </a:p>
          <a:p>
            <a:pPr lvl="1"/>
            <a:r>
              <a:rPr lang="en-US" altLang="zh-CN" dirty="0" smtClean="0"/>
              <a:t>With the popularity of dynamic URLs, it is no longer as effective to detect templates by URLs as before</a:t>
            </a:r>
          </a:p>
          <a:p>
            <a:endParaRPr lang="en-US" altLang="zh-CN" dirty="0" smtClean="0"/>
          </a:p>
          <a:p>
            <a:r>
              <a:rPr lang="en-US" altLang="zh-CN" dirty="0" smtClean="0"/>
              <a:t>Complex Templates</a:t>
            </a:r>
          </a:p>
          <a:p>
            <a:pPr lvl="1"/>
            <a:r>
              <a:rPr lang="en-US" altLang="zh-CN" dirty="0" smtClean="0"/>
              <a:t>Even if URLs can group pages that share a template, such a method is sometimes far from optimal to generate only one wrapper for a complex template</a:t>
            </a:r>
            <a:endParaRPr lang="en-US" altLang="zh-CN" dirty="0"/>
          </a:p>
          <a:p>
            <a:endParaRPr lang="en-US" altLang="zh-CN" dirty="0"/>
          </a:p>
        </p:txBody>
      </p:sp>
      <p:sp>
        <p:nvSpPr>
          <p:cNvPr id="9" name="Footer Placeholder 8"/>
          <p:cNvSpPr>
            <a:spLocks noGrp="1"/>
          </p:cNvSpPr>
          <p:nvPr>
            <p:ph type="ftr" sz="quarter" idx="11"/>
          </p:nvPr>
        </p:nvSpPr>
        <p:spPr/>
        <p:txBody>
          <a:bodyPr/>
          <a:lstStyle/>
          <a:p>
            <a:r>
              <a:rPr lang="it-IT" smtClean="0"/>
              <a:t>SIGKDD-2007, San Jose, California, USA</a:t>
            </a:r>
            <a:endParaRPr lang="en-US"/>
          </a:p>
        </p:txBody>
      </p:sp>
      <p:sp>
        <p:nvSpPr>
          <p:cNvPr id="10" name="Slide Number Placeholder 9"/>
          <p:cNvSpPr>
            <a:spLocks noGrp="1"/>
          </p:cNvSpPr>
          <p:nvPr>
            <p:ph type="sldNum" sz="quarter" idx="12"/>
          </p:nvPr>
        </p:nvSpPr>
        <p:spPr/>
        <p:txBody>
          <a:bodyPr/>
          <a:lstStyle/>
          <a:p>
            <a:fld id="{6BDC6CA1-3079-41D7-B342-FC2EBDE55DF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SIGKDD-2007, San Jose, California, USA</a:t>
            </a:r>
            <a:endParaRPr lang="en-US"/>
          </a:p>
        </p:txBody>
      </p:sp>
      <p:sp>
        <p:nvSpPr>
          <p:cNvPr id="5" name="Slide Number Placeholder 4"/>
          <p:cNvSpPr>
            <a:spLocks noGrp="1"/>
          </p:cNvSpPr>
          <p:nvPr>
            <p:ph type="sldNum" sz="quarter" idx="12"/>
          </p:nvPr>
        </p:nvSpPr>
        <p:spPr/>
        <p:txBody>
          <a:bodyPr/>
          <a:lstStyle/>
          <a:p>
            <a:fld id="{6BDC6CA1-3079-41D7-B342-FC2EBDE55DF0}" type="slidenum">
              <a:rPr lang="en-US" smtClean="0"/>
              <a:pPr/>
              <a:t>9</a:t>
            </a:fld>
            <a:endParaRPr lang="en-US"/>
          </a:p>
        </p:txBody>
      </p:sp>
      <p:grpSp>
        <p:nvGrpSpPr>
          <p:cNvPr id="12" name="Group 11"/>
          <p:cNvGrpSpPr/>
          <p:nvPr/>
        </p:nvGrpSpPr>
        <p:grpSpPr>
          <a:xfrm>
            <a:off x="642910" y="1000108"/>
            <a:ext cx="7784465" cy="5643602"/>
            <a:chOff x="642910" y="1000108"/>
            <a:chExt cx="7784465" cy="5298554"/>
          </a:xfrm>
        </p:grpSpPr>
        <p:pic>
          <p:nvPicPr>
            <p:cNvPr id="13" name="Picture 6" descr="sample-page-c"/>
            <p:cNvPicPr>
              <a:picLocks noChangeAspect="1" noChangeArrowheads="1"/>
            </p:cNvPicPr>
            <p:nvPr/>
          </p:nvPicPr>
          <p:blipFill>
            <a:blip r:embed="rId4"/>
            <a:srcRect/>
            <a:stretch>
              <a:fillRect/>
            </a:stretch>
          </p:blipFill>
          <p:spPr bwMode="auto">
            <a:xfrm>
              <a:off x="642910" y="1000108"/>
              <a:ext cx="7784465" cy="4853940"/>
            </a:xfrm>
            <a:prstGeom prst="rect">
              <a:avLst/>
            </a:prstGeom>
            <a:noFill/>
            <a:ln w="9525">
              <a:solidFill>
                <a:schemeClr val="tx1"/>
              </a:solidFill>
              <a:miter lim="800000"/>
              <a:headEnd/>
              <a:tailEnd/>
            </a:ln>
          </p:spPr>
        </p:pic>
        <p:sp>
          <p:nvSpPr>
            <p:cNvPr id="14" name="Rectangle 13"/>
            <p:cNvSpPr/>
            <p:nvPr/>
          </p:nvSpPr>
          <p:spPr>
            <a:xfrm>
              <a:off x="1928794" y="5929330"/>
              <a:ext cx="5160452" cy="369332"/>
            </a:xfrm>
            <a:prstGeom prst="rect">
              <a:avLst/>
            </a:prstGeom>
          </p:spPr>
          <p:txBody>
            <a:bodyPr wrap="none">
              <a:spAutoFit/>
            </a:bodyPr>
            <a:lstStyle/>
            <a:p>
              <a:r>
                <a:rPr lang="en-US" altLang="zh-CN" dirty="0" smtClean="0">
                  <a:latin typeface="Arial" charset="0"/>
                </a:rPr>
                <a:t>(c): www.amazon.com/gp/product/B0000DD95R/</a:t>
              </a:r>
            </a:p>
          </p:txBody>
        </p:sp>
      </p:grpSp>
      <p:grpSp>
        <p:nvGrpSpPr>
          <p:cNvPr id="18" name="Group 17"/>
          <p:cNvGrpSpPr/>
          <p:nvPr/>
        </p:nvGrpSpPr>
        <p:grpSpPr>
          <a:xfrm>
            <a:off x="642910" y="1000108"/>
            <a:ext cx="7784465" cy="5643602"/>
            <a:chOff x="642910" y="1000108"/>
            <a:chExt cx="7784465" cy="5298554"/>
          </a:xfrm>
        </p:grpSpPr>
        <p:pic>
          <p:nvPicPr>
            <p:cNvPr id="19" name="Picture 7" descr="sample-page-d"/>
            <p:cNvPicPr>
              <a:picLocks noChangeAspect="1" noChangeArrowheads="1"/>
            </p:cNvPicPr>
            <p:nvPr/>
          </p:nvPicPr>
          <p:blipFill>
            <a:blip r:embed="rId5"/>
            <a:srcRect/>
            <a:stretch>
              <a:fillRect/>
            </a:stretch>
          </p:blipFill>
          <p:spPr bwMode="auto">
            <a:xfrm>
              <a:off x="642910" y="1000108"/>
              <a:ext cx="7784465" cy="4853940"/>
            </a:xfrm>
            <a:prstGeom prst="rect">
              <a:avLst/>
            </a:prstGeom>
            <a:noFill/>
            <a:ln w="9525">
              <a:solidFill>
                <a:schemeClr val="tx1"/>
              </a:solidFill>
              <a:miter lim="800000"/>
              <a:headEnd/>
              <a:tailEnd/>
            </a:ln>
          </p:spPr>
        </p:pic>
        <p:sp>
          <p:nvSpPr>
            <p:cNvPr id="20" name="Rectangle 19"/>
            <p:cNvSpPr/>
            <p:nvPr/>
          </p:nvSpPr>
          <p:spPr>
            <a:xfrm>
              <a:off x="1928794" y="5929330"/>
              <a:ext cx="5104859" cy="369332"/>
            </a:xfrm>
            <a:prstGeom prst="rect">
              <a:avLst/>
            </a:prstGeom>
          </p:spPr>
          <p:txBody>
            <a:bodyPr wrap="none">
              <a:spAutoFit/>
            </a:bodyPr>
            <a:lstStyle/>
            <a:p>
              <a:r>
                <a:rPr lang="en-US" altLang="zh-CN" dirty="0" smtClean="0">
                  <a:latin typeface="Arial" charset="0"/>
                </a:rPr>
                <a:t>(d): www.amazon.com/gp/product/B0000A1AT9/</a:t>
              </a:r>
            </a:p>
          </p:txBody>
        </p:sp>
      </p:grpSp>
      <p:sp>
        <p:nvSpPr>
          <p:cNvPr id="21" name="Oval 20"/>
          <p:cNvSpPr/>
          <p:nvPr/>
        </p:nvSpPr>
        <p:spPr>
          <a:xfrm>
            <a:off x="2214546" y="3786190"/>
            <a:ext cx="2571768" cy="928694"/>
          </a:xfrm>
          <a:prstGeom prst="ellipse">
            <a:avLst/>
          </a:prstGeom>
          <a:no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p:cNvSpPr/>
          <p:nvPr/>
        </p:nvSpPr>
        <p:spPr>
          <a:xfrm>
            <a:off x="714348" y="4357694"/>
            <a:ext cx="3929090" cy="1785950"/>
          </a:xfrm>
          <a:prstGeom prst="ellipse">
            <a:avLst/>
          </a:prstGeom>
          <a:no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0.6|1|0.7|0.6|0.7|0.4"/>
</p:tagLst>
</file>

<file path=ppt/tags/tag2.xml><?xml version="1.0" encoding="utf-8"?>
<p:tagLst xmlns:a="http://schemas.openxmlformats.org/drawingml/2006/main" xmlns:r="http://schemas.openxmlformats.org/officeDocument/2006/relationships" xmlns:p="http://schemas.openxmlformats.org/presentationml/2006/main">
  <p:tag name="TIMING" val="|4.8|1.7|1.5|13.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855</TotalTime>
  <Words>2292</Words>
  <Application>Microsoft Office PowerPoint</Application>
  <PresentationFormat>On-screen Show (4:3)</PresentationFormat>
  <Paragraphs>262</Paragraphs>
  <Slides>29</Slides>
  <Notes>29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Flow</vt:lpstr>
      <vt:lpstr>Visio</vt:lpstr>
      <vt:lpstr>Joint Optimization of Wrapper Generation and Template Detection</vt:lpstr>
      <vt:lpstr>Outline</vt:lpstr>
      <vt:lpstr>Motivations</vt:lpstr>
      <vt:lpstr>Motivations</vt:lpstr>
      <vt:lpstr>Related Work</vt:lpstr>
      <vt:lpstr>Problems (cont.)</vt:lpstr>
      <vt:lpstr>Slide 7</vt:lpstr>
      <vt:lpstr>Problems</vt:lpstr>
      <vt:lpstr>Slide 9</vt:lpstr>
      <vt:lpstr>Our Proposed Approach</vt:lpstr>
      <vt:lpstr>Outline</vt:lpstr>
      <vt:lpstr>Problem Definition</vt:lpstr>
      <vt:lpstr>System Overview</vt:lpstr>
      <vt:lpstr>Wrapper Generation [6, 4, 18]</vt:lpstr>
      <vt:lpstr>Wrapper-DOM Distance</vt:lpstr>
      <vt:lpstr>Wrapper-Oriented Page Clustering (WPC)</vt:lpstr>
      <vt:lpstr>Outline</vt:lpstr>
      <vt:lpstr>Experiments</vt:lpstr>
      <vt:lpstr>Effectiveness Test</vt:lpstr>
      <vt:lpstr>WPC with Different Thresholds</vt:lpstr>
      <vt:lpstr>Stability Test</vt:lpstr>
      <vt:lpstr>Outline</vt:lpstr>
      <vt:lpstr>Demo!</vt:lpstr>
      <vt:lpstr>Outline</vt:lpstr>
      <vt:lpstr>Conclusion</vt:lpstr>
      <vt:lpstr>Thanks!</vt:lpstr>
      <vt:lpstr>Poster No. 11</vt:lpstr>
      <vt:lpstr>Backup Slides</vt:lpstr>
      <vt:lpstr>Labeling Cost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Optimization of Wrapper Generation and Template Detection</dc:title>
  <dc:creator>v-shzhen</dc:creator>
  <cp:lastModifiedBy>Ruihua Song</cp:lastModifiedBy>
  <cp:revision>85</cp:revision>
  <dcterms:created xsi:type="dcterms:W3CDTF">2007-08-08T05:18:23Z</dcterms:created>
  <dcterms:modified xsi:type="dcterms:W3CDTF">2007-08-14T17:52:09Z</dcterms:modified>
</cp:coreProperties>
</file>