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tags/tag12.xml" ContentType="application/vnd.openxmlformats-officedocument.presentationml.tags+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handoutMasterIdLst>
    <p:handoutMasterId r:id="rId22"/>
  </p:handoutMasterIdLst>
  <p:sldIdLst>
    <p:sldId id="280" r:id="rId2"/>
    <p:sldId id="339" r:id="rId3"/>
    <p:sldId id="340" r:id="rId4"/>
    <p:sldId id="348" r:id="rId5"/>
    <p:sldId id="342" r:id="rId6"/>
    <p:sldId id="350" r:id="rId7"/>
    <p:sldId id="351" r:id="rId8"/>
    <p:sldId id="345" r:id="rId9"/>
    <p:sldId id="346" r:id="rId10"/>
    <p:sldId id="362" r:id="rId11"/>
    <p:sldId id="355" r:id="rId12"/>
    <p:sldId id="356" r:id="rId13"/>
    <p:sldId id="363" r:id="rId14"/>
    <p:sldId id="357" r:id="rId15"/>
    <p:sldId id="358" r:id="rId16"/>
    <p:sldId id="347" r:id="rId17"/>
    <p:sldId id="359" r:id="rId18"/>
    <p:sldId id="360" r:id="rId19"/>
    <p:sldId id="361" r:id="rId20"/>
  </p:sldIdLst>
  <p:sldSz cx="9144000" cy="6858000" type="screen4x3"/>
  <p:notesSz cx="7315200" cy="9601200"/>
  <p:custDataLst>
    <p:tags r:id="rId23"/>
  </p:custDataLst>
  <p:defaultTextStyle>
    <a:defPPr>
      <a:defRPr lang="en-US"/>
    </a:defPPr>
    <a:lvl1pPr algn="ctr" rtl="0" fontAlgn="base">
      <a:spcBef>
        <a:spcPct val="0"/>
      </a:spcBef>
      <a:spcAft>
        <a:spcPct val="0"/>
      </a:spcAft>
      <a:defRPr sz="1200" kern="1200">
        <a:solidFill>
          <a:schemeClr val="tx1"/>
        </a:solidFill>
        <a:latin typeface="Times New Roman" pitchFamily="18" charset="0"/>
        <a:ea typeface="+mn-ea"/>
        <a:cs typeface="+mn-cs"/>
      </a:defRPr>
    </a:lvl1pPr>
    <a:lvl2pPr marL="457200" algn="ctr" rtl="0" fontAlgn="base">
      <a:spcBef>
        <a:spcPct val="0"/>
      </a:spcBef>
      <a:spcAft>
        <a:spcPct val="0"/>
      </a:spcAft>
      <a:defRPr sz="1200" kern="1200">
        <a:solidFill>
          <a:schemeClr val="tx1"/>
        </a:solidFill>
        <a:latin typeface="Times New Roman" pitchFamily="18" charset="0"/>
        <a:ea typeface="+mn-ea"/>
        <a:cs typeface="+mn-cs"/>
      </a:defRPr>
    </a:lvl2pPr>
    <a:lvl3pPr marL="914400" algn="ctr" rtl="0" fontAlgn="base">
      <a:spcBef>
        <a:spcPct val="0"/>
      </a:spcBef>
      <a:spcAft>
        <a:spcPct val="0"/>
      </a:spcAft>
      <a:defRPr sz="1200" kern="1200">
        <a:solidFill>
          <a:schemeClr val="tx1"/>
        </a:solidFill>
        <a:latin typeface="Times New Roman" pitchFamily="18" charset="0"/>
        <a:ea typeface="+mn-ea"/>
        <a:cs typeface="+mn-cs"/>
      </a:defRPr>
    </a:lvl3pPr>
    <a:lvl4pPr marL="1371600" algn="ctr" rtl="0" fontAlgn="base">
      <a:spcBef>
        <a:spcPct val="0"/>
      </a:spcBef>
      <a:spcAft>
        <a:spcPct val="0"/>
      </a:spcAft>
      <a:defRPr sz="1200" kern="1200">
        <a:solidFill>
          <a:schemeClr val="tx1"/>
        </a:solidFill>
        <a:latin typeface="Times New Roman" pitchFamily="18" charset="0"/>
        <a:ea typeface="+mn-ea"/>
        <a:cs typeface="+mn-cs"/>
      </a:defRPr>
    </a:lvl4pPr>
    <a:lvl5pPr marL="1828800" algn="ctr"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00FF"/>
    <a:srgbClr val="00CC99"/>
    <a:srgbClr val="00B050"/>
    <a:srgbClr val="FF3300"/>
    <a:srgbClr val="009900"/>
    <a:srgbClr val="000000"/>
    <a:srgbClr val="FFFF00"/>
    <a:srgbClr val="CC0000"/>
    <a:srgbClr val="DDDDDD"/>
    <a:srgbClr val="33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7" autoAdjust="0"/>
    <p:restoredTop sz="94427" autoAdjust="0"/>
  </p:normalViewPr>
  <p:slideViewPr>
    <p:cSldViewPr snapToGrid="0">
      <p:cViewPr>
        <p:scale>
          <a:sx n="70" d="100"/>
          <a:sy n="70" d="100"/>
        </p:scale>
        <p:origin x="-396"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ORIG</c:v>
                </c:pt>
              </c:strCache>
            </c:strRef>
          </c:tx>
          <c:spPr>
            <a:solidFill>
              <a:schemeClr val="accent6">
                <a:lumMod val="75000"/>
              </a:schemeClr>
            </a:solidFill>
          </c:spPr>
          <c:cat>
            <c:strRef>
              <c:f>Sheet1!$A$2:$A$9</c:f>
              <c:strCache>
                <c:ptCount val="8"/>
                <c:pt idx="0">
                  <c:v>Abandonm Rate</c:v>
                </c:pt>
                <c:pt idx="1">
                  <c:v>Reform Rate</c:v>
                </c:pt>
                <c:pt idx="2">
                  <c:v>Queries per S</c:v>
                </c:pt>
                <c:pt idx="3">
                  <c:v>Number of C</c:v>
                </c:pt>
                <c:pt idx="4">
                  <c:v>Max Recip Rank</c:v>
                </c:pt>
                <c:pt idx="5">
                  <c:v>Mean Recip Rank</c:v>
                </c:pt>
                <c:pt idx="6">
                  <c:v>Time to First C</c:v>
                </c:pt>
                <c:pt idx="7">
                  <c:v>Time to Last C</c:v>
                </c:pt>
              </c:strCache>
            </c:strRef>
          </c:cat>
          <c:val>
            <c:numRef>
              <c:f>Sheet1!$B$2:$B$9</c:f>
              <c:numCache>
                <c:formatCode>General</c:formatCode>
                <c:ptCount val="8"/>
                <c:pt idx="0">
                  <c:v>0.68</c:v>
                </c:pt>
                <c:pt idx="1">
                  <c:v>0.24700000000000019</c:v>
                </c:pt>
                <c:pt idx="2">
                  <c:v>1.925</c:v>
                </c:pt>
                <c:pt idx="3">
                  <c:v>0.71300000000000063</c:v>
                </c:pt>
                <c:pt idx="4">
                  <c:v>0.55400000000000005</c:v>
                </c:pt>
                <c:pt idx="5">
                  <c:v>0.45800000000000002</c:v>
                </c:pt>
                <c:pt idx="6">
                  <c:v>0.5166666666666665</c:v>
                </c:pt>
                <c:pt idx="7">
                  <c:v>1.0666666666666667</c:v>
                </c:pt>
              </c:numCache>
            </c:numRef>
          </c:val>
        </c:ser>
        <c:ser>
          <c:idx val="1"/>
          <c:order val="1"/>
          <c:tx>
            <c:strRef>
              <c:f>Sheet1!$C$1</c:f>
              <c:strCache>
                <c:ptCount val="1"/>
                <c:pt idx="0">
                  <c:v>FLAT</c:v>
                </c:pt>
              </c:strCache>
            </c:strRef>
          </c:tx>
          <c:spPr>
            <a:solidFill>
              <a:srgbClr val="2D2DB9">
                <a:lumMod val="75000"/>
                <a:alpha val="70000"/>
              </a:srgbClr>
            </a:solidFill>
          </c:spPr>
          <c:cat>
            <c:strRef>
              <c:f>Sheet1!$A$2:$A$9</c:f>
              <c:strCache>
                <c:ptCount val="8"/>
                <c:pt idx="0">
                  <c:v>Abandonm Rate</c:v>
                </c:pt>
                <c:pt idx="1">
                  <c:v>Reform Rate</c:v>
                </c:pt>
                <c:pt idx="2">
                  <c:v>Queries per S</c:v>
                </c:pt>
                <c:pt idx="3">
                  <c:v>Number of C</c:v>
                </c:pt>
                <c:pt idx="4">
                  <c:v>Max Recip Rank</c:v>
                </c:pt>
                <c:pt idx="5">
                  <c:v>Mean Recip Rank</c:v>
                </c:pt>
                <c:pt idx="6">
                  <c:v>Time to First C</c:v>
                </c:pt>
                <c:pt idx="7">
                  <c:v>Time to Last C</c:v>
                </c:pt>
              </c:strCache>
            </c:strRef>
          </c:cat>
          <c:val>
            <c:numRef>
              <c:f>Sheet1!$C$2:$C$9</c:f>
              <c:numCache>
                <c:formatCode>General</c:formatCode>
                <c:ptCount val="8"/>
                <c:pt idx="0">
                  <c:v>0.72500000000000064</c:v>
                </c:pt>
                <c:pt idx="1">
                  <c:v>0.25700000000000001</c:v>
                </c:pt>
                <c:pt idx="2">
                  <c:v>1.9630000000000001</c:v>
                </c:pt>
                <c:pt idx="3">
                  <c:v>0.55600000000000005</c:v>
                </c:pt>
                <c:pt idx="4">
                  <c:v>0.52</c:v>
                </c:pt>
                <c:pt idx="5">
                  <c:v>0.442</c:v>
                </c:pt>
                <c:pt idx="6">
                  <c:v>0.5</c:v>
                </c:pt>
                <c:pt idx="7">
                  <c:v>1</c:v>
                </c:pt>
              </c:numCache>
            </c:numRef>
          </c:val>
        </c:ser>
        <c:ser>
          <c:idx val="2"/>
          <c:order val="2"/>
          <c:tx>
            <c:strRef>
              <c:f>Sheet1!$D$1</c:f>
              <c:strCache>
                <c:ptCount val="1"/>
                <c:pt idx="0">
                  <c:v>RAND</c:v>
                </c:pt>
              </c:strCache>
            </c:strRef>
          </c:tx>
          <c:spPr>
            <a:solidFill>
              <a:srgbClr val="2D2DB9">
                <a:lumMod val="75000"/>
                <a:alpha val="40000"/>
              </a:srgbClr>
            </a:solidFill>
          </c:spPr>
          <c:cat>
            <c:strRef>
              <c:f>Sheet1!$A$2:$A$9</c:f>
              <c:strCache>
                <c:ptCount val="8"/>
                <c:pt idx="0">
                  <c:v>Abandonm Rate</c:v>
                </c:pt>
                <c:pt idx="1">
                  <c:v>Reform Rate</c:v>
                </c:pt>
                <c:pt idx="2">
                  <c:v>Queries per S</c:v>
                </c:pt>
                <c:pt idx="3">
                  <c:v>Number of C</c:v>
                </c:pt>
                <c:pt idx="4">
                  <c:v>Max Recip Rank</c:v>
                </c:pt>
                <c:pt idx="5">
                  <c:v>Mean Recip Rank</c:v>
                </c:pt>
                <c:pt idx="6">
                  <c:v>Time to First C</c:v>
                </c:pt>
                <c:pt idx="7">
                  <c:v>Time to Last C</c:v>
                </c:pt>
              </c:strCache>
            </c:strRef>
          </c:cat>
          <c:val>
            <c:numRef>
              <c:f>Sheet1!$D$2:$D$9</c:f>
              <c:numCache>
                <c:formatCode>General</c:formatCode>
                <c:ptCount val="8"/>
                <c:pt idx="0">
                  <c:v>0.72600000000000064</c:v>
                </c:pt>
                <c:pt idx="1">
                  <c:v>0.26</c:v>
                </c:pt>
                <c:pt idx="2">
                  <c:v>2</c:v>
                </c:pt>
                <c:pt idx="3">
                  <c:v>0.53300000000000003</c:v>
                </c:pt>
                <c:pt idx="4">
                  <c:v>0.51800000000000002</c:v>
                </c:pt>
                <c:pt idx="5">
                  <c:v>0.43900000000000039</c:v>
                </c:pt>
                <c:pt idx="6">
                  <c:v>0.53333333333333333</c:v>
                </c:pt>
                <c:pt idx="7">
                  <c:v>1.0333333333333334</c:v>
                </c:pt>
              </c:numCache>
            </c:numRef>
          </c:val>
        </c:ser>
        <c:ser>
          <c:idx val="3"/>
          <c:order val="3"/>
          <c:tx>
            <c:strRef>
              <c:f>Sheet1!$E$1</c:f>
              <c:strCache>
                <c:ptCount val="1"/>
                <c:pt idx="0">
                  <c:v>ORIG </c:v>
                </c:pt>
              </c:strCache>
            </c:strRef>
          </c:tx>
          <c:spPr>
            <a:solidFill>
              <a:srgbClr val="C00000"/>
            </a:solidFill>
          </c:spPr>
          <c:cat>
            <c:strRef>
              <c:f>Sheet1!$A$2:$A$9</c:f>
              <c:strCache>
                <c:ptCount val="8"/>
                <c:pt idx="0">
                  <c:v>Abandonm Rate</c:v>
                </c:pt>
                <c:pt idx="1">
                  <c:v>Reform Rate</c:v>
                </c:pt>
                <c:pt idx="2">
                  <c:v>Queries per S</c:v>
                </c:pt>
                <c:pt idx="3">
                  <c:v>Number of C</c:v>
                </c:pt>
                <c:pt idx="4">
                  <c:v>Max Recip Rank</c:v>
                </c:pt>
                <c:pt idx="5">
                  <c:v>Mean Recip Rank</c:v>
                </c:pt>
                <c:pt idx="6">
                  <c:v>Time to First C</c:v>
                </c:pt>
                <c:pt idx="7">
                  <c:v>Time to Last C</c:v>
                </c:pt>
              </c:strCache>
            </c:strRef>
          </c:cat>
          <c:val>
            <c:numRef>
              <c:f>Sheet1!$E$2:$E$9</c:f>
              <c:numCache>
                <c:formatCode>General</c:formatCode>
                <c:ptCount val="8"/>
                <c:pt idx="0">
                  <c:v>0.70400000000000063</c:v>
                </c:pt>
                <c:pt idx="1">
                  <c:v>0.24800000000000019</c:v>
                </c:pt>
                <c:pt idx="2">
                  <c:v>1.9710000000000001</c:v>
                </c:pt>
                <c:pt idx="3">
                  <c:v>0.72000000000000064</c:v>
                </c:pt>
                <c:pt idx="4">
                  <c:v>0.53800000000000003</c:v>
                </c:pt>
                <c:pt idx="5">
                  <c:v>0.44400000000000001</c:v>
                </c:pt>
                <c:pt idx="6">
                  <c:v>0.46666666666666712</c:v>
                </c:pt>
                <c:pt idx="7">
                  <c:v>1.1833333333333333</c:v>
                </c:pt>
              </c:numCache>
            </c:numRef>
          </c:val>
        </c:ser>
        <c:ser>
          <c:idx val="4"/>
          <c:order val="4"/>
          <c:tx>
            <c:strRef>
              <c:f>Sheet1!$F$1</c:f>
              <c:strCache>
                <c:ptCount val="1"/>
                <c:pt idx="0">
                  <c:v>SWAP2</c:v>
                </c:pt>
              </c:strCache>
            </c:strRef>
          </c:tx>
          <c:spPr>
            <a:solidFill>
              <a:srgbClr val="C00000">
                <a:alpha val="60000"/>
              </a:srgbClr>
            </a:solidFill>
          </c:spPr>
          <c:cat>
            <c:strRef>
              <c:f>Sheet1!$A$2:$A$9</c:f>
              <c:strCache>
                <c:ptCount val="8"/>
                <c:pt idx="0">
                  <c:v>Abandonm Rate</c:v>
                </c:pt>
                <c:pt idx="1">
                  <c:v>Reform Rate</c:v>
                </c:pt>
                <c:pt idx="2">
                  <c:v>Queries per S</c:v>
                </c:pt>
                <c:pt idx="3">
                  <c:v>Number of C</c:v>
                </c:pt>
                <c:pt idx="4">
                  <c:v>Max Recip Rank</c:v>
                </c:pt>
                <c:pt idx="5">
                  <c:v>Mean Recip Rank</c:v>
                </c:pt>
                <c:pt idx="6">
                  <c:v>Time to First C</c:v>
                </c:pt>
                <c:pt idx="7">
                  <c:v>Time to Last C</c:v>
                </c:pt>
              </c:strCache>
            </c:strRef>
          </c:cat>
          <c:val>
            <c:numRef>
              <c:f>Sheet1!$F$2:$F$9</c:f>
              <c:numCache>
                <c:formatCode>General</c:formatCode>
                <c:ptCount val="8"/>
                <c:pt idx="0">
                  <c:v>0.68</c:v>
                </c:pt>
                <c:pt idx="1">
                  <c:v>0.25</c:v>
                </c:pt>
                <c:pt idx="2">
                  <c:v>1.9570000000000001</c:v>
                </c:pt>
                <c:pt idx="3">
                  <c:v>0.7600000000000009</c:v>
                </c:pt>
                <c:pt idx="4">
                  <c:v>0.55900000000000005</c:v>
                </c:pt>
                <c:pt idx="5">
                  <c:v>0.46700000000000008</c:v>
                </c:pt>
                <c:pt idx="6">
                  <c:v>0.46666666666666712</c:v>
                </c:pt>
                <c:pt idx="7">
                  <c:v>0.93333333333333335</c:v>
                </c:pt>
              </c:numCache>
            </c:numRef>
          </c:val>
        </c:ser>
        <c:ser>
          <c:idx val="5"/>
          <c:order val="5"/>
          <c:tx>
            <c:strRef>
              <c:f>Sheet1!$G$1</c:f>
              <c:strCache>
                <c:ptCount val="1"/>
                <c:pt idx="0">
                  <c:v>SWAP4</c:v>
                </c:pt>
              </c:strCache>
            </c:strRef>
          </c:tx>
          <c:spPr>
            <a:solidFill>
              <a:srgbClr val="C00000">
                <a:alpha val="30000"/>
              </a:srgbClr>
            </a:solidFill>
          </c:spPr>
          <c:cat>
            <c:strRef>
              <c:f>Sheet1!$A$2:$A$9</c:f>
              <c:strCache>
                <c:ptCount val="8"/>
                <c:pt idx="0">
                  <c:v>Abandonm Rate</c:v>
                </c:pt>
                <c:pt idx="1">
                  <c:v>Reform Rate</c:v>
                </c:pt>
                <c:pt idx="2">
                  <c:v>Queries per S</c:v>
                </c:pt>
                <c:pt idx="3">
                  <c:v>Number of C</c:v>
                </c:pt>
                <c:pt idx="4">
                  <c:v>Max Recip Rank</c:v>
                </c:pt>
                <c:pt idx="5">
                  <c:v>Mean Recip Rank</c:v>
                </c:pt>
                <c:pt idx="6">
                  <c:v>Time to First C</c:v>
                </c:pt>
                <c:pt idx="7">
                  <c:v>Time to Last C</c:v>
                </c:pt>
              </c:strCache>
            </c:strRef>
          </c:cat>
          <c:val>
            <c:numRef>
              <c:f>Sheet1!$G$2:$G$9</c:f>
              <c:numCache>
                <c:formatCode>General</c:formatCode>
                <c:ptCount val="8"/>
                <c:pt idx="0">
                  <c:v>0.69799999999999995</c:v>
                </c:pt>
                <c:pt idx="1">
                  <c:v>0.24800000000000019</c:v>
                </c:pt>
                <c:pt idx="2">
                  <c:v>1.8839999999999983</c:v>
                </c:pt>
                <c:pt idx="3">
                  <c:v>0.73400000000000065</c:v>
                </c:pt>
                <c:pt idx="4">
                  <c:v>0.48800000000000032</c:v>
                </c:pt>
                <c:pt idx="5">
                  <c:v>0.39400000000000052</c:v>
                </c:pt>
                <c:pt idx="6">
                  <c:v>0.53333333333333333</c:v>
                </c:pt>
                <c:pt idx="7">
                  <c:v>1.1000000000000001</c:v>
                </c:pt>
              </c:numCache>
            </c:numRef>
          </c:val>
        </c:ser>
        <c:axId val="116234880"/>
        <c:axId val="116244864"/>
      </c:barChart>
      <c:catAx>
        <c:axId val="116234880"/>
        <c:scaling>
          <c:orientation val="minMax"/>
        </c:scaling>
        <c:axPos val="b"/>
        <c:tickLblPos val="nextTo"/>
        <c:crossAx val="116244864"/>
        <c:crosses val="autoZero"/>
        <c:auto val="1"/>
        <c:lblAlgn val="ctr"/>
        <c:lblOffset val="100"/>
      </c:catAx>
      <c:valAx>
        <c:axId val="116244864"/>
        <c:scaling>
          <c:orientation val="minMax"/>
        </c:scaling>
        <c:axPos val="l"/>
        <c:majorGridlines/>
        <c:numFmt formatCode="General" sourceLinked="1"/>
        <c:tickLblPos val="nextTo"/>
        <c:crossAx val="116234880"/>
        <c:crosses val="autoZero"/>
        <c:crossBetween val="between"/>
      </c:valAx>
    </c:plotArea>
    <c:legend>
      <c:legendPos val="r"/>
      <c:layout>
        <c:manualLayout>
          <c:xMode val="edge"/>
          <c:yMode val="edge"/>
          <c:x val="0.54056068763091059"/>
          <c:y val="5.3515696803826528E-2"/>
          <c:w val="0.11408563979515475"/>
          <c:h val="0.3847131863667228"/>
        </c:manualLayout>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Series 1</c:v>
                </c:pt>
              </c:strCache>
            </c:strRef>
          </c:tx>
          <c:spPr>
            <a:solidFill>
              <a:schemeClr val="accent6">
                <a:lumMod val="75000"/>
              </a:schemeClr>
            </a:solidFill>
          </c:spPr>
          <c:cat>
            <c:strRef>
              <c:f>Sheet1!$A$2:$A$7</c:f>
              <c:strCache>
                <c:ptCount val="6"/>
                <c:pt idx="0">
                  <c:v>ORIG&gt;FLAT</c:v>
                </c:pt>
                <c:pt idx="1">
                  <c:v>FLAT&gt;RAND</c:v>
                </c:pt>
                <c:pt idx="2">
                  <c:v>ORIG&gt;RAND</c:v>
                </c:pt>
                <c:pt idx="3">
                  <c:v>ORIG&gt;SWAP2</c:v>
                </c:pt>
                <c:pt idx="4">
                  <c:v>SWAP2&gt;SWAP4</c:v>
                </c:pt>
                <c:pt idx="5">
                  <c:v>ORIG&gt;SWAP4</c:v>
                </c:pt>
              </c:strCache>
            </c:strRef>
          </c:cat>
          <c:val>
            <c:numRef>
              <c:f>Sheet1!$B$2:$B$7</c:f>
              <c:numCache>
                <c:formatCode>General</c:formatCode>
                <c:ptCount val="6"/>
                <c:pt idx="0">
                  <c:v>30.6</c:v>
                </c:pt>
                <c:pt idx="1">
                  <c:v>28</c:v>
                </c:pt>
                <c:pt idx="2">
                  <c:v>40.9</c:v>
                </c:pt>
                <c:pt idx="3">
                  <c:v>18.100000000000001</c:v>
                </c:pt>
                <c:pt idx="4">
                  <c:v>33.6</c:v>
                </c:pt>
                <c:pt idx="5">
                  <c:v>32.1</c:v>
                </c:pt>
              </c:numCache>
            </c:numRef>
          </c:val>
        </c:ser>
        <c:ser>
          <c:idx val="1"/>
          <c:order val="1"/>
          <c:tx>
            <c:strRef>
              <c:f>Sheet1!$C$1</c:f>
              <c:strCache>
                <c:ptCount val="1"/>
                <c:pt idx="0">
                  <c:v>Series 2</c:v>
                </c:pt>
              </c:strCache>
            </c:strRef>
          </c:tx>
          <c:spPr>
            <a:solidFill>
              <a:srgbClr val="2D2DB9">
                <a:lumMod val="75000"/>
                <a:alpha val="70000"/>
              </a:srgbClr>
            </a:solidFill>
          </c:spPr>
          <c:cat>
            <c:strRef>
              <c:f>Sheet1!$A$2:$A$7</c:f>
              <c:strCache>
                <c:ptCount val="6"/>
                <c:pt idx="0">
                  <c:v>ORIG&gt;FLAT</c:v>
                </c:pt>
                <c:pt idx="1">
                  <c:v>FLAT&gt;RAND</c:v>
                </c:pt>
                <c:pt idx="2">
                  <c:v>ORIG&gt;RAND</c:v>
                </c:pt>
                <c:pt idx="3">
                  <c:v>ORIG&gt;SWAP2</c:v>
                </c:pt>
                <c:pt idx="4">
                  <c:v>SWAP2&gt;SWAP4</c:v>
                </c:pt>
                <c:pt idx="5">
                  <c:v>ORIG&gt;SWAP4</c:v>
                </c:pt>
              </c:strCache>
            </c:strRef>
          </c:cat>
          <c:val>
            <c:numRef>
              <c:f>Sheet1!$C$2:$C$7</c:f>
              <c:numCache>
                <c:formatCode>General</c:formatCode>
                <c:ptCount val="6"/>
                <c:pt idx="0">
                  <c:v>21.9</c:v>
                </c:pt>
                <c:pt idx="1">
                  <c:v>22.9</c:v>
                </c:pt>
                <c:pt idx="2">
                  <c:v>30.1</c:v>
                </c:pt>
                <c:pt idx="3">
                  <c:v>14.6</c:v>
                </c:pt>
                <c:pt idx="4">
                  <c:v>27.5</c:v>
                </c:pt>
                <c:pt idx="5">
                  <c:v>24.5</c:v>
                </c:pt>
              </c:numCache>
            </c:numRef>
          </c:val>
        </c:ser>
        <c:axId val="127073664"/>
        <c:axId val="130516480"/>
      </c:barChart>
      <c:catAx>
        <c:axId val="127073664"/>
        <c:scaling>
          <c:orientation val="minMax"/>
        </c:scaling>
        <c:axPos val="b"/>
        <c:tickLblPos val="nextTo"/>
        <c:crossAx val="130516480"/>
        <c:crosses val="autoZero"/>
        <c:auto val="1"/>
        <c:lblAlgn val="ctr"/>
        <c:lblOffset val="100"/>
      </c:catAx>
      <c:valAx>
        <c:axId val="130516480"/>
        <c:scaling>
          <c:orientation val="minMax"/>
        </c:scaling>
        <c:axPos val="l"/>
        <c:majorGridlines/>
        <c:numFmt formatCode="General" sourceLinked="1"/>
        <c:tickLblPos val="nextTo"/>
        <c:crossAx val="127073664"/>
        <c:crosses val="autoZero"/>
        <c:crossBetween val="between"/>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Series 1</c:v>
                </c:pt>
              </c:strCache>
            </c:strRef>
          </c:tx>
          <c:spPr>
            <a:solidFill>
              <a:schemeClr val="accent6">
                <a:lumMod val="75000"/>
              </a:schemeClr>
            </a:solidFill>
          </c:spPr>
          <c:cat>
            <c:strRef>
              <c:f>Sheet1!$A$2:$A$7</c:f>
              <c:strCache>
                <c:ptCount val="6"/>
                <c:pt idx="0">
                  <c:v>ORIG&gt;FLAT</c:v>
                </c:pt>
                <c:pt idx="1">
                  <c:v>FLAT&gt;RAND</c:v>
                </c:pt>
                <c:pt idx="2">
                  <c:v>ORIG&gt;RAND</c:v>
                </c:pt>
                <c:pt idx="3">
                  <c:v>ORIG&gt;SWAP2</c:v>
                </c:pt>
                <c:pt idx="4">
                  <c:v>SWAP2&gt;SWAP4</c:v>
                </c:pt>
                <c:pt idx="5">
                  <c:v>ORIG&gt;SWAP4</c:v>
                </c:pt>
              </c:strCache>
            </c:strRef>
          </c:cat>
          <c:val>
            <c:numRef>
              <c:f>Sheet1!$B$2:$B$7</c:f>
              <c:numCache>
                <c:formatCode>General</c:formatCode>
                <c:ptCount val="6"/>
                <c:pt idx="0">
                  <c:v>47.4</c:v>
                </c:pt>
                <c:pt idx="1">
                  <c:v>46.7</c:v>
                </c:pt>
                <c:pt idx="2">
                  <c:v>55.6</c:v>
                </c:pt>
                <c:pt idx="3">
                  <c:v>44.4</c:v>
                </c:pt>
                <c:pt idx="4">
                  <c:v>44.2</c:v>
                </c:pt>
                <c:pt idx="5">
                  <c:v>47.7</c:v>
                </c:pt>
              </c:numCache>
            </c:numRef>
          </c:val>
        </c:ser>
        <c:ser>
          <c:idx val="1"/>
          <c:order val="1"/>
          <c:tx>
            <c:strRef>
              <c:f>Sheet1!$C$1</c:f>
              <c:strCache>
                <c:ptCount val="1"/>
                <c:pt idx="0">
                  <c:v>Series 2</c:v>
                </c:pt>
              </c:strCache>
            </c:strRef>
          </c:tx>
          <c:spPr>
            <a:solidFill>
              <a:srgbClr val="2D2DB9">
                <a:lumMod val="75000"/>
                <a:alpha val="70000"/>
              </a:srgbClr>
            </a:solidFill>
          </c:spPr>
          <c:cat>
            <c:strRef>
              <c:f>Sheet1!$A$2:$A$7</c:f>
              <c:strCache>
                <c:ptCount val="6"/>
                <c:pt idx="0">
                  <c:v>ORIG&gt;FLAT</c:v>
                </c:pt>
                <c:pt idx="1">
                  <c:v>FLAT&gt;RAND</c:v>
                </c:pt>
                <c:pt idx="2">
                  <c:v>ORIG&gt;RAND</c:v>
                </c:pt>
                <c:pt idx="3">
                  <c:v>ORIG&gt;SWAP2</c:v>
                </c:pt>
                <c:pt idx="4">
                  <c:v>SWAP2&gt;SWAP4</c:v>
                </c:pt>
                <c:pt idx="5">
                  <c:v>ORIG&gt;SWAP4</c:v>
                </c:pt>
              </c:strCache>
            </c:strRef>
          </c:cat>
          <c:val>
            <c:numRef>
              <c:f>Sheet1!$C$2:$C$7</c:f>
              <c:numCache>
                <c:formatCode>General</c:formatCode>
                <c:ptCount val="6"/>
                <c:pt idx="0">
                  <c:v>37.300000000000004</c:v>
                </c:pt>
                <c:pt idx="1">
                  <c:v>39.700000000000003</c:v>
                </c:pt>
                <c:pt idx="2">
                  <c:v>29.8</c:v>
                </c:pt>
                <c:pt idx="3">
                  <c:v>40.300000000000004</c:v>
                </c:pt>
                <c:pt idx="4">
                  <c:v>40.300000000000004</c:v>
                </c:pt>
                <c:pt idx="5">
                  <c:v>37.800000000000004</c:v>
                </c:pt>
              </c:numCache>
            </c:numRef>
          </c:val>
        </c:ser>
        <c:axId val="130706432"/>
        <c:axId val="130708224"/>
      </c:barChart>
      <c:catAx>
        <c:axId val="130706432"/>
        <c:scaling>
          <c:orientation val="minMax"/>
        </c:scaling>
        <c:axPos val="b"/>
        <c:tickLblPos val="nextTo"/>
        <c:crossAx val="130708224"/>
        <c:crosses val="autoZero"/>
        <c:auto val="1"/>
        <c:lblAlgn val="ctr"/>
        <c:lblOffset val="100"/>
      </c:catAx>
      <c:valAx>
        <c:axId val="130708224"/>
        <c:scaling>
          <c:orientation val="minMax"/>
        </c:scaling>
        <c:axPos val="l"/>
        <c:majorGridlines/>
        <c:numFmt formatCode="General" sourceLinked="1"/>
        <c:tickLblPos val="nextTo"/>
        <c:crossAx val="130706432"/>
        <c:crosses val="autoZero"/>
        <c:crossBetween val="between"/>
      </c:valAx>
    </c:plotArea>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9" tIns="48330" rIns="96659" bIns="48330" numCol="1" anchor="t" anchorCtr="0" compatLnSpc="1">
            <a:prstTxWarp prst="textNoShape">
              <a:avLst/>
            </a:prstTxWarp>
          </a:bodyPr>
          <a:lstStyle>
            <a:lvl1pPr algn="l" defTabSz="966788">
              <a:defRPr/>
            </a:lvl1pPr>
          </a:lstStyle>
          <a:p>
            <a:pPr>
              <a:defRPr/>
            </a:pPr>
            <a:endParaRPr lang="en-US"/>
          </a:p>
        </p:txBody>
      </p:sp>
      <p:sp>
        <p:nvSpPr>
          <p:cNvPr id="49155"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59" tIns="48330" rIns="96659" bIns="48330" numCol="1" anchor="t" anchorCtr="0" compatLnSpc="1">
            <a:prstTxWarp prst="textNoShape">
              <a:avLst/>
            </a:prstTxWarp>
          </a:bodyPr>
          <a:lstStyle>
            <a:lvl1pPr algn="r" defTabSz="966788">
              <a:defRPr/>
            </a:lvl1pPr>
          </a:lstStyle>
          <a:p>
            <a:pPr>
              <a:defRPr/>
            </a:pPr>
            <a:endParaRPr lang="en-US"/>
          </a:p>
        </p:txBody>
      </p:sp>
      <p:sp>
        <p:nvSpPr>
          <p:cNvPr id="49156"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59" tIns="48330" rIns="96659" bIns="48330" numCol="1" anchor="b" anchorCtr="0" compatLnSpc="1">
            <a:prstTxWarp prst="textNoShape">
              <a:avLst/>
            </a:prstTxWarp>
          </a:bodyPr>
          <a:lstStyle>
            <a:lvl1pPr algn="l" defTabSz="966788">
              <a:defRPr/>
            </a:lvl1pPr>
          </a:lstStyle>
          <a:p>
            <a:pPr>
              <a:defRPr/>
            </a:pPr>
            <a:endParaRPr lang="en-US"/>
          </a:p>
        </p:txBody>
      </p:sp>
      <p:sp>
        <p:nvSpPr>
          <p:cNvPr id="49157"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59" tIns="48330" rIns="96659" bIns="48330" numCol="1" anchor="b" anchorCtr="0" compatLnSpc="1">
            <a:prstTxWarp prst="textNoShape">
              <a:avLst/>
            </a:prstTxWarp>
          </a:bodyPr>
          <a:lstStyle>
            <a:lvl1pPr algn="r" defTabSz="966788">
              <a:defRPr/>
            </a:lvl1pPr>
          </a:lstStyle>
          <a:p>
            <a:pPr>
              <a:defRPr/>
            </a:pPr>
            <a:fld id="{F4D62933-A791-44B4-A764-A61E791536C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9" tIns="48330" rIns="96659" bIns="48330" numCol="1" anchor="t" anchorCtr="0" compatLnSpc="1">
            <a:prstTxWarp prst="textNoShape">
              <a:avLst/>
            </a:prstTxWarp>
          </a:bodyPr>
          <a:lstStyle>
            <a:lvl1pPr algn="l" defTabSz="966788">
              <a:defRPr/>
            </a:lvl1pPr>
          </a:lstStyle>
          <a:p>
            <a:pPr>
              <a:defRPr/>
            </a:pPr>
            <a:endParaRPr lang="en-US"/>
          </a:p>
        </p:txBody>
      </p:sp>
      <p:sp>
        <p:nvSpPr>
          <p:cNvPr id="44035"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59" tIns="48330" rIns="96659" bIns="48330" numCol="1" anchor="t" anchorCtr="0" compatLnSpc="1">
            <a:prstTxWarp prst="textNoShape">
              <a:avLst/>
            </a:prstTxWarp>
          </a:bodyPr>
          <a:lstStyle>
            <a:lvl1pPr algn="r" defTabSz="966788">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976313" y="4560888"/>
            <a:ext cx="5362575" cy="4319587"/>
          </a:xfrm>
          <a:prstGeom prst="rect">
            <a:avLst/>
          </a:prstGeom>
          <a:noFill/>
          <a:ln w="9525">
            <a:noFill/>
            <a:miter lim="800000"/>
            <a:headEnd/>
            <a:tailEnd/>
          </a:ln>
          <a:effectLst/>
        </p:spPr>
        <p:txBody>
          <a:bodyPr vert="horz" wrap="square" lIns="96659" tIns="48330" rIns="96659" bIns="4833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59" tIns="48330" rIns="96659" bIns="48330" numCol="1" anchor="b" anchorCtr="0" compatLnSpc="1">
            <a:prstTxWarp prst="textNoShape">
              <a:avLst/>
            </a:prstTxWarp>
          </a:bodyPr>
          <a:lstStyle>
            <a:lvl1pPr algn="l" defTabSz="966788">
              <a:defRPr/>
            </a:lvl1pPr>
          </a:lstStyle>
          <a:p>
            <a:pPr>
              <a:defRPr/>
            </a:pPr>
            <a:endParaRPr lang="en-US"/>
          </a:p>
        </p:txBody>
      </p:sp>
      <p:sp>
        <p:nvSpPr>
          <p:cNvPr id="4403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59" tIns="48330" rIns="96659" bIns="48330" numCol="1" anchor="b" anchorCtr="0" compatLnSpc="1">
            <a:prstTxWarp prst="textNoShape">
              <a:avLst/>
            </a:prstTxWarp>
          </a:bodyPr>
          <a:lstStyle>
            <a:lvl1pPr algn="r" defTabSz="966788">
              <a:defRPr/>
            </a:lvl1pPr>
          </a:lstStyle>
          <a:p>
            <a:pPr>
              <a:defRPr/>
            </a:pPr>
            <a:fld id="{6B49054B-FB52-44B4-AA37-42E26A382B7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1DCA1BD-E695-49FC-B33A-60818A852762}" type="slidenum">
              <a:rPr lang="en-US" smtClean="0"/>
              <a:pPr/>
              <a:t>1</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B49054B-FB52-44B4-AA37-42E26A382B74}"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CCE1E1A-B818-480B-B186-DAC6F735CE6F}" type="slidenum">
              <a:rPr lang="en-US" smtClean="0"/>
              <a:pPr/>
              <a:t>11</a:t>
            </a:fld>
            <a:endParaRPr lang="en-US" smtClean="0"/>
          </a:p>
        </p:txBody>
      </p:sp>
      <p:sp>
        <p:nvSpPr>
          <p:cNvPr id="70659" name="Rectangle 2"/>
          <p:cNvSpPr>
            <a:spLocks noGrp="1" noRot="1" noChangeAspect="1" noChangeArrowheads="1" noTextEdit="1"/>
          </p:cNvSpPr>
          <p:nvPr>
            <p:ph type="sldImg"/>
          </p:nvPr>
        </p:nvSpPr>
        <p:spPr>
          <a:solidFill>
            <a:srgbClr val="FFFFFF"/>
          </a:solidFill>
          <a:ln/>
        </p:spPr>
      </p:sp>
      <p:sp>
        <p:nvSpPr>
          <p:cNvPr id="7066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You might want to skip this slide.</a:t>
            </a:r>
          </a:p>
          <a:p>
            <a:pPr eaLnBrk="1" hangingPunct="1"/>
            <a:endParaRPr lang="en-US" smtClean="0"/>
          </a:p>
          <a:p>
            <a:pPr eaLnBrk="1" hangingPunct="1"/>
            <a:r>
              <a:rPr lang="en-US" smtClean="0"/>
              <a:t>This is the evaluation method. Get the ranking for the learned retrieval function and for the standard retrieval function (e.g. Google).</a:t>
            </a:r>
          </a:p>
          <a:p>
            <a:pPr eaLnBrk="1" hangingPunct="1"/>
            <a:endParaRPr lang="en-US" smtClean="0"/>
          </a:p>
          <a:p>
            <a:pPr eaLnBrk="1" hangingPunct="1"/>
            <a:r>
              <a:rPr lang="en-US" smtClean="0"/>
              <a:t>Combine both rankings into one combined ranking in a “fair and unbiased” way. This means, that at each position in the combined ranking the number of links from “learned” equals the number of links from “google” plus/minus 1. So, if user have no preference for a ranking function, with 50/50 chance they will click on links from either ranking function.</a:t>
            </a:r>
          </a:p>
          <a:p>
            <a:pPr eaLnBrk="1" hangingPunct="1"/>
            <a:endParaRPr lang="en-US" smtClean="0"/>
          </a:p>
          <a:p>
            <a:pPr eaLnBrk="1" hangingPunct="1"/>
            <a:r>
              <a:rPr lang="en-US" smtClean="0"/>
              <a:t>We then evaluate, if the users click on links from one ranking function significantly more often. In the example, the lowest click in the combined ranking is 7. Due to the “fair” merging, the user has seen the top 4 from both rankings. Tracing back where the clicked on links came from, 3 links were in the top 4 from “Learned”, but only one in the top  4 from “google”. So, “learned” wins on this query.</a:t>
            </a:r>
          </a:p>
          <a:p>
            <a:pPr eaLnBrk="1" hangingPunct="1"/>
            <a:endParaRPr lang="en-US" smtClean="0"/>
          </a:p>
          <a:p>
            <a:pPr eaLnBrk="1" hangingPunct="1"/>
            <a:r>
              <a:rPr lang="en-US" smtClean="0"/>
              <a:t>Note that this is a blind test. Users do not know which retrieval function the link came from. In particular, we use the same abstract generator.</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CCE1E1A-B818-480B-B186-DAC6F735CE6F}" type="slidenum">
              <a:rPr lang="en-US" smtClean="0"/>
              <a:pPr/>
              <a:t>12</a:t>
            </a:fld>
            <a:endParaRPr lang="en-US" dirty="0" smtClean="0"/>
          </a:p>
        </p:txBody>
      </p:sp>
      <p:sp>
        <p:nvSpPr>
          <p:cNvPr id="70659" name="Rectangle 2"/>
          <p:cNvSpPr>
            <a:spLocks noGrp="1" noRot="1" noChangeAspect="1" noChangeArrowheads="1" noTextEdit="1"/>
          </p:cNvSpPr>
          <p:nvPr>
            <p:ph type="sldImg"/>
          </p:nvPr>
        </p:nvSpPr>
        <p:spPr>
          <a:solidFill>
            <a:srgbClr val="FFFFFF"/>
          </a:solidFill>
          <a:ln/>
        </p:spPr>
      </p:sp>
      <p:sp>
        <p:nvSpPr>
          <p:cNvPr id="7066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t>You might want to skip this slide.</a:t>
            </a:r>
          </a:p>
          <a:p>
            <a:pPr eaLnBrk="1" hangingPunct="1"/>
            <a:endParaRPr lang="en-US" dirty="0" smtClean="0"/>
          </a:p>
          <a:p>
            <a:pPr eaLnBrk="1" hangingPunct="1"/>
            <a:r>
              <a:rPr lang="en-US" dirty="0" smtClean="0"/>
              <a:t>This is the evaluation method. Get the ranking for the learned retrieval function and for the standard retrieval function (e.g. Google).</a:t>
            </a:r>
          </a:p>
          <a:p>
            <a:pPr eaLnBrk="1" hangingPunct="1"/>
            <a:endParaRPr lang="en-US" dirty="0" smtClean="0"/>
          </a:p>
          <a:p>
            <a:pPr eaLnBrk="1" hangingPunct="1"/>
            <a:r>
              <a:rPr lang="en-US" dirty="0" smtClean="0"/>
              <a:t>Combine both rankings into one combined ranking in a “fair and unbiased” way. This means, that at each position in the combined ranking the number of links from “learned” equals the number of links from “</a:t>
            </a:r>
            <a:r>
              <a:rPr lang="en-US" dirty="0" err="1" smtClean="0"/>
              <a:t>google</a:t>
            </a:r>
            <a:r>
              <a:rPr lang="en-US" dirty="0" smtClean="0"/>
              <a:t>” plus/minus 1. So, if user have no preference for a ranking function, with 50/50 chance they will click on links from either ranking function.</a:t>
            </a:r>
          </a:p>
          <a:p>
            <a:pPr eaLnBrk="1" hangingPunct="1"/>
            <a:endParaRPr lang="en-US" dirty="0" smtClean="0"/>
          </a:p>
          <a:p>
            <a:pPr eaLnBrk="1" hangingPunct="1"/>
            <a:r>
              <a:rPr lang="en-US" dirty="0" smtClean="0"/>
              <a:t>We then evaluate, if the users click on links from one ranking function significantly more often. In the example, the lowest click in the combined ranking is 7. Due to the “fair” merging, the user has seen the top 4 from both rankings. Tracing back where the clicked on links came from, 3 links were in the top 4 from “Learned”, but only one in the top  4 from “</a:t>
            </a:r>
            <a:r>
              <a:rPr lang="en-US" dirty="0" err="1" smtClean="0"/>
              <a:t>google</a:t>
            </a:r>
            <a:r>
              <a:rPr lang="en-US" dirty="0" smtClean="0"/>
              <a:t>”. So, “learned” wins on this query.</a:t>
            </a:r>
          </a:p>
          <a:p>
            <a:pPr eaLnBrk="1" hangingPunct="1"/>
            <a:endParaRPr lang="en-US" dirty="0" smtClean="0"/>
          </a:p>
          <a:p>
            <a:pPr eaLnBrk="1" hangingPunct="1"/>
            <a:r>
              <a:rPr lang="en-US" dirty="0" smtClean="0"/>
              <a:t>Note that this is a blind test. Users do not know which retrieval function the link came from. In particular, we use the same abstract generator.</a:t>
            </a:r>
          </a:p>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CCE1E1A-B818-480B-B186-DAC6F735CE6F}" type="slidenum">
              <a:rPr lang="en-US" smtClean="0"/>
              <a:pPr/>
              <a:t>14</a:t>
            </a:fld>
            <a:endParaRPr lang="en-US" dirty="0" smtClean="0"/>
          </a:p>
        </p:txBody>
      </p:sp>
      <p:sp>
        <p:nvSpPr>
          <p:cNvPr id="70659" name="Rectangle 2"/>
          <p:cNvSpPr>
            <a:spLocks noGrp="1" noRot="1" noChangeAspect="1" noChangeArrowheads="1" noTextEdit="1"/>
          </p:cNvSpPr>
          <p:nvPr>
            <p:ph type="sldImg"/>
          </p:nvPr>
        </p:nvSpPr>
        <p:spPr>
          <a:solidFill>
            <a:srgbClr val="FFFFFF"/>
          </a:solidFill>
          <a:ln/>
        </p:spPr>
      </p:sp>
      <p:sp>
        <p:nvSpPr>
          <p:cNvPr id="7066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t>You might want to skip this slide.</a:t>
            </a:r>
          </a:p>
          <a:p>
            <a:pPr eaLnBrk="1" hangingPunct="1"/>
            <a:endParaRPr lang="en-US" dirty="0" smtClean="0"/>
          </a:p>
          <a:p>
            <a:pPr eaLnBrk="1" hangingPunct="1"/>
            <a:r>
              <a:rPr lang="en-US" dirty="0" smtClean="0"/>
              <a:t>This is the evaluation method. Get the ranking for the learned retrieval function and for the standard retrieval function (e.g. Google).</a:t>
            </a:r>
          </a:p>
          <a:p>
            <a:pPr eaLnBrk="1" hangingPunct="1"/>
            <a:endParaRPr lang="en-US" dirty="0" smtClean="0"/>
          </a:p>
          <a:p>
            <a:pPr eaLnBrk="1" hangingPunct="1"/>
            <a:r>
              <a:rPr lang="en-US" dirty="0" smtClean="0"/>
              <a:t>Combine both rankings into one combined ranking in a “fair and unbiased” way. This means, that at each position in the combined ranking the number of links from “learned” equals the number of links from “</a:t>
            </a:r>
            <a:r>
              <a:rPr lang="en-US" dirty="0" err="1" smtClean="0"/>
              <a:t>google</a:t>
            </a:r>
            <a:r>
              <a:rPr lang="en-US" dirty="0" smtClean="0"/>
              <a:t>” plus/minus 1. So, if user have no preference for a ranking function, with 50/50 chance they will click on links from either ranking function.</a:t>
            </a:r>
          </a:p>
          <a:p>
            <a:pPr eaLnBrk="1" hangingPunct="1"/>
            <a:endParaRPr lang="en-US" dirty="0" smtClean="0"/>
          </a:p>
          <a:p>
            <a:pPr eaLnBrk="1" hangingPunct="1"/>
            <a:r>
              <a:rPr lang="en-US" dirty="0" smtClean="0"/>
              <a:t>We then evaluate, if the users click on links from one ranking function significantly more often. In the example, the lowest click in the combined ranking is 7. Due to the “fair” merging, the user has seen the top 4 from both rankings. Tracing back where the clicked on links came from, 3 links were in the top 4 from “Learned”, but only one in the top  4 from “</a:t>
            </a:r>
            <a:r>
              <a:rPr lang="en-US" dirty="0" err="1" smtClean="0"/>
              <a:t>google</a:t>
            </a:r>
            <a:r>
              <a:rPr lang="en-US" dirty="0" smtClean="0"/>
              <a:t>”. So, “learned” wins on this query.</a:t>
            </a:r>
          </a:p>
          <a:p>
            <a:pPr eaLnBrk="1" hangingPunct="1"/>
            <a:endParaRPr lang="en-US" dirty="0" smtClean="0"/>
          </a:p>
          <a:p>
            <a:pPr eaLnBrk="1" hangingPunct="1"/>
            <a:r>
              <a:rPr lang="en-US" dirty="0" smtClean="0"/>
              <a:t>Note that this is a blind test. Users do not know which retrieval function the link came from. In particular, we use the same abstract generator.</a:t>
            </a:r>
          </a:p>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D71ABC-DD78-4DAC-A8CC-A7EFEA07CD8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F5D359-582A-463C-AD95-C6036E636B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381000"/>
            <a:ext cx="19812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81000"/>
            <a:ext cx="57912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756507-4EA5-4E61-AFF7-E52AFD698B7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9248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0E42B2-0A38-43E4-86A5-86ACD9F2911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49574C-4617-4176-9AE4-297A2E64494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F58D6A-BA3D-4C10-9C8B-9B211F2B05C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35C5BF-0C8E-4725-8244-4164D83738D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15F1C4-6461-4715-8235-5C4B5005AEB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408FF71-15D2-46AB-BDA7-19114D11831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2892519-587A-4B59-8E8A-7C7C5DE71C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784A5C6-46DA-4F88-82C1-FF5801C4860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E76EC5E-9C46-4E8F-B393-AE2A07CBDB2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09600" y="381000"/>
            <a:ext cx="79248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609600" y="1371600"/>
            <a:ext cx="79248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6" name="Rectangle 4"/>
          <p:cNvSpPr>
            <a:spLocks noGrp="1" noChangeArrowheads="1"/>
          </p:cNvSpPr>
          <p:nvPr>
            <p:ph type="dt" sz="half" idx="2"/>
          </p:nvPr>
        </p:nvSpPr>
        <p:spPr bwMode="auto">
          <a:xfrm>
            <a:off x="685800" y="62484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a:p>
        </p:txBody>
      </p:sp>
      <p:sp>
        <p:nvSpPr>
          <p:cNvPr id="8197" name="Rectangle 5"/>
          <p:cNvSpPr>
            <a:spLocks noGrp="1" noChangeArrowheads="1"/>
          </p:cNvSpPr>
          <p:nvPr>
            <p:ph type="ftr" sz="quarter" idx="3"/>
          </p:nvPr>
        </p:nvSpPr>
        <p:spPr bwMode="auto">
          <a:xfrm>
            <a:off x="3124200" y="62484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8198" name="Rectangle 6"/>
          <p:cNvSpPr>
            <a:spLocks noGrp="1" noChangeArrowheads="1"/>
          </p:cNvSpPr>
          <p:nvPr>
            <p:ph type="sldNum" sz="quarter" idx="4"/>
          </p:nvPr>
        </p:nvSpPr>
        <p:spPr bwMode="auto">
          <a:xfrm>
            <a:off x="6553200" y="62484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BC548E0-ABFD-4E55-9351-B6084C762DEA}" type="slidenum">
              <a:rPr lang="en-US"/>
              <a:pPr>
                <a:defRPr/>
              </a:pPr>
              <a:t>‹#›</a:t>
            </a:fld>
            <a:endParaRPr lang="en-US"/>
          </a:p>
        </p:txBody>
      </p:sp>
      <p:sp>
        <p:nvSpPr>
          <p:cNvPr id="8199" name="Rectangle 7"/>
          <p:cNvSpPr>
            <a:spLocks noChangeArrowheads="1"/>
          </p:cNvSpPr>
          <p:nvPr/>
        </p:nvSpPr>
        <p:spPr bwMode="auto">
          <a:xfrm>
            <a:off x="228600" y="228600"/>
            <a:ext cx="8686800" cy="6400800"/>
          </a:xfrm>
          <a:prstGeom prst="rect">
            <a:avLst/>
          </a:prstGeom>
          <a:noFill/>
          <a:ln w="9525">
            <a:solidFill>
              <a:schemeClr val="tx1"/>
            </a:solid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3600">
          <a:solidFill>
            <a:srgbClr val="333399"/>
          </a:solidFill>
          <a:latin typeface="+mj-lt"/>
          <a:ea typeface="+mj-ea"/>
          <a:cs typeface="+mj-cs"/>
        </a:defRPr>
      </a:lvl1pPr>
      <a:lvl2pPr algn="ctr" rtl="0" eaLnBrk="0" fontAlgn="base" hangingPunct="0">
        <a:spcBef>
          <a:spcPct val="0"/>
        </a:spcBef>
        <a:spcAft>
          <a:spcPct val="0"/>
        </a:spcAft>
        <a:defRPr sz="3600">
          <a:solidFill>
            <a:srgbClr val="333399"/>
          </a:solidFill>
          <a:latin typeface="Times New Roman" pitchFamily="18" charset="0"/>
        </a:defRPr>
      </a:lvl2pPr>
      <a:lvl3pPr algn="ctr" rtl="0" eaLnBrk="0" fontAlgn="base" hangingPunct="0">
        <a:spcBef>
          <a:spcPct val="0"/>
        </a:spcBef>
        <a:spcAft>
          <a:spcPct val="0"/>
        </a:spcAft>
        <a:defRPr sz="3600">
          <a:solidFill>
            <a:srgbClr val="333399"/>
          </a:solidFill>
          <a:latin typeface="Times New Roman" pitchFamily="18" charset="0"/>
        </a:defRPr>
      </a:lvl3pPr>
      <a:lvl4pPr algn="ctr" rtl="0" eaLnBrk="0" fontAlgn="base" hangingPunct="0">
        <a:spcBef>
          <a:spcPct val="0"/>
        </a:spcBef>
        <a:spcAft>
          <a:spcPct val="0"/>
        </a:spcAft>
        <a:defRPr sz="3600">
          <a:solidFill>
            <a:srgbClr val="333399"/>
          </a:solidFill>
          <a:latin typeface="Times New Roman" pitchFamily="18" charset="0"/>
        </a:defRPr>
      </a:lvl4pPr>
      <a:lvl5pPr algn="ctr" rtl="0" eaLnBrk="0" fontAlgn="base" hangingPunct="0">
        <a:spcBef>
          <a:spcPct val="0"/>
        </a:spcBef>
        <a:spcAft>
          <a:spcPct val="0"/>
        </a:spcAft>
        <a:defRPr sz="3600">
          <a:solidFill>
            <a:srgbClr val="333399"/>
          </a:solidFill>
          <a:latin typeface="Times New Roman" pitchFamily="18" charset="0"/>
        </a:defRPr>
      </a:lvl5pPr>
      <a:lvl6pPr marL="457200" algn="ctr" rtl="0" fontAlgn="base">
        <a:spcBef>
          <a:spcPct val="0"/>
        </a:spcBef>
        <a:spcAft>
          <a:spcPct val="0"/>
        </a:spcAft>
        <a:defRPr sz="3600">
          <a:solidFill>
            <a:srgbClr val="333399"/>
          </a:solidFill>
          <a:latin typeface="Times New Roman" pitchFamily="18" charset="0"/>
        </a:defRPr>
      </a:lvl6pPr>
      <a:lvl7pPr marL="914400" algn="ctr" rtl="0" fontAlgn="base">
        <a:spcBef>
          <a:spcPct val="0"/>
        </a:spcBef>
        <a:spcAft>
          <a:spcPct val="0"/>
        </a:spcAft>
        <a:defRPr sz="3600">
          <a:solidFill>
            <a:srgbClr val="333399"/>
          </a:solidFill>
          <a:latin typeface="Times New Roman" pitchFamily="18" charset="0"/>
        </a:defRPr>
      </a:lvl7pPr>
      <a:lvl8pPr marL="1371600" algn="ctr" rtl="0" fontAlgn="base">
        <a:spcBef>
          <a:spcPct val="0"/>
        </a:spcBef>
        <a:spcAft>
          <a:spcPct val="0"/>
        </a:spcAft>
        <a:defRPr sz="3600">
          <a:solidFill>
            <a:srgbClr val="333399"/>
          </a:solidFill>
          <a:latin typeface="Times New Roman" pitchFamily="18" charset="0"/>
        </a:defRPr>
      </a:lvl8pPr>
      <a:lvl9pPr marL="1828800" algn="ctr" rtl="0" fontAlgn="base">
        <a:spcBef>
          <a:spcPct val="0"/>
        </a:spcBef>
        <a:spcAft>
          <a:spcPct val="0"/>
        </a:spcAft>
        <a:defRPr sz="3600">
          <a:solidFill>
            <a:srgbClr val="333399"/>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tags" Target="../tags/tag5.xml"/><Relationship Id="rId7"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tags" Target="../tags/tag6.xml"/><Relationship Id="rId9"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4.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chart" Target="../charts/chart3.xml"/><Relationship Id="rId5" Type="http://schemas.openxmlformats.org/officeDocument/2006/relationships/slideLayout" Target="../slideLayouts/slideLayout2.xml"/><Relationship Id="rId4" Type="http://schemas.openxmlformats.org/officeDocument/2006/relationships/tags" Target="../tags/tag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radlinski.org/osmo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55638" y="404813"/>
            <a:ext cx="7786687" cy="3405187"/>
          </a:xfrm>
        </p:spPr>
        <p:txBody>
          <a:bodyPr/>
          <a:lstStyle/>
          <a:p>
            <a:pPr eaLnBrk="1" hangingPunct="1"/>
            <a:r>
              <a:rPr lang="en-US" sz="5400" dirty="0" smtClean="0"/>
              <a:t>How does </a:t>
            </a:r>
            <a:br>
              <a:rPr lang="en-US" sz="5400" dirty="0" smtClean="0"/>
            </a:br>
            <a:r>
              <a:rPr lang="en-US" sz="5400" dirty="0" err="1" smtClean="0"/>
              <a:t>Clickthrough</a:t>
            </a:r>
            <a:r>
              <a:rPr lang="en-US" sz="5400" dirty="0" smtClean="0"/>
              <a:t> Data </a:t>
            </a:r>
            <a:br>
              <a:rPr lang="en-US" sz="5400" dirty="0" smtClean="0"/>
            </a:br>
            <a:r>
              <a:rPr lang="en-US" sz="5400" dirty="0" smtClean="0"/>
              <a:t>Reflect </a:t>
            </a:r>
            <a:br>
              <a:rPr lang="en-US" sz="5400" dirty="0" smtClean="0"/>
            </a:br>
            <a:r>
              <a:rPr lang="en-US" sz="5400" dirty="0" smtClean="0"/>
              <a:t>Retrieval Quality? </a:t>
            </a:r>
          </a:p>
        </p:txBody>
      </p:sp>
      <p:sp>
        <p:nvSpPr>
          <p:cNvPr id="7171" name="Rectangle 3"/>
          <p:cNvSpPr>
            <a:spLocks noGrp="1" noChangeArrowheads="1"/>
          </p:cNvSpPr>
          <p:nvPr>
            <p:ph type="subTitle" idx="1"/>
          </p:nvPr>
        </p:nvSpPr>
        <p:spPr>
          <a:xfrm>
            <a:off x="573088" y="4038599"/>
            <a:ext cx="7985125" cy="2193925"/>
          </a:xfrm>
        </p:spPr>
        <p:txBody>
          <a:bodyPr/>
          <a:lstStyle/>
          <a:p>
            <a:pPr eaLnBrk="1" hangingPunct="1"/>
            <a:r>
              <a:rPr lang="en-US" dirty="0" smtClean="0"/>
              <a:t>Thorsten Joachims</a:t>
            </a:r>
          </a:p>
          <a:p>
            <a:pPr eaLnBrk="1" hangingPunct="1"/>
            <a:r>
              <a:rPr lang="en-US" dirty="0" smtClean="0"/>
              <a:t>Filip Radlinski (now MSR), Madhu Kurup (now Amazon)</a:t>
            </a:r>
          </a:p>
          <a:p>
            <a:pPr eaLnBrk="1" hangingPunct="1"/>
            <a:r>
              <a:rPr lang="en-US" dirty="0" smtClean="0"/>
              <a:t/>
            </a:r>
            <a:br>
              <a:rPr lang="en-US" dirty="0" smtClean="0"/>
            </a:br>
            <a:r>
              <a:rPr lang="en-US" dirty="0" smtClean="0"/>
              <a:t>Department of Computer Science</a:t>
            </a:r>
          </a:p>
          <a:p>
            <a:pPr eaLnBrk="1" hangingPunct="1"/>
            <a:r>
              <a:rPr lang="en-US" dirty="0" smtClean="0"/>
              <a:t>Cornell University</a:t>
            </a:r>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lstStyle/>
          <a:p>
            <a:r>
              <a:rPr lang="en-US" dirty="0" smtClean="0"/>
              <a:t>Question 1: Absolute Metrics</a:t>
            </a:r>
          </a:p>
          <a:p>
            <a:pPr lvl="1"/>
            <a:r>
              <a:rPr lang="en-US" dirty="0" smtClean="0"/>
              <a:t>Do metrics derived from observed user behavior provide absolute feedback about retrieval quality of f?</a:t>
            </a:r>
          </a:p>
          <a:p>
            <a:pPr lvl="1"/>
            <a:r>
              <a:rPr lang="en-US" dirty="0" smtClean="0"/>
              <a:t>For example:</a:t>
            </a:r>
          </a:p>
          <a:p>
            <a:pPr lvl="2"/>
            <a:r>
              <a:rPr lang="en-US" dirty="0" smtClean="0"/>
              <a:t>U(f</a:t>
            </a:r>
            <a:r>
              <a:rPr lang="en-US" dirty="0" smtClean="0">
                <a:sym typeface="Wingdings" pitchFamily="2" charset="2"/>
              </a:rPr>
              <a:t>) ~ </a:t>
            </a:r>
            <a:r>
              <a:rPr lang="en-US" dirty="0" err="1" smtClean="0">
                <a:sym typeface="Wingdings" pitchFamily="2" charset="2"/>
              </a:rPr>
              <a:t>numClicks</a:t>
            </a:r>
            <a:r>
              <a:rPr lang="en-US" dirty="0" smtClean="0">
                <a:sym typeface="Wingdings" pitchFamily="2" charset="2"/>
              </a:rPr>
              <a:t>(f)</a:t>
            </a:r>
            <a:endParaRPr lang="en-US" dirty="0" smtClean="0"/>
          </a:p>
          <a:p>
            <a:pPr lvl="2"/>
            <a:r>
              <a:rPr lang="en-US" dirty="0" smtClean="0"/>
              <a:t>U(f</a:t>
            </a:r>
            <a:r>
              <a:rPr lang="en-US" dirty="0" smtClean="0">
                <a:sym typeface="Wingdings" pitchFamily="2" charset="2"/>
              </a:rPr>
              <a:t>) ~ 1/abandonment(f)</a:t>
            </a:r>
            <a:endParaRPr lang="en-US" dirty="0" smtClean="0"/>
          </a:p>
          <a:p>
            <a:r>
              <a:rPr lang="en-US" dirty="0" smtClean="0"/>
              <a:t>Question 2: Paired Comparison Tests</a:t>
            </a:r>
          </a:p>
          <a:p>
            <a:pPr lvl="1"/>
            <a:r>
              <a:rPr lang="en-US" dirty="0" smtClean="0"/>
              <a:t>Do paired comparison tests provide relative preferences between two retrieval functions f</a:t>
            </a:r>
            <a:r>
              <a:rPr lang="en-US" baseline="-25000" dirty="0" smtClean="0"/>
              <a:t>1</a:t>
            </a:r>
            <a:r>
              <a:rPr lang="en-US" dirty="0" smtClean="0"/>
              <a:t> and f</a:t>
            </a:r>
            <a:r>
              <a:rPr lang="en-US" baseline="-25000" dirty="0" smtClean="0"/>
              <a:t>2</a:t>
            </a:r>
            <a:r>
              <a:rPr lang="en-US" dirty="0" smtClean="0"/>
              <a:t>?</a:t>
            </a:r>
          </a:p>
          <a:p>
            <a:pPr lvl="1"/>
            <a:r>
              <a:rPr lang="en-US" dirty="0" smtClean="0"/>
              <a:t>For example:</a:t>
            </a:r>
          </a:p>
          <a:p>
            <a:pPr lvl="2"/>
            <a:r>
              <a:rPr lang="en-US" dirty="0" smtClean="0"/>
              <a:t>f</a:t>
            </a:r>
            <a:r>
              <a:rPr lang="en-US" baseline="-25000" dirty="0" smtClean="0"/>
              <a:t>1</a:t>
            </a:r>
            <a:r>
              <a:rPr lang="en-US" dirty="0" smtClean="0"/>
              <a:t> </a:t>
            </a:r>
            <a:r>
              <a:rPr lang="en-US" dirty="0" smtClean="0">
                <a:latin typeface="cmsy10"/>
              </a:rPr>
              <a:t>Â</a:t>
            </a:r>
            <a:r>
              <a:rPr lang="en-US" dirty="0" smtClean="0"/>
              <a:t> f</a:t>
            </a:r>
            <a:r>
              <a:rPr lang="en-US" baseline="-25000" dirty="0" smtClean="0"/>
              <a:t>2</a:t>
            </a:r>
            <a:r>
              <a:rPr lang="en-US" dirty="0" smtClean="0"/>
              <a:t> </a:t>
            </a:r>
            <a:r>
              <a:rPr lang="en-US" dirty="0" smtClean="0">
                <a:sym typeface="Wingdings" pitchFamily="2" charset="2"/>
              </a:rPr>
              <a:t> </a:t>
            </a:r>
            <a:r>
              <a:rPr lang="en-US" dirty="0" err="1" smtClean="0">
                <a:sym typeface="Wingdings" pitchFamily="2" charset="2"/>
              </a:rPr>
              <a:t>pairedCompTest</a:t>
            </a:r>
            <a:r>
              <a:rPr lang="en-US" dirty="0" smtClean="0">
                <a:sym typeface="Wingdings" pitchFamily="2" charset="2"/>
              </a:rPr>
              <a:t>(f</a:t>
            </a:r>
            <a:r>
              <a:rPr lang="en-US" baseline="-25000" dirty="0" smtClean="0">
                <a:sym typeface="Wingdings" pitchFamily="2" charset="2"/>
              </a:rPr>
              <a:t>1</a:t>
            </a:r>
            <a:r>
              <a:rPr lang="en-US" dirty="0" smtClean="0">
                <a:sym typeface="Wingdings" pitchFamily="2" charset="2"/>
              </a:rPr>
              <a:t>, f</a:t>
            </a:r>
            <a:r>
              <a:rPr lang="en-US" baseline="-25000" dirty="0" smtClean="0">
                <a:sym typeface="Wingdings" pitchFamily="2" charset="2"/>
              </a:rPr>
              <a:t>2</a:t>
            </a:r>
            <a:r>
              <a:rPr lang="en-US" dirty="0" smtClean="0">
                <a:sym typeface="Wingdings" pitchFamily="2" charset="2"/>
              </a:rPr>
              <a:t>) &gt; 0</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t>Paired Comparisons: What to Measure?</a:t>
            </a:r>
          </a:p>
        </p:txBody>
      </p:sp>
      <p:sp>
        <p:nvSpPr>
          <p:cNvPr id="32771" name="Rectangle 3"/>
          <p:cNvSpPr>
            <a:spLocks noGrp="1" noChangeArrowheads="1"/>
          </p:cNvSpPr>
          <p:nvPr>
            <p:ph type="body" idx="1"/>
          </p:nvPr>
        </p:nvSpPr>
        <p:spPr>
          <a:xfrm>
            <a:off x="609600" y="4267200"/>
            <a:ext cx="8153400" cy="706438"/>
          </a:xfrm>
        </p:spPr>
        <p:txBody>
          <a:bodyPr/>
          <a:lstStyle/>
          <a:p>
            <a:pPr eaLnBrk="1" hangingPunct="1">
              <a:buNone/>
            </a:pPr>
            <a:r>
              <a:rPr lang="en-US" dirty="0" smtClean="0"/>
              <a:t>Interpretation: </a:t>
            </a:r>
            <a:r>
              <a:rPr lang="en-US" b="0" dirty="0" smtClean="0"/>
              <a:t>(</a:t>
            </a:r>
            <a:r>
              <a:rPr lang="en-US" b="0" dirty="0" smtClean="0">
                <a:latin typeface="Times New Roman"/>
              </a:rPr>
              <a:t>r</a:t>
            </a:r>
            <a:r>
              <a:rPr lang="en-US" b="0" baseline="-25000" dirty="0" smtClean="0">
                <a:latin typeface="Times New Roman"/>
              </a:rPr>
              <a:t>1</a:t>
            </a:r>
            <a:r>
              <a:rPr lang="en-US" b="0" dirty="0" smtClean="0">
                <a:latin typeface="cmsy10"/>
                <a:sym typeface="Wingdings" pitchFamily="2" charset="2"/>
              </a:rPr>
              <a:t> Â</a:t>
            </a:r>
            <a:r>
              <a:rPr lang="en-US" b="0" dirty="0" smtClean="0"/>
              <a:t> </a:t>
            </a:r>
            <a:r>
              <a:rPr lang="en-US" b="0" dirty="0" smtClean="0">
                <a:latin typeface="Times New Roman"/>
              </a:rPr>
              <a:t>r</a:t>
            </a:r>
            <a:r>
              <a:rPr lang="en-US" b="0" baseline="-25000" dirty="0" smtClean="0">
                <a:latin typeface="Times New Roman"/>
              </a:rPr>
              <a:t>2</a:t>
            </a:r>
            <a:r>
              <a:rPr lang="en-US" b="0" dirty="0" smtClean="0"/>
              <a:t>) ↔ </a:t>
            </a:r>
            <a:r>
              <a:rPr lang="en-US" b="0" dirty="0" smtClean="0">
                <a:sym typeface="Wingdings" pitchFamily="2" charset="2"/>
              </a:rPr>
              <a:t>clicks(r</a:t>
            </a:r>
            <a:r>
              <a:rPr lang="en-US" b="0" baseline="-25000" dirty="0" smtClean="0"/>
              <a:t>1</a:t>
            </a:r>
            <a:r>
              <a:rPr lang="en-US" b="0" dirty="0" smtClean="0">
                <a:sym typeface="Wingdings" pitchFamily="2" charset="2"/>
              </a:rPr>
              <a:t>) &gt; clicks(r</a:t>
            </a:r>
            <a:r>
              <a:rPr lang="en-US" b="0" baseline="-25000" dirty="0" smtClean="0"/>
              <a:t>2</a:t>
            </a:r>
            <a:r>
              <a:rPr lang="en-US" b="0" dirty="0" smtClean="0">
                <a:sym typeface="Wingdings" pitchFamily="2" charset="2"/>
              </a:rPr>
              <a:t>)</a:t>
            </a:r>
            <a:endParaRPr lang="en-US" sz="1800" b="0" dirty="0" smtClean="0"/>
          </a:p>
          <a:p>
            <a:pPr lvl="1" eaLnBrk="1" hangingPunct="1">
              <a:buNone/>
            </a:pPr>
            <a:endParaRPr lang="en-US" sz="2000" dirty="0" smtClean="0"/>
          </a:p>
          <a:p>
            <a:pPr eaLnBrk="1" hangingPunct="1"/>
            <a:endParaRPr lang="en-US" sz="2000" dirty="0" smtClean="0"/>
          </a:p>
        </p:txBody>
      </p:sp>
      <p:sp>
        <p:nvSpPr>
          <p:cNvPr id="32776" name="Text Box 5"/>
          <p:cNvSpPr txBox="1">
            <a:spLocks noChangeArrowheads="1"/>
          </p:cNvSpPr>
          <p:nvPr/>
        </p:nvSpPr>
        <p:spPr bwMode="auto">
          <a:xfrm>
            <a:off x="673101" y="2160589"/>
            <a:ext cx="2608263" cy="1200150"/>
          </a:xfrm>
          <a:prstGeom prst="rect">
            <a:avLst/>
          </a:prstGeom>
          <a:noFill/>
          <a:ln w="76200">
            <a:solidFill>
              <a:schemeClr val="folHlink"/>
            </a:solidFill>
            <a:miter lim="800000"/>
            <a:headEnd/>
            <a:tailEnd/>
          </a:ln>
        </p:spPr>
        <p:txBody>
          <a:bodyPr>
            <a:spAutoFit/>
          </a:bodyPr>
          <a:lstStyle/>
          <a:p>
            <a:pPr algn="l">
              <a:lnSpc>
                <a:spcPct val="90000"/>
              </a:lnSpc>
              <a:tabLst>
                <a:tab pos="290513" algn="l"/>
              </a:tabLst>
            </a:pPr>
            <a:r>
              <a:rPr lang="en-US" sz="800" dirty="0">
                <a:latin typeface="+mn-lt"/>
              </a:rPr>
              <a:t>1. 	Kernel Machines </a:t>
            </a:r>
            <a:br>
              <a:rPr lang="en-US" sz="800" dirty="0">
                <a:latin typeface="+mn-lt"/>
              </a:rPr>
            </a:br>
            <a:r>
              <a:rPr lang="en-US" sz="800" dirty="0">
                <a:latin typeface="+mn-lt"/>
              </a:rPr>
              <a:t>	</a:t>
            </a:r>
            <a:r>
              <a:rPr lang="en-US" sz="800" i="1" dirty="0">
                <a:latin typeface="+mn-lt"/>
              </a:rPr>
              <a:t>http://svm.first.gmd.de/</a:t>
            </a:r>
            <a:endParaRPr lang="en-US" sz="800" dirty="0">
              <a:latin typeface="+mn-lt"/>
            </a:endParaRPr>
          </a:p>
          <a:p>
            <a:pPr algn="l">
              <a:lnSpc>
                <a:spcPct val="90000"/>
              </a:lnSpc>
              <a:tabLst>
                <a:tab pos="290513" algn="l"/>
              </a:tabLst>
            </a:pPr>
            <a:r>
              <a:rPr lang="en-US" sz="800" dirty="0">
                <a:latin typeface="+mn-lt"/>
              </a:rPr>
              <a:t>2.	Support Vector Machine</a:t>
            </a:r>
            <a:br>
              <a:rPr lang="en-US" sz="800" dirty="0">
                <a:latin typeface="+mn-lt"/>
              </a:rPr>
            </a:br>
            <a:r>
              <a:rPr lang="en-US" sz="800" dirty="0">
                <a:latin typeface="+mn-lt"/>
              </a:rPr>
              <a:t>	</a:t>
            </a:r>
            <a:r>
              <a:rPr lang="en-US" sz="800" i="1" dirty="0">
                <a:latin typeface="+mn-lt"/>
              </a:rPr>
              <a:t>http://jbolivar.freeservers.com/</a:t>
            </a:r>
            <a:endParaRPr lang="en-US" sz="800" dirty="0">
              <a:latin typeface="+mn-lt"/>
            </a:endParaRPr>
          </a:p>
          <a:p>
            <a:pPr algn="l">
              <a:lnSpc>
                <a:spcPct val="90000"/>
              </a:lnSpc>
              <a:tabLst>
                <a:tab pos="290513" algn="l"/>
              </a:tabLst>
            </a:pPr>
            <a:r>
              <a:rPr lang="en-US" sz="800" dirty="0">
                <a:latin typeface="+mn-lt"/>
              </a:rPr>
              <a:t>3.	An Introduction to Support Vector Machines</a:t>
            </a:r>
            <a:br>
              <a:rPr lang="en-US" sz="800" dirty="0">
                <a:latin typeface="+mn-lt"/>
              </a:rPr>
            </a:br>
            <a:r>
              <a:rPr lang="en-US" sz="800" dirty="0">
                <a:latin typeface="+mn-lt"/>
              </a:rPr>
              <a:t>	</a:t>
            </a:r>
            <a:r>
              <a:rPr lang="en-US" sz="800" i="1" dirty="0">
                <a:latin typeface="+mn-lt"/>
              </a:rPr>
              <a:t>http://www.support-vector.net/</a:t>
            </a:r>
            <a:endParaRPr lang="en-US" sz="800" dirty="0">
              <a:latin typeface="+mn-lt"/>
            </a:endParaRPr>
          </a:p>
          <a:p>
            <a:pPr algn="l">
              <a:lnSpc>
                <a:spcPct val="90000"/>
              </a:lnSpc>
              <a:tabLst>
                <a:tab pos="290513" algn="l"/>
              </a:tabLst>
            </a:pPr>
            <a:r>
              <a:rPr lang="en-US" sz="800" dirty="0">
                <a:latin typeface="+mn-lt"/>
              </a:rPr>
              <a:t>4.	Archives of SUPPORT-VECTOR-MACHINES ...</a:t>
            </a:r>
            <a:br>
              <a:rPr lang="en-US" sz="800" dirty="0">
                <a:latin typeface="+mn-lt"/>
              </a:rPr>
            </a:br>
            <a:r>
              <a:rPr lang="en-US" sz="800" dirty="0">
                <a:latin typeface="+mn-lt"/>
              </a:rPr>
              <a:t>	</a:t>
            </a:r>
            <a:r>
              <a:rPr lang="en-US" sz="800" i="1" dirty="0">
                <a:latin typeface="+mn-lt"/>
              </a:rPr>
              <a:t>http://www.jiscmail.ac.uk/lists/SUPPORT...</a:t>
            </a:r>
            <a:endParaRPr lang="en-US" sz="800" dirty="0">
              <a:latin typeface="+mn-lt"/>
            </a:endParaRPr>
          </a:p>
          <a:p>
            <a:pPr algn="l">
              <a:lnSpc>
                <a:spcPct val="90000"/>
              </a:lnSpc>
              <a:tabLst>
                <a:tab pos="290513" algn="l"/>
              </a:tabLst>
            </a:pPr>
            <a:r>
              <a:rPr lang="en-US" sz="800" dirty="0">
                <a:latin typeface="+mn-lt"/>
              </a:rPr>
              <a:t>5.	SVM-Light Support Vector Machine </a:t>
            </a:r>
            <a:br>
              <a:rPr lang="en-US" sz="800" dirty="0">
                <a:latin typeface="+mn-lt"/>
              </a:rPr>
            </a:br>
            <a:r>
              <a:rPr lang="en-US" sz="800" dirty="0">
                <a:latin typeface="+mn-lt"/>
              </a:rPr>
              <a:t>	</a:t>
            </a:r>
            <a:r>
              <a:rPr lang="en-US" sz="800" i="1" dirty="0">
                <a:latin typeface="+mn-lt"/>
              </a:rPr>
              <a:t>http://ais.gmd.de/~thorsten/svm light/</a:t>
            </a:r>
            <a:endParaRPr lang="en-US" sz="800" dirty="0">
              <a:latin typeface="+mn-lt"/>
            </a:endParaRPr>
          </a:p>
        </p:txBody>
      </p:sp>
      <p:sp>
        <p:nvSpPr>
          <p:cNvPr id="32777" name="Text Box 6"/>
          <p:cNvSpPr txBox="1">
            <a:spLocks noChangeArrowheads="1"/>
          </p:cNvSpPr>
          <p:nvPr/>
        </p:nvSpPr>
        <p:spPr bwMode="auto">
          <a:xfrm>
            <a:off x="5830889" y="2133601"/>
            <a:ext cx="2716213" cy="1200150"/>
          </a:xfrm>
          <a:prstGeom prst="rect">
            <a:avLst/>
          </a:prstGeom>
          <a:noFill/>
          <a:ln w="76200">
            <a:solidFill>
              <a:schemeClr val="folHlink"/>
            </a:solidFill>
            <a:miter lim="800000"/>
            <a:headEnd/>
            <a:tailEnd/>
          </a:ln>
        </p:spPr>
        <p:txBody>
          <a:bodyPr>
            <a:spAutoFit/>
          </a:bodyPr>
          <a:lstStyle/>
          <a:p>
            <a:pPr algn="l">
              <a:lnSpc>
                <a:spcPct val="90000"/>
              </a:lnSpc>
              <a:tabLst>
                <a:tab pos="290513" algn="l"/>
              </a:tabLst>
            </a:pPr>
            <a:r>
              <a:rPr lang="en-US" sz="800" dirty="0">
                <a:solidFill>
                  <a:srgbClr val="FF0000"/>
                </a:solidFill>
                <a:latin typeface="+mn-lt"/>
              </a:rPr>
              <a:t>1. 	Kernel Machines </a:t>
            </a:r>
            <a:br>
              <a:rPr lang="en-US" sz="800" dirty="0">
                <a:solidFill>
                  <a:srgbClr val="FF0000"/>
                </a:solidFill>
                <a:latin typeface="+mn-lt"/>
              </a:rPr>
            </a:br>
            <a:r>
              <a:rPr lang="en-US" sz="800" dirty="0">
                <a:solidFill>
                  <a:srgbClr val="FF0000"/>
                </a:solidFill>
                <a:latin typeface="+mn-lt"/>
              </a:rPr>
              <a:t>	</a:t>
            </a:r>
            <a:r>
              <a:rPr lang="en-US" sz="800" i="1" dirty="0">
                <a:solidFill>
                  <a:srgbClr val="FF0000"/>
                </a:solidFill>
                <a:latin typeface="+mn-lt"/>
              </a:rPr>
              <a:t>http://svm.first.gmd.de/</a:t>
            </a:r>
            <a:endParaRPr lang="en-US" sz="800" dirty="0">
              <a:solidFill>
                <a:srgbClr val="FF0000"/>
              </a:solidFill>
              <a:latin typeface="+mn-lt"/>
            </a:endParaRPr>
          </a:p>
          <a:p>
            <a:pPr algn="l">
              <a:lnSpc>
                <a:spcPct val="90000"/>
              </a:lnSpc>
              <a:tabLst>
                <a:tab pos="290513" algn="l"/>
              </a:tabLst>
            </a:pPr>
            <a:r>
              <a:rPr lang="en-US" sz="800" dirty="0">
                <a:solidFill>
                  <a:srgbClr val="FF0000"/>
                </a:solidFill>
                <a:latin typeface="+mn-lt"/>
              </a:rPr>
              <a:t>2.	SVM-Light Support Vector Machine </a:t>
            </a:r>
            <a:br>
              <a:rPr lang="en-US" sz="800" dirty="0">
                <a:solidFill>
                  <a:srgbClr val="FF0000"/>
                </a:solidFill>
                <a:latin typeface="+mn-lt"/>
              </a:rPr>
            </a:br>
            <a:r>
              <a:rPr lang="en-US" sz="800" dirty="0">
                <a:solidFill>
                  <a:srgbClr val="FF0000"/>
                </a:solidFill>
                <a:latin typeface="+mn-lt"/>
              </a:rPr>
              <a:t>	</a:t>
            </a:r>
            <a:r>
              <a:rPr lang="en-US" sz="800" i="1" dirty="0">
                <a:solidFill>
                  <a:srgbClr val="FF0000"/>
                </a:solidFill>
                <a:latin typeface="+mn-lt"/>
              </a:rPr>
              <a:t>http://ais.gmd.de/~thorsten/svm light/</a:t>
            </a:r>
            <a:endParaRPr lang="en-US" sz="800" dirty="0">
              <a:solidFill>
                <a:srgbClr val="FF0000"/>
              </a:solidFill>
              <a:latin typeface="+mn-lt"/>
            </a:endParaRPr>
          </a:p>
          <a:p>
            <a:pPr algn="l">
              <a:lnSpc>
                <a:spcPct val="90000"/>
              </a:lnSpc>
              <a:tabLst>
                <a:tab pos="290513" algn="l"/>
              </a:tabLst>
            </a:pPr>
            <a:r>
              <a:rPr lang="en-US" sz="800" i="1" dirty="0">
                <a:solidFill>
                  <a:srgbClr val="000000"/>
                </a:solidFill>
                <a:latin typeface="+mn-lt"/>
              </a:rPr>
              <a:t>3.	</a:t>
            </a:r>
            <a:r>
              <a:rPr lang="en-US" sz="800" dirty="0">
                <a:solidFill>
                  <a:srgbClr val="000000"/>
                </a:solidFill>
                <a:latin typeface="+mn-lt"/>
              </a:rPr>
              <a:t>Support Vector Machine and Kernel ... References</a:t>
            </a:r>
            <a:r>
              <a:rPr lang="en-US" sz="800" i="1" dirty="0">
                <a:solidFill>
                  <a:srgbClr val="000000"/>
                </a:solidFill>
                <a:latin typeface="+mn-lt"/>
              </a:rPr>
              <a:t/>
            </a:r>
            <a:br>
              <a:rPr lang="en-US" sz="800" i="1" dirty="0">
                <a:solidFill>
                  <a:srgbClr val="000000"/>
                </a:solidFill>
                <a:latin typeface="+mn-lt"/>
              </a:rPr>
            </a:br>
            <a:r>
              <a:rPr lang="en-US" sz="800" i="1" dirty="0">
                <a:solidFill>
                  <a:srgbClr val="000000"/>
                </a:solidFill>
                <a:latin typeface="+mn-lt"/>
              </a:rPr>
              <a:t>	http://svm.</a:t>
            </a:r>
            <a:r>
              <a:rPr lang="en-US" sz="800" dirty="0">
                <a:solidFill>
                  <a:srgbClr val="000000"/>
                </a:solidFill>
                <a:latin typeface="+mn-lt"/>
              </a:rPr>
              <a:t>research.bell-labs.com/SVMrefs.html</a:t>
            </a:r>
          </a:p>
          <a:p>
            <a:pPr algn="l">
              <a:lnSpc>
                <a:spcPct val="90000"/>
              </a:lnSpc>
              <a:tabLst>
                <a:tab pos="290513" algn="l"/>
              </a:tabLst>
            </a:pPr>
            <a:r>
              <a:rPr lang="en-US" sz="800" dirty="0">
                <a:solidFill>
                  <a:srgbClr val="FF0000"/>
                </a:solidFill>
                <a:latin typeface="+mn-lt"/>
              </a:rPr>
              <a:t>4.	Lucent Technologies: SVM demo applet </a:t>
            </a:r>
            <a:br>
              <a:rPr lang="en-US" sz="800" dirty="0">
                <a:solidFill>
                  <a:srgbClr val="FF0000"/>
                </a:solidFill>
                <a:latin typeface="+mn-lt"/>
              </a:rPr>
            </a:br>
            <a:r>
              <a:rPr lang="en-US" sz="800" dirty="0">
                <a:solidFill>
                  <a:srgbClr val="FF0000"/>
                </a:solidFill>
                <a:latin typeface="+mn-lt"/>
              </a:rPr>
              <a:t>	</a:t>
            </a:r>
            <a:r>
              <a:rPr lang="en-US" sz="800" i="1" dirty="0">
                <a:solidFill>
                  <a:srgbClr val="FF0000"/>
                </a:solidFill>
                <a:latin typeface="+mn-lt"/>
              </a:rPr>
              <a:t>http://svm.</a:t>
            </a:r>
            <a:r>
              <a:rPr lang="en-US" sz="800" dirty="0">
                <a:solidFill>
                  <a:srgbClr val="FF0000"/>
                </a:solidFill>
                <a:latin typeface="+mn-lt"/>
              </a:rPr>
              <a:t>research.bell-labs.com/SVT/SVMsvt.html</a:t>
            </a:r>
          </a:p>
          <a:p>
            <a:pPr algn="l">
              <a:lnSpc>
                <a:spcPct val="90000"/>
              </a:lnSpc>
              <a:tabLst>
                <a:tab pos="290513" algn="l"/>
              </a:tabLst>
            </a:pPr>
            <a:r>
              <a:rPr lang="en-US" sz="800" dirty="0">
                <a:solidFill>
                  <a:srgbClr val="000000"/>
                </a:solidFill>
                <a:latin typeface="+mn-lt"/>
              </a:rPr>
              <a:t>5.	Royal Holloway Support Vector Machine </a:t>
            </a:r>
            <a:br>
              <a:rPr lang="en-US" sz="800" dirty="0">
                <a:solidFill>
                  <a:srgbClr val="000000"/>
                </a:solidFill>
                <a:latin typeface="+mn-lt"/>
              </a:rPr>
            </a:br>
            <a:r>
              <a:rPr lang="en-US" sz="800" dirty="0">
                <a:solidFill>
                  <a:srgbClr val="000000"/>
                </a:solidFill>
                <a:latin typeface="+mn-lt"/>
              </a:rPr>
              <a:t>	</a:t>
            </a:r>
            <a:r>
              <a:rPr lang="en-US" sz="800" i="1" dirty="0">
                <a:solidFill>
                  <a:srgbClr val="000000"/>
                </a:solidFill>
                <a:latin typeface="+mn-lt"/>
              </a:rPr>
              <a:t>http://svm.dcs.rhbnc.ac.uk</a:t>
            </a:r>
          </a:p>
        </p:txBody>
      </p:sp>
      <p:sp>
        <p:nvSpPr>
          <p:cNvPr id="32779" name="Text Box 8"/>
          <p:cNvSpPr txBox="1">
            <a:spLocks noChangeArrowheads="1"/>
          </p:cNvSpPr>
          <p:nvPr/>
        </p:nvSpPr>
        <p:spPr bwMode="auto">
          <a:xfrm>
            <a:off x="1066801" y="1676401"/>
            <a:ext cx="1717675" cy="461963"/>
          </a:xfrm>
          <a:prstGeom prst="rect">
            <a:avLst/>
          </a:prstGeom>
          <a:noFill/>
          <a:ln w="9525">
            <a:noFill/>
            <a:miter lim="800000"/>
            <a:headEnd/>
            <a:tailEnd/>
          </a:ln>
        </p:spPr>
        <p:txBody>
          <a:bodyPr wrap="none">
            <a:spAutoFit/>
          </a:bodyPr>
          <a:lstStyle/>
          <a:p>
            <a:pPr algn="l"/>
            <a:r>
              <a:rPr lang="en-US" sz="2400" dirty="0"/>
              <a:t> </a:t>
            </a:r>
            <a:r>
              <a:rPr lang="en-US" sz="2400" dirty="0" smtClean="0"/>
              <a:t>f</a:t>
            </a:r>
            <a:r>
              <a:rPr lang="en-US" sz="2400" baseline="-25000" dirty="0" smtClean="0"/>
              <a:t>1</a:t>
            </a:r>
            <a:r>
              <a:rPr lang="en-US" sz="2400" dirty="0" smtClean="0"/>
              <a:t>(</a:t>
            </a:r>
            <a:r>
              <a:rPr lang="en-US" sz="2400" dirty="0" err="1" smtClean="0"/>
              <a:t>u,q</a:t>
            </a:r>
            <a:r>
              <a:rPr lang="en-US" sz="2400" dirty="0" smtClean="0"/>
              <a:t>) </a:t>
            </a:r>
            <a:r>
              <a:rPr lang="en-US" sz="2400" dirty="0" smtClean="0">
                <a:sym typeface="Wingdings" pitchFamily="2" charset="2"/>
              </a:rPr>
              <a:t> r</a:t>
            </a:r>
            <a:r>
              <a:rPr lang="en-US" sz="2400" baseline="-25000" dirty="0" smtClean="0">
                <a:sym typeface="Wingdings" pitchFamily="2" charset="2"/>
              </a:rPr>
              <a:t>1</a:t>
            </a:r>
            <a:endParaRPr lang="en-US" sz="2400" dirty="0"/>
          </a:p>
        </p:txBody>
      </p:sp>
      <p:sp>
        <p:nvSpPr>
          <p:cNvPr id="32780" name="Text Box 9"/>
          <p:cNvSpPr txBox="1">
            <a:spLocks noChangeArrowheads="1"/>
          </p:cNvSpPr>
          <p:nvPr/>
        </p:nvSpPr>
        <p:spPr bwMode="auto">
          <a:xfrm>
            <a:off x="6400801" y="1676401"/>
            <a:ext cx="1639888" cy="461963"/>
          </a:xfrm>
          <a:prstGeom prst="rect">
            <a:avLst/>
          </a:prstGeom>
          <a:noFill/>
          <a:ln w="9525">
            <a:noFill/>
            <a:miter lim="800000"/>
            <a:headEnd/>
            <a:tailEnd/>
          </a:ln>
        </p:spPr>
        <p:txBody>
          <a:bodyPr wrap="none">
            <a:spAutoFit/>
          </a:bodyPr>
          <a:lstStyle/>
          <a:p>
            <a:pPr algn="l"/>
            <a:r>
              <a:rPr lang="en-US" sz="2400" dirty="0" smtClean="0"/>
              <a:t>f</a:t>
            </a:r>
            <a:r>
              <a:rPr lang="en-US" sz="2400" baseline="-25000" dirty="0" smtClean="0"/>
              <a:t>2</a:t>
            </a:r>
            <a:r>
              <a:rPr lang="en-US" sz="2400" dirty="0" smtClean="0"/>
              <a:t>(</a:t>
            </a:r>
            <a:r>
              <a:rPr lang="en-US" sz="2400" dirty="0" err="1" smtClean="0"/>
              <a:t>u,q</a:t>
            </a:r>
            <a:r>
              <a:rPr lang="en-US" sz="2400" dirty="0" smtClean="0"/>
              <a:t>) </a:t>
            </a:r>
            <a:r>
              <a:rPr lang="en-US" sz="2400" dirty="0" smtClean="0">
                <a:sym typeface="Wingdings" pitchFamily="2" charset="2"/>
              </a:rPr>
              <a:t> r</a:t>
            </a:r>
            <a:r>
              <a:rPr lang="en-US" sz="2400" baseline="-25000" dirty="0" smtClean="0">
                <a:sym typeface="Wingdings" pitchFamily="2" charset="2"/>
              </a:rPr>
              <a:t>2</a:t>
            </a:r>
            <a:endParaRPr lang="en-US" sz="2400" dirty="0"/>
          </a:p>
        </p:txBody>
      </p:sp>
      <p:sp>
        <p:nvSpPr>
          <p:cNvPr id="16" name="TextBox 15"/>
          <p:cNvSpPr txBox="1"/>
          <p:nvPr/>
        </p:nvSpPr>
        <p:spPr>
          <a:xfrm>
            <a:off x="3657600" y="1295400"/>
            <a:ext cx="1905000" cy="400110"/>
          </a:xfrm>
          <a:prstGeom prst="rect">
            <a:avLst/>
          </a:prstGeom>
          <a:noFill/>
        </p:spPr>
        <p:txBody>
          <a:bodyPr wrap="square" rtlCol="0">
            <a:spAutoFit/>
          </a:bodyPr>
          <a:lstStyle/>
          <a:p>
            <a:r>
              <a:rPr lang="en-US" sz="2000" dirty="0" smtClean="0"/>
              <a:t>(u=</a:t>
            </a:r>
            <a:r>
              <a:rPr lang="en-US" sz="2000" dirty="0" err="1" smtClean="0"/>
              <a:t>tj,q</a:t>
            </a:r>
            <a:r>
              <a:rPr lang="en-US" sz="2000" dirty="0" smtClean="0"/>
              <a:t>=“</a:t>
            </a:r>
            <a:r>
              <a:rPr lang="en-US" sz="2000" dirty="0" err="1" smtClean="0"/>
              <a:t>svm</a:t>
            </a:r>
            <a:r>
              <a:rPr lang="en-US" sz="2000" dirty="0" smtClean="0"/>
              <a:t>”)</a:t>
            </a:r>
            <a:endParaRPr lang="en-US" sz="2000" dirty="0"/>
          </a:p>
        </p:txBody>
      </p:sp>
      <p:cxnSp>
        <p:nvCxnSpPr>
          <p:cNvPr id="18" name="Straight Arrow Connector 17"/>
          <p:cNvCxnSpPr>
            <a:stCxn id="16" idx="2"/>
          </p:cNvCxnSpPr>
          <p:nvPr/>
        </p:nvCxnSpPr>
        <p:spPr bwMode="auto">
          <a:xfrm rot="5400000">
            <a:off x="3591158" y="888290"/>
            <a:ext cx="211723" cy="182616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Straight Arrow Connector 19"/>
          <p:cNvCxnSpPr>
            <a:stCxn id="16" idx="2"/>
          </p:cNvCxnSpPr>
          <p:nvPr/>
        </p:nvCxnSpPr>
        <p:spPr bwMode="auto">
          <a:xfrm rot="16200000" flipH="1">
            <a:off x="5399589" y="906021"/>
            <a:ext cx="211723" cy="17907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54842" y="381000"/>
            <a:ext cx="8434316" cy="914400"/>
          </a:xfrm>
        </p:spPr>
        <p:txBody>
          <a:bodyPr/>
          <a:lstStyle/>
          <a:p>
            <a:pPr eaLnBrk="1" hangingPunct="1"/>
            <a:r>
              <a:rPr lang="en-US" dirty="0" smtClean="0"/>
              <a:t>Paired Comparisons: Balanced Interleaving</a:t>
            </a:r>
          </a:p>
        </p:txBody>
      </p:sp>
      <p:sp>
        <p:nvSpPr>
          <p:cNvPr id="32776" name="Text Box 5"/>
          <p:cNvSpPr txBox="1">
            <a:spLocks noChangeArrowheads="1"/>
          </p:cNvSpPr>
          <p:nvPr/>
        </p:nvSpPr>
        <p:spPr bwMode="auto">
          <a:xfrm>
            <a:off x="673101" y="2160589"/>
            <a:ext cx="2608263" cy="1200150"/>
          </a:xfrm>
          <a:prstGeom prst="rect">
            <a:avLst/>
          </a:prstGeom>
          <a:noFill/>
          <a:ln w="76200">
            <a:solidFill>
              <a:schemeClr val="folHlink"/>
            </a:solidFill>
            <a:miter lim="800000"/>
            <a:headEnd/>
            <a:tailEnd/>
          </a:ln>
        </p:spPr>
        <p:txBody>
          <a:bodyPr>
            <a:spAutoFit/>
          </a:bodyPr>
          <a:lstStyle/>
          <a:p>
            <a:pPr algn="l">
              <a:lnSpc>
                <a:spcPct val="90000"/>
              </a:lnSpc>
              <a:tabLst>
                <a:tab pos="290513" algn="l"/>
              </a:tabLst>
            </a:pPr>
            <a:r>
              <a:rPr lang="en-US" sz="800" dirty="0">
                <a:latin typeface="+mn-lt"/>
              </a:rPr>
              <a:t>1. 	Kernel Machines </a:t>
            </a:r>
            <a:br>
              <a:rPr lang="en-US" sz="800" dirty="0">
                <a:latin typeface="+mn-lt"/>
              </a:rPr>
            </a:br>
            <a:r>
              <a:rPr lang="en-US" sz="800" dirty="0">
                <a:latin typeface="+mn-lt"/>
              </a:rPr>
              <a:t>	</a:t>
            </a:r>
            <a:r>
              <a:rPr lang="en-US" sz="800" i="1" dirty="0">
                <a:latin typeface="+mn-lt"/>
              </a:rPr>
              <a:t>http://svm.first.gmd.de/</a:t>
            </a:r>
            <a:endParaRPr lang="en-US" sz="800" dirty="0">
              <a:latin typeface="+mn-lt"/>
            </a:endParaRPr>
          </a:p>
          <a:p>
            <a:pPr algn="l">
              <a:lnSpc>
                <a:spcPct val="90000"/>
              </a:lnSpc>
              <a:tabLst>
                <a:tab pos="290513" algn="l"/>
              </a:tabLst>
            </a:pPr>
            <a:r>
              <a:rPr lang="en-US" sz="800" dirty="0">
                <a:latin typeface="+mn-lt"/>
              </a:rPr>
              <a:t>2.	Support Vector Machine</a:t>
            </a:r>
            <a:br>
              <a:rPr lang="en-US" sz="800" dirty="0">
                <a:latin typeface="+mn-lt"/>
              </a:rPr>
            </a:br>
            <a:r>
              <a:rPr lang="en-US" sz="800" dirty="0">
                <a:latin typeface="+mn-lt"/>
              </a:rPr>
              <a:t>	</a:t>
            </a:r>
            <a:r>
              <a:rPr lang="en-US" sz="800" i="1" dirty="0">
                <a:latin typeface="+mn-lt"/>
              </a:rPr>
              <a:t>http://jbolivar.freeservers.com/</a:t>
            </a:r>
            <a:endParaRPr lang="en-US" sz="800" dirty="0">
              <a:latin typeface="+mn-lt"/>
            </a:endParaRPr>
          </a:p>
          <a:p>
            <a:pPr algn="l">
              <a:lnSpc>
                <a:spcPct val="90000"/>
              </a:lnSpc>
              <a:tabLst>
                <a:tab pos="290513" algn="l"/>
              </a:tabLst>
            </a:pPr>
            <a:r>
              <a:rPr lang="en-US" sz="800" dirty="0">
                <a:latin typeface="+mn-lt"/>
              </a:rPr>
              <a:t>3.	An Introduction to Support Vector Machines</a:t>
            </a:r>
            <a:br>
              <a:rPr lang="en-US" sz="800" dirty="0">
                <a:latin typeface="+mn-lt"/>
              </a:rPr>
            </a:br>
            <a:r>
              <a:rPr lang="en-US" sz="800" dirty="0">
                <a:latin typeface="+mn-lt"/>
              </a:rPr>
              <a:t>	</a:t>
            </a:r>
            <a:r>
              <a:rPr lang="en-US" sz="800" i="1" dirty="0">
                <a:latin typeface="+mn-lt"/>
              </a:rPr>
              <a:t>http://www.support-vector.net/</a:t>
            </a:r>
            <a:endParaRPr lang="en-US" sz="800" dirty="0">
              <a:latin typeface="+mn-lt"/>
            </a:endParaRPr>
          </a:p>
          <a:p>
            <a:pPr algn="l">
              <a:lnSpc>
                <a:spcPct val="90000"/>
              </a:lnSpc>
              <a:tabLst>
                <a:tab pos="290513" algn="l"/>
              </a:tabLst>
            </a:pPr>
            <a:r>
              <a:rPr lang="en-US" sz="800" dirty="0">
                <a:latin typeface="+mn-lt"/>
              </a:rPr>
              <a:t>4.	Archives of SUPPORT-VECTOR-MACHINES ...</a:t>
            </a:r>
            <a:br>
              <a:rPr lang="en-US" sz="800" dirty="0">
                <a:latin typeface="+mn-lt"/>
              </a:rPr>
            </a:br>
            <a:r>
              <a:rPr lang="en-US" sz="800" dirty="0">
                <a:latin typeface="+mn-lt"/>
              </a:rPr>
              <a:t>	</a:t>
            </a:r>
            <a:r>
              <a:rPr lang="en-US" sz="800" i="1" dirty="0">
                <a:latin typeface="+mn-lt"/>
              </a:rPr>
              <a:t>http://www.jiscmail.ac.uk/lists/SUPPORT...</a:t>
            </a:r>
            <a:endParaRPr lang="en-US" sz="800" dirty="0">
              <a:latin typeface="+mn-lt"/>
            </a:endParaRPr>
          </a:p>
          <a:p>
            <a:pPr algn="l">
              <a:lnSpc>
                <a:spcPct val="90000"/>
              </a:lnSpc>
              <a:tabLst>
                <a:tab pos="290513" algn="l"/>
              </a:tabLst>
            </a:pPr>
            <a:r>
              <a:rPr lang="en-US" sz="800" dirty="0">
                <a:latin typeface="+mn-lt"/>
              </a:rPr>
              <a:t>5.	SVM-Light Support Vector Machine </a:t>
            </a:r>
            <a:br>
              <a:rPr lang="en-US" sz="800" dirty="0">
                <a:latin typeface="+mn-lt"/>
              </a:rPr>
            </a:br>
            <a:r>
              <a:rPr lang="en-US" sz="800" dirty="0">
                <a:latin typeface="+mn-lt"/>
              </a:rPr>
              <a:t>	</a:t>
            </a:r>
            <a:r>
              <a:rPr lang="en-US" sz="800" i="1" dirty="0">
                <a:latin typeface="+mn-lt"/>
              </a:rPr>
              <a:t>http://ais.gmd.de/~thorsten/svm light/</a:t>
            </a:r>
            <a:endParaRPr lang="en-US" sz="800" dirty="0">
              <a:latin typeface="+mn-lt"/>
            </a:endParaRPr>
          </a:p>
        </p:txBody>
      </p:sp>
      <p:sp>
        <p:nvSpPr>
          <p:cNvPr id="32777" name="Text Box 6"/>
          <p:cNvSpPr txBox="1">
            <a:spLocks noChangeArrowheads="1"/>
          </p:cNvSpPr>
          <p:nvPr/>
        </p:nvSpPr>
        <p:spPr bwMode="auto">
          <a:xfrm>
            <a:off x="5830889" y="2133601"/>
            <a:ext cx="2716213" cy="1200150"/>
          </a:xfrm>
          <a:prstGeom prst="rect">
            <a:avLst/>
          </a:prstGeom>
          <a:noFill/>
          <a:ln w="76200">
            <a:solidFill>
              <a:schemeClr val="folHlink"/>
            </a:solidFill>
            <a:miter lim="800000"/>
            <a:headEnd/>
            <a:tailEnd/>
          </a:ln>
        </p:spPr>
        <p:txBody>
          <a:bodyPr>
            <a:spAutoFit/>
          </a:bodyPr>
          <a:lstStyle/>
          <a:p>
            <a:pPr algn="l">
              <a:lnSpc>
                <a:spcPct val="90000"/>
              </a:lnSpc>
              <a:tabLst>
                <a:tab pos="290513" algn="l"/>
              </a:tabLst>
            </a:pPr>
            <a:r>
              <a:rPr lang="en-US" sz="800" dirty="0">
                <a:latin typeface="+mn-lt"/>
              </a:rPr>
              <a:t>1. 	Kernel Machines </a:t>
            </a:r>
            <a:br>
              <a:rPr lang="en-US" sz="800" dirty="0">
                <a:latin typeface="+mn-lt"/>
              </a:rPr>
            </a:br>
            <a:r>
              <a:rPr lang="en-US" sz="800" dirty="0">
                <a:latin typeface="+mn-lt"/>
              </a:rPr>
              <a:t>	</a:t>
            </a:r>
            <a:r>
              <a:rPr lang="en-US" sz="800" i="1" dirty="0">
                <a:latin typeface="+mn-lt"/>
              </a:rPr>
              <a:t>http://svm.first.gmd.de/</a:t>
            </a:r>
            <a:endParaRPr lang="en-US" sz="800" dirty="0">
              <a:latin typeface="+mn-lt"/>
            </a:endParaRPr>
          </a:p>
          <a:p>
            <a:pPr algn="l">
              <a:lnSpc>
                <a:spcPct val="90000"/>
              </a:lnSpc>
              <a:tabLst>
                <a:tab pos="290513" algn="l"/>
              </a:tabLst>
            </a:pPr>
            <a:r>
              <a:rPr lang="en-US" sz="800" dirty="0">
                <a:latin typeface="+mn-lt"/>
              </a:rPr>
              <a:t>2.	SVM-Light Support Vector Machine </a:t>
            </a:r>
            <a:br>
              <a:rPr lang="en-US" sz="800" dirty="0">
                <a:latin typeface="+mn-lt"/>
              </a:rPr>
            </a:br>
            <a:r>
              <a:rPr lang="en-US" sz="800" dirty="0">
                <a:latin typeface="+mn-lt"/>
              </a:rPr>
              <a:t>	</a:t>
            </a:r>
            <a:r>
              <a:rPr lang="en-US" sz="800" i="1" dirty="0">
                <a:latin typeface="+mn-lt"/>
              </a:rPr>
              <a:t>http://ais.gmd.de/~thorsten/svm light/</a:t>
            </a:r>
            <a:endParaRPr lang="en-US" sz="800" dirty="0">
              <a:latin typeface="+mn-lt"/>
            </a:endParaRPr>
          </a:p>
          <a:p>
            <a:pPr algn="l">
              <a:lnSpc>
                <a:spcPct val="90000"/>
              </a:lnSpc>
              <a:tabLst>
                <a:tab pos="290513" algn="l"/>
              </a:tabLst>
            </a:pPr>
            <a:r>
              <a:rPr lang="en-US" sz="800" i="1" dirty="0">
                <a:latin typeface="+mn-lt"/>
              </a:rPr>
              <a:t>3.	</a:t>
            </a:r>
            <a:r>
              <a:rPr lang="en-US" sz="800" dirty="0">
                <a:latin typeface="+mn-lt"/>
              </a:rPr>
              <a:t>Support Vector Machine and Kernel ... References</a:t>
            </a:r>
            <a:r>
              <a:rPr lang="en-US" sz="800" i="1" dirty="0">
                <a:latin typeface="+mn-lt"/>
              </a:rPr>
              <a:t/>
            </a:r>
            <a:br>
              <a:rPr lang="en-US" sz="800" i="1" dirty="0">
                <a:latin typeface="+mn-lt"/>
              </a:rPr>
            </a:br>
            <a:r>
              <a:rPr lang="en-US" sz="800" i="1" dirty="0">
                <a:latin typeface="+mn-lt"/>
              </a:rPr>
              <a:t>	http://svm.</a:t>
            </a:r>
            <a:r>
              <a:rPr lang="en-US" sz="800" dirty="0">
                <a:latin typeface="+mn-lt"/>
              </a:rPr>
              <a:t>research.bell-labs.com/SVMrefs.html</a:t>
            </a:r>
          </a:p>
          <a:p>
            <a:pPr algn="l">
              <a:lnSpc>
                <a:spcPct val="90000"/>
              </a:lnSpc>
              <a:tabLst>
                <a:tab pos="290513" algn="l"/>
              </a:tabLst>
            </a:pPr>
            <a:r>
              <a:rPr lang="en-US" sz="800" dirty="0">
                <a:latin typeface="+mn-lt"/>
              </a:rPr>
              <a:t>4.	Lucent Technologies: SVM demo applet </a:t>
            </a:r>
            <a:br>
              <a:rPr lang="en-US" sz="800" dirty="0">
                <a:latin typeface="+mn-lt"/>
              </a:rPr>
            </a:br>
            <a:r>
              <a:rPr lang="en-US" sz="800" dirty="0">
                <a:latin typeface="+mn-lt"/>
              </a:rPr>
              <a:t>	</a:t>
            </a:r>
            <a:r>
              <a:rPr lang="en-US" sz="800" i="1" dirty="0">
                <a:latin typeface="+mn-lt"/>
              </a:rPr>
              <a:t>http://svm.</a:t>
            </a:r>
            <a:r>
              <a:rPr lang="en-US" sz="800" dirty="0">
                <a:latin typeface="+mn-lt"/>
              </a:rPr>
              <a:t>research.bell-labs.com/SVT/SVMsvt.html</a:t>
            </a:r>
          </a:p>
          <a:p>
            <a:pPr algn="l">
              <a:lnSpc>
                <a:spcPct val="90000"/>
              </a:lnSpc>
              <a:tabLst>
                <a:tab pos="290513" algn="l"/>
              </a:tabLst>
            </a:pPr>
            <a:r>
              <a:rPr lang="en-US" sz="800" dirty="0">
                <a:latin typeface="+mn-lt"/>
              </a:rPr>
              <a:t>5.	Royal Holloway Support Vector Machine </a:t>
            </a:r>
            <a:br>
              <a:rPr lang="en-US" sz="800" dirty="0">
                <a:latin typeface="+mn-lt"/>
              </a:rPr>
            </a:br>
            <a:r>
              <a:rPr lang="en-US" sz="800" dirty="0">
                <a:latin typeface="+mn-lt"/>
              </a:rPr>
              <a:t>	</a:t>
            </a:r>
            <a:r>
              <a:rPr lang="en-US" sz="800" i="1" dirty="0">
                <a:latin typeface="+mn-lt"/>
              </a:rPr>
              <a:t>http://svm.dcs.rhbnc.ac.uk</a:t>
            </a:r>
          </a:p>
        </p:txBody>
      </p:sp>
      <p:sp>
        <p:nvSpPr>
          <p:cNvPr id="32778" name="Text Box 7"/>
          <p:cNvSpPr txBox="1">
            <a:spLocks noChangeArrowheads="1"/>
          </p:cNvSpPr>
          <p:nvPr/>
        </p:nvSpPr>
        <p:spPr bwMode="auto">
          <a:xfrm>
            <a:off x="3170239" y="3565526"/>
            <a:ext cx="2757488" cy="1865126"/>
          </a:xfrm>
          <a:prstGeom prst="rect">
            <a:avLst/>
          </a:prstGeom>
          <a:noFill/>
          <a:ln w="76200">
            <a:solidFill>
              <a:schemeClr val="folHlink"/>
            </a:solidFill>
            <a:miter lim="800000"/>
            <a:headEnd/>
            <a:tailEnd/>
          </a:ln>
        </p:spPr>
        <p:txBody>
          <a:bodyPr>
            <a:spAutoFit/>
          </a:bodyPr>
          <a:lstStyle/>
          <a:p>
            <a:pPr algn="l">
              <a:lnSpc>
                <a:spcPct val="90000"/>
              </a:lnSpc>
              <a:tabLst>
                <a:tab pos="290513" algn="l"/>
                <a:tab pos="2511425" algn="l"/>
              </a:tabLst>
            </a:pPr>
            <a:r>
              <a:rPr lang="en-US" sz="800" dirty="0">
                <a:latin typeface="+mn-lt"/>
              </a:rPr>
              <a:t>1. 	Kernel Machines </a:t>
            </a:r>
            <a:r>
              <a:rPr lang="en-US" sz="800" dirty="0" smtClean="0">
                <a:solidFill>
                  <a:srgbClr val="FF0000"/>
                </a:solidFill>
                <a:latin typeface="+mn-lt"/>
              </a:rPr>
              <a:t>	</a:t>
            </a:r>
            <a:r>
              <a:rPr lang="en-US" sz="800" b="1" dirty="0" smtClean="0">
                <a:solidFill>
                  <a:srgbClr val="0000FF"/>
                </a:solidFill>
                <a:latin typeface="+mn-lt"/>
              </a:rPr>
              <a:t>1</a:t>
            </a:r>
            <a:r>
              <a:rPr lang="en-US" sz="800" b="1" dirty="0">
                <a:solidFill>
                  <a:srgbClr val="0000FF"/>
                </a:solidFill>
                <a:latin typeface="+mn-lt"/>
              </a:rPr>
              <a:t/>
            </a:r>
            <a:br>
              <a:rPr lang="en-US" sz="800" b="1" dirty="0">
                <a:solidFill>
                  <a:srgbClr val="0000FF"/>
                </a:solidFill>
                <a:latin typeface="+mn-lt"/>
              </a:rPr>
            </a:br>
            <a:r>
              <a:rPr lang="en-US" sz="800" dirty="0">
                <a:latin typeface="+mn-lt"/>
              </a:rPr>
              <a:t>	</a:t>
            </a:r>
            <a:r>
              <a:rPr lang="en-US" sz="800" i="1" dirty="0">
                <a:latin typeface="+mn-lt"/>
              </a:rPr>
              <a:t>http://svm.first.gmd.de/</a:t>
            </a:r>
            <a:endParaRPr lang="en-US" sz="800" dirty="0">
              <a:latin typeface="+mn-lt"/>
            </a:endParaRPr>
          </a:p>
          <a:p>
            <a:pPr algn="l">
              <a:lnSpc>
                <a:spcPct val="90000"/>
              </a:lnSpc>
              <a:tabLst>
                <a:tab pos="290513" algn="l"/>
                <a:tab pos="2511425" algn="l"/>
              </a:tabLst>
            </a:pPr>
            <a:r>
              <a:rPr lang="en-US" sz="800" dirty="0">
                <a:solidFill>
                  <a:srgbClr val="000000"/>
                </a:solidFill>
                <a:latin typeface="+mn-lt"/>
              </a:rPr>
              <a:t>2.	Support Vector </a:t>
            </a:r>
            <a:r>
              <a:rPr lang="en-US" sz="800" dirty="0" smtClean="0">
                <a:solidFill>
                  <a:srgbClr val="000000"/>
                </a:solidFill>
                <a:latin typeface="+mn-lt"/>
              </a:rPr>
              <a:t>Machine	</a:t>
            </a:r>
            <a:r>
              <a:rPr lang="en-US" sz="800" b="1" dirty="0" smtClean="0">
                <a:solidFill>
                  <a:srgbClr val="0000FF"/>
                </a:solidFill>
                <a:latin typeface="+mn-lt"/>
              </a:rPr>
              <a:t>2</a:t>
            </a:r>
            <a:r>
              <a:rPr lang="en-US" sz="800" b="1" dirty="0">
                <a:solidFill>
                  <a:srgbClr val="0000FF"/>
                </a:solidFill>
                <a:latin typeface="+mn-lt"/>
              </a:rPr>
              <a:t/>
            </a:r>
            <a:br>
              <a:rPr lang="en-US" sz="800" b="1" dirty="0">
                <a:solidFill>
                  <a:srgbClr val="0000FF"/>
                </a:solidFill>
                <a:latin typeface="+mn-lt"/>
              </a:rPr>
            </a:br>
            <a:r>
              <a:rPr lang="en-US" sz="800" dirty="0">
                <a:solidFill>
                  <a:srgbClr val="000000"/>
                </a:solidFill>
                <a:latin typeface="+mn-lt"/>
              </a:rPr>
              <a:t>	</a:t>
            </a:r>
            <a:r>
              <a:rPr lang="en-US" sz="800" i="1" dirty="0">
                <a:solidFill>
                  <a:srgbClr val="000000"/>
                </a:solidFill>
                <a:latin typeface="+mn-lt"/>
              </a:rPr>
              <a:t>http://jbolivar.freeservers.com/</a:t>
            </a:r>
            <a:endParaRPr lang="en-US" sz="800" dirty="0">
              <a:solidFill>
                <a:srgbClr val="000000"/>
              </a:solidFill>
              <a:latin typeface="+mn-lt"/>
            </a:endParaRPr>
          </a:p>
          <a:p>
            <a:pPr algn="l">
              <a:lnSpc>
                <a:spcPct val="90000"/>
              </a:lnSpc>
              <a:tabLst>
                <a:tab pos="290513" algn="l"/>
                <a:tab pos="2511425" algn="l"/>
              </a:tabLst>
            </a:pPr>
            <a:r>
              <a:rPr lang="en-US" sz="800" dirty="0" smtClean="0">
                <a:latin typeface="+mn-lt"/>
              </a:rPr>
              <a:t>3.	SVM-Light Support Vector Machine </a:t>
            </a:r>
            <a:r>
              <a:rPr lang="en-US" sz="800" dirty="0" smtClean="0">
                <a:solidFill>
                  <a:srgbClr val="FF0000"/>
                </a:solidFill>
                <a:latin typeface="+mn-lt"/>
              </a:rPr>
              <a:t>	</a:t>
            </a:r>
            <a:r>
              <a:rPr lang="en-US" sz="800" b="1" dirty="0" smtClean="0">
                <a:solidFill>
                  <a:srgbClr val="0000FF"/>
                </a:solidFill>
                <a:latin typeface="+mn-lt"/>
              </a:rPr>
              <a:t>2</a:t>
            </a:r>
            <a:r>
              <a:rPr lang="en-US" sz="800" b="1" dirty="0">
                <a:solidFill>
                  <a:srgbClr val="0000FF"/>
                </a:solidFill>
                <a:latin typeface="+mn-lt"/>
              </a:rPr>
              <a:t/>
            </a:r>
            <a:br>
              <a:rPr lang="en-US" sz="800" b="1" dirty="0">
                <a:solidFill>
                  <a:srgbClr val="0000FF"/>
                </a:solidFill>
                <a:latin typeface="+mn-lt"/>
              </a:rPr>
            </a:br>
            <a:r>
              <a:rPr lang="en-US" sz="800" dirty="0">
                <a:solidFill>
                  <a:srgbClr val="FF0000"/>
                </a:solidFill>
                <a:latin typeface="+mn-lt"/>
              </a:rPr>
              <a:t>	</a:t>
            </a:r>
            <a:r>
              <a:rPr lang="en-US" sz="800" i="1" dirty="0">
                <a:latin typeface="+mn-lt"/>
              </a:rPr>
              <a:t>http://ais.gmd.de/~thorsten/svm </a:t>
            </a:r>
            <a:r>
              <a:rPr lang="en-US" sz="800" i="1" dirty="0" smtClean="0">
                <a:latin typeface="+mn-lt"/>
              </a:rPr>
              <a:t>light/</a:t>
            </a:r>
            <a:endParaRPr lang="en-US" sz="800" dirty="0">
              <a:latin typeface="+mn-lt"/>
            </a:endParaRPr>
          </a:p>
          <a:p>
            <a:pPr algn="l">
              <a:lnSpc>
                <a:spcPct val="90000"/>
              </a:lnSpc>
              <a:tabLst>
                <a:tab pos="290513" algn="l"/>
                <a:tab pos="2511425" algn="l"/>
              </a:tabLst>
            </a:pPr>
            <a:r>
              <a:rPr lang="en-US" sz="800" dirty="0">
                <a:solidFill>
                  <a:srgbClr val="000000"/>
                </a:solidFill>
                <a:latin typeface="+mn-lt"/>
              </a:rPr>
              <a:t>4.	An Introduction to Support Vector </a:t>
            </a:r>
            <a:r>
              <a:rPr lang="en-US" sz="800" dirty="0" smtClean="0">
                <a:solidFill>
                  <a:srgbClr val="000000"/>
                </a:solidFill>
                <a:latin typeface="+mn-lt"/>
              </a:rPr>
              <a:t>Machines	</a:t>
            </a:r>
            <a:r>
              <a:rPr lang="en-US" sz="800" b="1" dirty="0" smtClean="0">
                <a:solidFill>
                  <a:srgbClr val="0000FF"/>
                </a:solidFill>
                <a:latin typeface="+mn-lt"/>
              </a:rPr>
              <a:t>3</a:t>
            </a:r>
            <a:r>
              <a:rPr lang="en-US" sz="800" dirty="0">
                <a:solidFill>
                  <a:srgbClr val="000000"/>
                </a:solidFill>
                <a:latin typeface="+mn-lt"/>
              </a:rPr>
              <a:t/>
            </a:r>
            <a:br>
              <a:rPr lang="en-US" sz="800" dirty="0">
                <a:solidFill>
                  <a:srgbClr val="000000"/>
                </a:solidFill>
                <a:latin typeface="+mn-lt"/>
              </a:rPr>
            </a:br>
            <a:r>
              <a:rPr lang="en-US" sz="800" dirty="0">
                <a:solidFill>
                  <a:srgbClr val="000000"/>
                </a:solidFill>
                <a:latin typeface="+mn-lt"/>
              </a:rPr>
              <a:t>	</a:t>
            </a:r>
            <a:r>
              <a:rPr lang="en-US" sz="800" i="1" dirty="0">
                <a:solidFill>
                  <a:srgbClr val="000000"/>
                </a:solidFill>
                <a:latin typeface="+mn-lt"/>
              </a:rPr>
              <a:t>http://www.support-vector.net/</a:t>
            </a:r>
            <a:endParaRPr lang="en-US" sz="800" dirty="0">
              <a:solidFill>
                <a:srgbClr val="000000"/>
              </a:solidFill>
              <a:latin typeface="+mn-lt"/>
            </a:endParaRPr>
          </a:p>
          <a:p>
            <a:pPr algn="l">
              <a:lnSpc>
                <a:spcPct val="90000"/>
              </a:lnSpc>
              <a:tabLst>
                <a:tab pos="290513" algn="l"/>
                <a:tab pos="2511425" algn="l"/>
              </a:tabLst>
            </a:pPr>
            <a:r>
              <a:rPr lang="en-US" sz="800" i="1" dirty="0">
                <a:solidFill>
                  <a:srgbClr val="000000"/>
                </a:solidFill>
                <a:latin typeface="+mn-lt"/>
              </a:rPr>
              <a:t>5.	</a:t>
            </a:r>
            <a:r>
              <a:rPr lang="en-US" sz="800" dirty="0">
                <a:solidFill>
                  <a:srgbClr val="000000"/>
                </a:solidFill>
                <a:latin typeface="+mn-lt"/>
              </a:rPr>
              <a:t>Support Vector Machine and Kernel ... </a:t>
            </a:r>
            <a:r>
              <a:rPr lang="en-US" sz="800" dirty="0" smtClean="0">
                <a:solidFill>
                  <a:srgbClr val="000000"/>
                </a:solidFill>
                <a:latin typeface="+mn-lt"/>
              </a:rPr>
              <a:t>References</a:t>
            </a:r>
            <a:r>
              <a:rPr lang="en-US" sz="800" i="1" dirty="0" smtClean="0">
                <a:solidFill>
                  <a:srgbClr val="000000"/>
                </a:solidFill>
                <a:latin typeface="+mn-lt"/>
              </a:rPr>
              <a:t>	</a:t>
            </a:r>
            <a:r>
              <a:rPr lang="en-US" sz="800" b="1" dirty="0" smtClean="0">
                <a:solidFill>
                  <a:srgbClr val="0000FF"/>
                </a:solidFill>
                <a:latin typeface="+mn-lt"/>
              </a:rPr>
              <a:t>3</a:t>
            </a:r>
            <a:r>
              <a:rPr lang="en-US" sz="800" b="1" dirty="0">
                <a:solidFill>
                  <a:srgbClr val="0000FF"/>
                </a:solidFill>
                <a:latin typeface="+mn-lt"/>
              </a:rPr>
              <a:t/>
            </a:r>
            <a:br>
              <a:rPr lang="en-US" sz="800" b="1" dirty="0">
                <a:solidFill>
                  <a:srgbClr val="0000FF"/>
                </a:solidFill>
                <a:latin typeface="+mn-lt"/>
              </a:rPr>
            </a:br>
            <a:r>
              <a:rPr lang="en-US" sz="800" i="1" dirty="0">
                <a:solidFill>
                  <a:srgbClr val="000000"/>
                </a:solidFill>
                <a:latin typeface="+mn-lt"/>
              </a:rPr>
              <a:t>	http://svm.</a:t>
            </a:r>
            <a:r>
              <a:rPr lang="en-US" sz="800" dirty="0">
                <a:solidFill>
                  <a:srgbClr val="000000"/>
                </a:solidFill>
                <a:latin typeface="+mn-lt"/>
              </a:rPr>
              <a:t>research.bell-labs.com/SVMrefs.html</a:t>
            </a:r>
          </a:p>
          <a:p>
            <a:pPr algn="l">
              <a:lnSpc>
                <a:spcPct val="90000"/>
              </a:lnSpc>
              <a:tabLst>
                <a:tab pos="290513" algn="l"/>
                <a:tab pos="2511425" algn="l"/>
              </a:tabLst>
            </a:pPr>
            <a:r>
              <a:rPr lang="en-US" sz="800" dirty="0">
                <a:solidFill>
                  <a:srgbClr val="000000"/>
                </a:solidFill>
                <a:latin typeface="+mn-lt"/>
              </a:rPr>
              <a:t>6.	Archives of SUPPORT-VECTOR-MACHINES </a:t>
            </a:r>
            <a:r>
              <a:rPr lang="en-US" sz="800" dirty="0" smtClean="0">
                <a:solidFill>
                  <a:srgbClr val="000000"/>
                </a:solidFill>
                <a:latin typeface="+mn-lt"/>
              </a:rPr>
              <a:t>...	</a:t>
            </a:r>
            <a:r>
              <a:rPr lang="en-US" sz="800" b="1" dirty="0" smtClean="0">
                <a:solidFill>
                  <a:srgbClr val="0000FF"/>
                </a:solidFill>
                <a:latin typeface="+mn-lt"/>
              </a:rPr>
              <a:t>4</a:t>
            </a:r>
            <a:r>
              <a:rPr lang="en-US" sz="800" dirty="0">
                <a:solidFill>
                  <a:srgbClr val="000000"/>
                </a:solidFill>
                <a:latin typeface="+mn-lt"/>
              </a:rPr>
              <a:t/>
            </a:r>
            <a:br>
              <a:rPr lang="en-US" sz="800" dirty="0">
                <a:solidFill>
                  <a:srgbClr val="000000"/>
                </a:solidFill>
                <a:latin typeface="+mn-lt"/>
              </a:rPr>
            </a:br>
            <a:r>
              <a:rPr lang="en-US" sz="800" dirty="0">
                <a:solidFill>
                  <a:srgbClr val="000000"/>
                </a:solidFill>
                <a:latin typeface="+mn-lt"/>
              </a:rPr>
              <a:t>	</a:t>
            </a:r>
            <a:r>
              <a:rPr lang="en-US" sz="800" i="1" dirty="0">
                <a:solidFill>
                  <a:srgbClr val="000000"/>
                </a:solidFill>
                <a:latin typeface="+mn-lt"/>
              </a:rPr>
              <a:t>http://www.jiscmail.ac.uk/lists/SUPPORT...</a:t>
            </a:r>
            <a:endParaRPr lang="en-US" sz="800" dirty="0">
              <a:solidFill>
                <a:srgbClr val="000000"/>
              </a:solidFill>
              <a:latin typeface="+mn-lt"/>
            </a:endParaRPr>
          </a:p>
          <a:p>
            <a:pPr algn="l">
              <a:lnSpc>
                <a:spcPct val="90000"/>
              </a:lnSpc>
              <a:tabLst>
                <a:tab pos="290513" algn="l"/>
                <a:tab pos="2511425" algn="l"/>
              </a:tabLst>
            </a:pPr>
            <a:r>
              <a:rPr lang="en-US" sz="800" dirty="0" smtClean="0">
                <a:latin typeface="+mn-lt"/>
              </a:rPr>
              <a:t>7.	Lucent Technologies: SVM demo applet </a:t>
            </a:r>
            <a:r>
              <a:rPr lang="en-US" sz="800" dirty="0" smtClean="0">
                <a:solidFill>
                  <a:srgbClr val="FF0000"/>
                </a:solidFill>
                <a:latin typeface="+mn-lt"/>
              </a:rPr>
              <a:t>	</a:t>
            </a:r>
            <a:r>
              <a:rPr lang="en-US" sz="800" b="1" dirty="0" smtClean="0">
                <a:solidFill>
                  <a:srgbClr val="0000FF"/>
                </a:solidFill>
                <a:latin typeface="+mn-lt"/>
              </a:rPr>
              <a:t>4</a:t>
            </a:r>
            <a:r>
              <a:rPr lang="en-US" sz="800" dirty="0">
                <a:solidFill>
                  <a:srgbClr val="FF0000"/>
                </a:solidFill>
                <a:latin typeface="+mn-lt"/>
              </a:rPr>
              <a:t/>
            </a:r>
            <a:br>
              <a:rPr lang="en-US" sz="800" dirty="0">
                <a:solidFill>
                  <a:srgbClr val="FF0000"/>
                </a:solidFill>
                <a:latin typeface="+mn-lt"/>
              </a:rPr>
            </a:br>
            <a:r>
              <a:rPr lang="en-US" sz="800" dirty="0">
                <a:solidFill>
                  <a:srgbClr val="FF0000"/>
                </a:solidFill>
                <a:latin typeface="+mn-lt"/>
              </a:rPr>
              <a:t>	</a:t>
            </a:r>
            <a:r>
              <a:rPr lang="en-US" sz="800" i="1" dirty="0">
                <a:latin typeface="+mn-lt"/>
              </a:rPr>
              <a:t>http://</a:t>
            </a:r>
            <a:r>
              <a:rPr lang="en-US" sz="800" i="1" dirty="0" smtClean="0">
                <a:latin typeface="+mn-lt"/>
              </a:rPr>
              <a:t>svm.</a:t>
            </a:r>
            <a:r>
              <a:rPr lang="en-US" sz="800" dirty="0" smtClean="0">
                <a:latin typeface="+mn-lt"/>
              </a:rPr>
              <a:t>research.bell-labs.com/SVT/SVMsvt.html</a:t>
            </a:r>
          </a:p>
          <a:p>
            <a:pPr algn="l">
              <a:lnSpc>
                <a:spcPct val="90000"/>
              </a:lnSpc>
              <a:tabLst>
                <a:tab pos="290513" algn="l"/>
                <a:tab pos="2511425" algn="l"/>
              </a:tabLst>
            </a:pPr>
            <a:r>
              <a:rPr lang="en-US" sz="800" dirty="0">
                <a:solidFill>
                  <a:srgbClr val="FF0000"/>
                </a:solidFill>
                <a:latin typeface="+mn-lt"/>
              </a:rPr>
              <a:t/>
            </a:r>
            <a:br>
              <a:rPr lang="en-US" sz="800" dirty="0">
                <a:solidFill>
                  <a:srgbClr val="FF0000"/>
                </a:solidFill>
                <a:latin typeface="+mn-lt"/>
              </a:rPr>
            </a:br>
            <a:endParaRPr lang="en-US" sz="800" dirty="0" smtClean="0">
              <a:solidFill>
                <a:srgbClr val="FF0000"/>
              </a:solidFill>
              <a:latin typeface="+mn-lt"/>
            </a:endParaRPr>
          </a:p>
        </p:txBody>
      </p:sp>
      <p:sp>
        <p:nvSpPr>
          <p:cNvPr id="32779" name="Text Box 8"/>
          <p:cNvSpPr txBox="1">
            <a:spLocks noChangeArrowheads="1"/>
          </p:cNvSpPr>
          <p:nvPr/>
        </p:nvSpPr>
        <p:spPr bwMode="auto">
          <a:xfrm>
            <a:off x="1066801" y="1676401"/>
            <a:ext cx="1717675" cy="461963"/>
          </a:xfrm>
          <a:prstGeom prst="rect">
            <a:avLst/>
          </a:prstGeom>
          <a:noFill/>
          <a:ln w="9525">
            <a:noFill/>
            <a:miter lim="800000"/>
            <a:headEnd/>
            <a:tailEnd/>
          </a:ln>
        </p:spPr>
        <p:txBody>
          <a:bodyPr wrap="none">
            <a:spAutoFit/>
          </a:bodyPr>
          <a:lstStyle/>
          <a:p>
            <a:pPr algn="l"/>
            <a:r>
              <a:rPr lang="en-US" sz="2400" dirty="0"/>
              <a:t> </a:t>
            </a:r>
            <a:r>
              <a:rPr lang="en-US" sz="2400" dirty="0" smtClean="0"/>
              <a:t>f</a:t>
            </a:r>
            <a:r>
              <a:rPr lang="en-US" sz="2400" baseline="-25000" dirty="0" smtClean="0"/>
              <a:t>1</a:t>
            </a:r>
            <a:r>
              <a:rPr lang="en-US" sz="2400" dirty="0" smtClean="0"/>
              <a:t>(</a:t>
            </a:r>
            <a:r>
              <a:rPr lang="en-US" sz="2400" dirty="0" err="1" smtClean="0"/>
              <a:t>u,q</a:t>
            </a:r>
            <a:r>
              <a:rPr lang="en-US" sz="2400" dirty="0" smtClean="0"/>
              <a:t>) </a:t>
            </a:r>
            <a:r>
              <a:rPr lang="en-US" sz="2400" dirty="0" smtClean="0">
                <a:sym typeface="Wingdings" pitchFamily="2" charset="2"/>
              </a:rPr>
              <a:t> r</a:t>
            </a:r>
            <a:r>
              <a:rPr lang="en-US" sz="2400" baseline="-25000" dirty="0" smtClean="0">
                <a:sym typeface="Wingdings" pitchFamily="2" charset="2"/>
              </a:rPr>
              <a:t>1</a:t>
            </a:r>
            <a:endParaRPr lang="en-US" sz="2400" dirty="0"/>
          </a:p>
        </p:txBody>
      </p:sp>
      <p:sp>
        <p:nvSpPr>
          <p:cNvPr id="32780" name="Text Box 9"/>
          <p:cNvSpPr txBox="1">
            <a:spLocks noChangeArrowheads="1"/>
          </p:cNvSpPr>
          <p:nvPr/>
        </p:nvSpPr>
        <p:spPr bwMode="auto">
          <a:xfrm>
            <a:off x="6400801" y="1676401"/>
            <a:ext cx="1639888" cy="461963"/>
          </a:xfrm>
          <a:prstGeom prst="rect">
            <a:avLst/>
          </a:prstGeom>
          <a:noFill/>
          <a:ln w="9525">
            <a:noFill/>
            <a:miter lim="800000"/>
            <a:headEnd/>
            <a:tailEnd/>
          </a:ln>
        </p:spPr>
        <p:txBody>
          <a:bodyPr wrap="none">
            <a:spAutoFit/>
          </a:bodyPr>
          <a:lstStyle/>
          <a:p>
            <a:pPr algn="l"/>
            <a:r>
              <a:rPr lang="en-US" sz="2400" dirty="0" smtClean="0"/>
              <a:t>f</a:t>
            </a:r>
            <a:r>
              <a:rPr lang="en-US" sz="2400" baseline="-25000" dirty="0" smtClean="0"/>
              <a:t>2</a:t>
            </a:r>
            <a:r>
              <a:rPr lang="en-US" sz="2400" dirty="0" smtClean="0"/>
              <a:t>(</a:t>
            </a:r>
            <a:r>
              <a:rPr lang="en-US" sz="2400" dirty="0" err="1" smtClean="0"/>
              <a:t>u,q</a:t>
            </a:r>
            <a:r>
              <a:rPr lang="en-US" sz="2400" dirty="0" smtClean="0"/>
              <a:t>) </a:t>
            </a:r>
            <a:r>
              <a:rPr lang="en-US" sz="2400" dirty="0" smtClean="0">
                <a:sym typeface="Wingdings" pitchFamily="2" charset="2"/>
              </a:rPr>
              <a:t> r</a:t>
            </a:r>
            <a:r>
              <a:rPr lang="en-US" sz="2400" baseline="-25000" dirty="0" smtClean="0">
                <a:sym typeface="Wingdings" pitchFamily="2" charset="2"/>
              </a:rPr>
              <a:t>2</a:t>
            </a:r>
            <a:endParaRPr lang="en-US" sz="2400" dirty="0"/>
          </a:p>
        </p:txBody>
      </p:sp>
      <p:sp>
        <p:nvSpPr>
          <p:cNvPr id="32781" name="Line 10"/>
          <p:cNvSpPr>
            <a:spLocks noChangeShapeType="1"/>
          </p:cNvSpPr>
          <p:nvPr/>
        </p:nvSpPr>
        <p:spPr bwMode="auto">
          <a:xfrm flipH="1">
            <a:off x="5954714" y="3432176"/>
            <a:ext cx="862013" cy="725488"/>
          </a:xfrm>
          <a:prstGeom prst="line">
            <a:avLst/>
          </a:prstGeom>
          <a:noFill/>
          <a:ln w="38100">
            <a:solidFill>
              <a:srgbClr val="333399"/>
            </a:solidFill>
            <a:round/>
            <a:headEnd/>
            <a:tailEnd type="triangle" w="med" len="med"/>
          </a:ln>
        </p:spPr>
        <p:txBody>
          <a:bodyPr/>
          <a:lstStyle/>
          <a:p>
            <a:endParaRPr lang="en-US"/>
          </a:p>
        </p:txBody>
      </p:sp>
      <p:sp>
        <p:nvSpPr>
          <p:cNvPr id="32782" name="Line 11"/>
          <p:cNvSpPr>
            <a:spLocks noChangeShapeType="1"/>
          </p:cNvSpPr>
          <p:nvPr/>
        </p:nvSpPr>
        <p:spPr bwMode="auto">
          <a:xfrm>
            <a:off x="2260601" y="3440114"/>
            <a:ext cx="862013" cy="725488"/>
          </a:xfrm>
          <a:prstGeom prst="line">
            <a:avLst/>
          </a:prstGeom>
          <a:noFill/>
          <a:ln w="38100">
            <a:solidFill>
              <a:srgbClr val="333399"/>
            </a:solidFill>
            <a:round/>
            <a:headEnd/>
            <a:tailEnd type="triangle" w="med" len="med"/>
          </a:ln>
        </p:spPr>
        <p:txBody>
          <a:bodyPr/>
          <a:lstStyle/>
          <a:p>
            <a:endParaRPr lang="en-US"/>
          </a:p>
        </p:txBody>
      </p:sp>
      <p:sp>
        <p:nvSpPr>
          <p:cNvPr id="1037" name="Line 13"/>
          <p:cNvSpPr>
            <a:spLocks noChangeShapeType="1"/>
          </p:cNvSpPr>
          <p:nvPr/>
        </p:nvSpPr>
        <p:spPr bwMode="auto">
          <a:xfrm>
            <a:off x="2727325" y="3587170"/>
            <a:ext cx="3581400" cy="0"/>
          </a:xfrm>
          <a:prstGeom prst="line">
            <a:avLst/>
          </a:prstGeom>
          <a:noFill/>
          <a:ln w="38100">
            <a:solidFill>
              <a:schemeClr val="accent2"/>
            </a:solidFill>
            <a:round/>
            <a:headEnd/>
            <a:tailEnd/>
          </a:ln>
        </p:spPr>
        <p:txBody>
          <a:bodyPr/>
          <a:lstStyle/>
          <a:p>
            <a:endParaRPr lang="en-US"/>
          </a:p>
        </p:txBody>
      </p:sp>
      <p:sp>
        <p:nvSpPr>
          <p:cNvPr id="1038" name="Line 14"/>
          <p:cNvSpPr>
            <a:spLocks noChangeShapeType="1"/>
          </p:cNvSpPr>
          <p:nvPr/>
        </p:nvSpPr>
        <p:spPr bwMode="auto">
          <a:xfrm>
            <a:off x="5556250" y="2163242"/>
            <a:ext cx="3124200" cy="0"/>
          </a:xfrm>
          <a:prstGeom prst="line">
            <a:avLst/>
          </a:prstGeom>
          <a:noFill/>
          <a:ln w="38100">
            <a:solidFill>
              <a:schemeClr val="accent2"/>
            </a:solidFill>
            <a:round/>
            <a:headEnd/>
            <a:tailEnd/>
          </a:ln>
        </p:spPr>
        <p:txBody>
          <a:bodyPr/>
          <a:lstStyle/>
          <a:p>
            <a:endParaRPr lang="en-US"/>
          </a:p>
        </p:txBody>
      </p:sp>
      <p:sp>
        <p:nvSpPr>
          <p:cNvPr id="1039" name="Line 15"/>
          <p:cNvSpPr>
            <a:spLocks noChangeShapeType="1"/>
          </p:cNvSpPr>
          <p:nvPr/>
        </p:nvSpPr>
        <p:spPr bwMode="auto">
          <a:xfrm>
            <a:off x="441325" y="2205812"/>
            <a:ext cx="3124200" cy="0"/>
          </a:xfrm>
          <a:prstGeom prst="line">
            <a:avLst/>
          </a:prstGeom>
          <a:noFill/>
          <a:ln w="38100">
            <a:solidFill>
              <a:schemeClr val="accent2"/>
            </a:solidFill>
            <a:round/>
            <a:headEnd/>
            <a:tailEnd/>
          </a:ln>
        </p:spPr>
        <p:txBody>
          <a:bodyPr/>
          <a:lstStyle/>
          <a:p>
            <a:endParaRPr lang="en-US"/>
          </a:p>
        </p:txBody>
      </p:sp>
      <p:sp>
        <p:nvSpPr>
          <p:cNvPr id="15" name="Text Box 8"/>
          <p:cNvSpPr txBox="1">
            <a:spLocks noChangeArrowheads="1"/>
          </p:cNvSpPr>
          <p:nvPr/>
        </p:nvSpPr>
        <p:spPr bwMode="auto">
          <a:xfrm>
            <a:off x="3352800" y="3104668"/>
            <a:ext cx="2361544" cy="461665"/>
          </a:xfrm>
          <a:prstGeom prst="rect">
            <a:avLst/>
          </a:prstGeom>
          <a:noFill/>
          <a:ln w="9525">
            <a:noFill/>
            <a:miter lim="800000"/>
            <a:headEnd/>
            <a:tailEnd/>
          </a:ln>
        </p:spPr>
        <p:txBody>
          <a:bodyPr wrap="none">
            <a:spAutoFit/>
          </a:bodyPr>
          <a:lstStyle/>
          <a:p>
            <a:r>
              <a:rPr lang="en-US" sz="2400" dirty="0" smtClean="0"/>
              <a:t>Interleaving(r</a:t>
            </a:r>
            <a:r>
              <a:rPr lang="en-US" sz="2400" baseline="-25000" dirty="0" smtClean="0"/>
              <a:t>1</a:t>
            </a:r>
            <a:r>
              <a:rPr lang="en-US" sz="2400" dirty="0" smtClean="0"/>
              <a:t>,r</a:t>
            </a:r>
            <a:r>
              <a:rPr lang="en-US" sz="2400" baseline="-25000" dirty="0" smtClean="0"/>
              <a:t>2</a:t>
            </a:r>
            <a:r>
              <a:rPr lang="en-US" sz="2400" dirty="0" smtClean="0"/>
              <a:t>)</a:t>
            </a:r>
            <a:endParaRPr lang="en-US" sz="2400" dirty="0"/>
          </a:p>
        </p:txBody>
      </p:sp>
      <p:sp>
        <p:nvSpPr>
          <p:cNvPr id="16" name="TextBox 15"/>
          <p:cNvSpPr txBox="1"/>
          <p:nvPr/>
        </p:nvSpPr>
        <p:spPr>
          <a:xfrm>
            <a:off x="3657600" y="1295400"/>
            <a:ext cx="1905000" cy="400110"/>
          </a:xfrm>
          <a:prstGeom prst="rect">
            <a:avLst/>
          </a:prstGeom>
          <a:noFill/>
        </p:spPr>
        <p:txBody>
          <a:bodyPr wrap="square" rtlCol="0">
            <a:spAutoFit/>
          </a:bodyPr>
          <a:lstStyle/>
          <a:p>
            <a:r>
              <a:rPr lang="en-US" sz="2000" dirty="0" smtClean="0"/>
              <a:t>(u=</a:t>
            </a:r>
            <a:r>
              <a:rPr lang="en-US" sz="2000" dirty="0" err="1" smtClean="0"/>
              <a:t>tj,q</a:t>
            </a:r>
            <a:r>
              <a:rPr lang="en-US" sz="2000" dirty="0" smtClean="0"/>
              <a:t>=“</a:t>
            </a:r>
            <a:r>
              <a:rPr lang="en-US" sz="2000" dirty="0" err="1" smtClean="0"/>
              <a:t>svm</a:t>
            </a:r>
            <a:r>
              <a:rPr lang="en-US" sz="2000" dirty="0" smtClean="0"/>
              <a:t>”)</a:t>
            </a:r>
            <a:endParaRPr lang="en-US" sz="2000" dirty="0"/>
          </a:p>
        </p:txBody>
      </p:sp>
      <p:cxnSp>
        <p:nvCxnSpPr>
          <p:cNvPr id="18" name="Straight Arrow Connector 17"/>
          <p:cNvCxnSpPr>
            <a:stCxn id="16" idx="2"/>
          </p:cNvCxnSpPr>
          <p:nvPr/>
        </p:nvCxnSpPr>
        <p:spPr bwMode="auto">
          <a:xfrm rot="5400000">
            <a:off x="3591158" y="888290"/>
            <a:ext cx="211723" cy="182616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Straight Arrow Connector 19"/>
          <p:cNvCxnSpPr>
            <a:stCxn id="16" idx="2"/>
          </p:cNvCxnSpPr>
          <p:nvPr/>
        </p:nvCxnSpPr>
        <p:spPr bwMode="auto">
          <a:xfrm rot="16200000" flipH="1">
            <a:off x="5399589" y="906021"/>
            <a:ext cx="211723" cy="17907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1" name="Rectangle 3"/>
          <p:cNvSpPr txBox="1">
            <a:spLocks noChangeArrowheads="1"/>
          </p:cNvSpPr>
          <p:nvPr/>
        </p:nvSpPr>
        <p:spPr bwMode="auto">
          <a:xfrm>
            <a:off x="609600" y="5694362"/>
            <a:ext cx="8153400" cy="7064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chemeClr val="tx1"/>
                </a:solidFill>
                <a:effectLst/>
                <a:uLnTx/>
                <a:uFillTx/>
                <a:latin typeface="+mn-lt"/>
                <a:ea typeface="+mn-ea"/>
                <a:cs typeface="+mn-cs"/>
              </a:rPr>
              <a:t>Interpretation: </a:t>
            </a:r>
            <a:r>
              <a:rPr kumimoji="0" lang="en-US" sz="2400" b="0" i="0" u="none" strike="noStrike" kern="0" cap="none" spc="0" normalizeH="0" baseline="0" noProof="0" dirty="0" smtClean="0">
                <a:ln>
                  <a:noFill/>
                </a:ln>
                <a:solidFill>
                  <a:schemeClr val="tx1"/>
                </a:solidFill>
                <a:effectLst/>
                <a:uLnTx/>
                <a:uFillTx/>
                <a:latin typeface="+mn-lt"/>
                <a:ea typeface="+mn-ea"/>
                <a:cs typeface="+mn-cs"/>
              </a:rPr>
              <a:t>(</a:t>
            </a:r>
            <a:r>
              <a:rPr kumimoji="0" lang="en-US" sz="2400" b="0" i="0" u="none" strike="noStrike" kern="0" cap="none" spc="0" normalizeH="0" baseline="0" noProof="0" dirty="0" smtClean="0">
                <a:ln>
                  <a:noFill/>
                </a:ln>
                <a:solidFill>
                  <a:schemeClr val="tx1"/>
                </a:solidFill>
                <a:effectLst/>
                <a:uLnTx/>
                <a:uFillTx/>
                <a:latin typeface="Times New Roman"/>
                <a:ea typeface="+mn-ea"/>
                <a:cs typeface="+mn-cs"/>
              </a:rPr>
              <a:t>r</a:t>
            </a:r>
            <a:r>
              <a:rPr kumimoji="0" lang="en-US" sz="2400" b="0" i="0" u="none" strike="noStrike" kern="0" cap="none" spc="0" normalizeH="0" baseline="-25000" noProof="0" dirty="0" smtClean="0">
                <a:ln>
                  <a:noFill/>
                </a:ln>
                <a:solidFill>
                  <a:schemeClr val="tx1"/>
                </a:solidFill>
                <a:effectLst/>
                <a:uLnTx/>
                <a:uFillTx/>
                <a:latin typeface="Times New Roman"/>
                <a:ea typeface="+mn-ea"/>
                <a:cs typeface="+mn-cs"/>
              </a:rPr>
              <a:t>1</a:t>
            </a:r>
            <a:r>
              <a:rPr kumimoji="0" lang="en-US" sz="2400" b="0" i="0" u="none" strike="noStrike" kern="0" cap="none" spc="0" normalizeH="0" baseline="0" noProof="0" dirty="0" smtClean="0">
                <a:ln>
                  <a:noFill/>
                </a:ln>
                <a:solidFill>
                  <a:schemeClr val="tx1"/>
                </a:solidFill>
                <a:effectLst/>
                <a:uLnTx/>
                <a:uFillTx/>
                <a:latin typeface="cmsy10"/>
                <a:ea typeface="+mn-ea"/>
                <a:cs typeface="+mn-cs"/>
                <a:sym typeface="Wingdings" pitchFamily="2" charset="2"/>
              </a:rPr>
              <a:t> Â</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t>
            </a:r>
            <a:r>
              <a:rPr kumimoji="0" lang="en-US" sz="2400" b="0" i="0" u="none" strike="noStrike" kern="0" cap="none" spc="0" normalizeH="0" baseline="0" noProof="0" dirty="0" smtClean="0">
                <a:ln>
                  <a:noFill/>
                </a:ln>
                <a:solidFill>
                  <a:schemeClr val="tx1"/>
                </a:solidFill>
                <a:effectLst/>
                <a:uLnTx/>
                <a:uFillTx/>
                <a:latin typeface="Times New Roman"/>
                <a:ea typeface="+mn-ea"/>
                <a:cs typeface="+mn-cs"/>
              </a:rPr>
              <a:t>r</a:t>
            </a:r>
            <a:r>
              <a:rPr kumimoji="0" lang="en-US" sz="2400" b="0" i="0" u="none" strike="noStrike" kern="0" cap="none" spc="0" normalizeH="0" baseline="-25000" noProof="0" dirty="0" smtClean="0">
                <a:ln>
                  <a:noFill/>
                </a:ln>
                <a:solidFill>
                  <a:schemeClr val="tx1"/>
                </a:solidFill>
                <a:effectLst/>
                <a:uLnTx/>
                <a:uFillTx/>
                <a:latin typeface="Times New Roman"/>
                <a:ea typeface="+mn-ea"/>
                <a:cs typeface="+mn-cs"/>
              </a:rPr>
              <a:t>2</a:t>
            </a:r>
            <a:r>
              <a:rPr kumimoji="0" lang="en-US" sz="2400" b="0" i="0" u="none" strike="noStrike" kern="0" cap="none" spc="0" normalizeH="0" baseline="0" noProof="0" dirty="0" smtClean="0">
                <a:ln>
                  <a:noFill/>
                </a:ln>
                <a:solidFill>
                  <a:schemeClr val="tx1"/>
                </a:solidFill>
                <a:effectLst/>
                <a:uLnTx/>
                <a:uFillTx/>
                <a:latin typeface="+mn-lt"/>
                <a:ea typeface="+mn-ea"/>
                <a:cs typeface="+mn-cs"/>
              </a:rPr>
              <a:t>) ↔ </a:t>
            </a:r>
            <a:r>
              <a:rPr kumimoji="0" lang="en-US" sz="2400" b="0" i="0" u="none" strike="noStrike" kern="0" cap="none" spc="0" normalizeH="0" baseline="0" noProof="0" dirty="0" smtClean="0">
                <a:ln>
                  <a:noFill/>
                </a:ln>
                <a:solidFill>
                  <a:schemeClr val="tx1"/>
                </a:solidFill>
                <a:effectLst/>
                <a:uLnTx/>
                <a:uFillTx/>
                <a:latin typeface="+mn-lt"/>
                <a:ea typeface="+mn-ea"/>
                <a:cs typeface="+mn-cs"/>
                <a:sym typeface="Wingdings" pitchFamily="2" charset="2"/>
              </a:rPr>
              <a:t>clicks(</a:t>
            </a:r>
            <a:r>
              <a:rPr kumimoji="0" lang="en-US" sz="2400" b="0" i="0" u="none" strike="noStrike" kern="0" cap="none" spc="0" normalizeH="0" baseline="0" noProof="0" dirty="0" err="1" smtClean="0">
                <a:ln>
                  <a:noFill/>
                </a:ln>
                <a:solidFill>
                  <a:schemeClr val="tx1"/>
                </a:solidFill>
                <a:effectLst/>
                <a:uLnTx/>
                <a:uFillTx/>
                <a:latin typeface="+mn-lt"/>
                <a:ea typeface="+mn-ea"/>
                <a:cs typeface="+mn-cs"/>
                <a:sym typeface="Wingdings" pitchFamily="2" charset="2"/>
              </a:rPr>
              <a:t>topk</a:t>
            </a:r>
            <a:r>
              <a:rPr kumimoji="0" lang="en-US" sz="2400" b="0" i="0" u="none" strike="noStrike" kern="0" cap="none" spc="0" normalizeH="0" baseline="0" noProof="0" dirty="0" smtClean="0">
                <a:ln>
                  <a:noFill/>
                </a:ln>
                <a:solidFill>
                  <a:schemeClr val="tx1"/>
                </a:solidFill>
                <a:effectLst/>
                <a:uLnTx/>
                <a:uFillTx/>
                <a:latin typeface="+mn-lt"/>
                <a:ea typeface="+mn-ea"/>
                <a:cs typeface="+mn-cs"/>
                <a:sym typeface="Wingdings" pitchFamily="2" charset="2"/>
              </a:rPr>
              <a:t>(r</a:t>
            </a:r>
            <a:r>
              <a:rPr kumimoji="0" lang="en-US" sz="2400" b="0" i="0" u="none" strike="noStrike" kern="0" cap="none" spc="0" normalizeH="0" baseline="-25000" noProof="0" dirty="0" smtClean="0">
                <a:ln>
                  <a:noFill/>
                </a:ln>
                <a:solidFill>
                  <a:schemeClr val="tx1"/>
                </a:solidFill>
                <a:effectLst/>
                <a:uLnTx/>
                <a:uFillTx/>
                <a:latin typeface="+mn-lt"/>
                <a:ea typeface="+mn-ea"/>
                <a:cs typeface="+mn-cs"/>
              </a:rPr>
              <a:t>1</a:t>
            </a:r>
            <a:r>
              <a:rPr kumimoji="0" lang="en-US" sz="2400" b="0" i="0" u="none" strike="noStrike" kern="0" cap="none" spc="0" normalizeH="0" baseline="0" noProof="0" dirty="0" smtClean="0">
                <a:ln>
                  <a:noFill/>
                </a:ln>
                <a:solidFill>
                  <a:schemeClr val="tx1"/>
                </a:solidFill>
                <a:effectLst/>
                <a:uLnTx/>
                <a:uFillTx/>
                <a:latin typeface="+mn-lt"/>
                <a:ea typeface="+mn-ea"/>
                <a:cs typeface="+mn-cs"/>
                <a:sym typeface="Wingdings" pitchFamily="2" charset="2"/>
              </a:rPr>
              <a:t>)) &gt; clicks(</a:t>
            </a:r>
            <a:r>
              <a:rPr kumimoji="0" lang="en-US" sz="2400" b="0" i="0" u="none" strike="noStrike" kern="0" cap="none" spc="0" normalizeH="0" baseline="0" noProof="0" dirty="0" err="1" smtClean="0">
                <a:ln>
                  <a:noFill/>
                </a:ln>
                <a:solidFill>
                  <a:schemeClr val="tx1"/>
                </a:solidFill>
                <a:effectLst/>
                <a:uLnTx/>
                <a:uFillTx/>
                <a:latin typeface="+mn-lt"/>
                <a:ea typeface="+mn-ea"/>
                <a:cs typeface="+mn-cs"/>
                <a:sym typeface="Wingdings" pitchFamily="2" charset="2"/>
              </a:rPr>
              <a:t>topk</a:t>
            </a:r>
            <a:r>
              <a:rPr kumimoji="0" lang="en-US" sz="2400" b="0" i="0" u="none" strike="noStrike" kern="0" cap="none" spc="0" normalizeH="0" baseline="0" noProof="0" dirty="0" smtClean="0">
                <a:ln>
                  <a:noFill/>
                </a:ln>
                <a:solidFill>
                  <a:schemeClr val="tx1"/>
                </a:solidFill>
                <a:effectLst/>
                <a:uLnTx/>
                <a:uFillTx/>
                <a:latin typeface="+mn-lt"/>
                <a:ea typeface="+mn-ea"/>
                <a:cs typeface="+mn-cs"/>
                <a:sym typeface="Wingdings" pitchFamily="2" charset="2"/>
              </a:rPr>
              <a:t>(r</a:t>
            </a:r>
            <a:r>
              <a:rPr kumimoji="0" lang="en-US" sz="2400" b="0" i="0" u="none" strike="noStrike" kern="0" cap="none" spc="0" normalizeH="0" baseline="-25000" noProof="0" dirty="0" smtClean="0">
                <a:ln>
                  <a:noFill/>
                </a:ln>
                <a:solidFill>
                  <a:schemeClr val="tx1"/>
                </a:solidFill>
                <a:effectLst/>
                <a:uLnTx/>
                <a:uFillTx/>
                <a:latin typeface="+mn-lt"/>
                <a:ea typeface="+mn-ea"/>
                <a:cs typeface="+mn-cs"/>
              </a:rPr>
              <a:t>2</a:t>
            </a:r>
            <a:r>
              <a:rPr kumimoji="0" lang="en-US" sz="2400" b="0" i="0" u="none" strike="noStrike" kern="0" cap="none" spc="0" normalizeH="0" baseline="0" noProof="0" dirty="0" smtClean="0">
                <a:ln>
                  <a:noFill/>
                </a:ln>
                <a:solidFill>
                  <a:schemeClr val="tx1"/>
                </a:solidFill>
                <a:effectLst/>
                <a:uLnTx/>
                <a:uFillTx/>
                <a:latin typeface="+mn-lt"/>
                <a:ea typeface="+mn-ea"/>
                <a:cs typeface="+mn-cs"/>
                <a:sym typeface="Wingdings" pitchFamily="2" charset="2"/>
              </a:rPr>
              <a:t>))</a:t>
            </a: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23" name="TextBox 22"/>
          <p:cNvSpPr txBox="1"/>
          <p:nvPr/>
        </p:nvSpPr>
        <p:spPr>
          <a:xfrm>
            <a:off x="6455884" y="3899971"/>
            <a:ext cx="2313542" cy="1323439"/>
          </a:xfrm>
          <a:prstGeom prst="rect">
            <a:avLst/>
          </a:prstGeom>
          <a:noFill/>
        </p:spPr>
        <p:txBody>
          <a:bodyPr wrap="square" rtlCol="0">
            <a:spAutoFit/>
          </a:bodyPr>
          <a:lstStyle/>
          <a:p>
            <a:pPr lvl="0"/>
            <a:r>
              <a:rPr lang="en-US" sz="1600" b="1" kern="0" dirty="0" smtClean="0"/>
              <a:t>Invariant: </a:t>
            </a:r>
            <a:br>
              <a:rPr lang="en-US" sz="1600" b="1" kern="0" dirty="0" smtClean="0"/>
            </a:br>
            <a:r>
              <a:rPr lang="en-US" sz="1600" kern="0" dirty="0" smtClean="0"/>
              <a:t>For all k, top k of balanced interleaving is union of top k</a:t>
            </a:r>
            <a:r>
              <a:rPr lang="en-US" sz="1600" kern="0" baseline="-25000" dirty="0" smtClean="0"/>
              <a:t>1</a:t>
            </a:r>
            <a:r>
              <a:rPr lang="en-US" sz="1600" kern="0" dirty="0" smtClean="0"/>
              <a:t> of r</a:t>
            </a:r>
            <a:r>
              <a:rPr lang="en-US" sz="1600" kern="0" baseline="-25000" dirty="0" smtClean="0"/>
              <a:t>1</a:t>
            </a:r>
            <a:r>
              <a:rPr lang="en-US" sz="1600" kern="0" dirty="0" smtClean="0"/>
              <a:t> and top k</a:t>
            </a:r>
            <a:r>
              <a:rPr lang="en-US" sz="1600" kern="0" baseline="-25000" dirty="0" smtClean="0"/>
              <a:t>2</a:t>
            </a:r>
            <a:r>
              <a:rPr lang="en-US" sz="1600" kern="0" dirty="0" smtClean="0"/>
              <a:t> of r</a:t>
            </a:r>
            <a:r>
              <a:rPr lang="en-US" sz="1600" kern="0" baseline="-25000" dirty="0" smtClean="0"/>
              <a:t>2</a:t>
            </a:r>
            <a:r>
              <a:rPr lang="en-US" sz="1600" kern="0" dirty="0" smtClean="0"/>
              <a:t> with k</a:t>
            </a:r>
            <a:r>
              <a:rPr lang="en-US" sz="1600" kern="0" baseline="-25000" dirty="0" smtClean="0"/>
              <a:t>1</a:t>
            </a:r>
            <a:r>
              <a:rPr lang="en-US" sz="1600" kern="0" dirty="0" smtClean="0"/>
              <a:t>=k</a:t>
            </a:r>
            <a:r>
              <a:rPr lang="en-US" sz="1600" kern="0" baseline="-25000" dirty="0" smtClean="0"/>
              <a:t>2</a:t>
            </a:r>
            <a:r>
              <a:rPr lang="en-US" sz="1600" kern="0" dirty="0" smtClean="0"/>
              <a:t> ±1</a:t>
            </a:r>
            <a:r>
              <a:rPr lang="en-US" sz="1600" dirty="0" smtClean="0"/>
              <a:t>.</a:t>
            </a:r>
            <a:endParaRPr lang="en-US" sz="1600" kern="0" dirty="0" smtClean="0"/>
          </a:p>
        </p:txBody>
      </p:sp>
      <p:sp>
        <p:nvSpPr>
          <p:cNvPr id="25" name="TextBox 24"/>
          <p:cNvSpPr txBox="1"/>
          <p:nvPr/>
        </p:nvSpPr>
        <p:spPr>
          <a:xfrm>
            <a:off x="7933039" y="6376087"/>
            <a:ext cx="1058303" cy="276999"/>
          </a:xfrm>
          <a:prstGeom prst="rect">
            <a:avLst/>
          </a:prstGeom>
          <a:noFill/>
        </p:spPr>
        <p:txBody>
          <a:bodyPr wrap="none" rtlCol="0">
            <a:spAutoFit/>
          </a:bodyPr>
          <a:lstStyle/>
          <a:p>
            <a:r>
              <a:rPr lang="en-US" dirty="0" smtClean="0"/>
              <a:t>[Joachims/01]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6" nodeType="clickEffect">
                                  <p:stCondLst>
                                    <p:cond delay="0"/>
                                  </p:stCondLst>
                                  <p:childTnLst>
                                    <p:animMotion origin="layout" path="M 2.77778E-6 -0.00208 L -0.00087 0.03611 " pathEditMode="relative" rAng="0" ptsTypes="AA">
                                      <p:cBhvr>
                                        <p:cTn id="6" dur="1000" fill="hold"/>
                                        <p:tgtEl>
                                          <p:spTgt spid="1037"/>
                                        </p:tgtEl>
                                        <p:attrNameLst>
                                          <p:attrName>ppt_x</p:attrName>
                                          <p:attrName>ppt_y</p:attrName>
                                        </p:attrNameLst>
                                      </p:cBhvr>
                                      <p:rCtr x="-1" y="19"/>
                                    </p:animMotion>
                                  </p:childTnLst>
                                </p:cTn>
                              </p:par>
                              <p:par>
                                <p:cTn id="7" presetID="42" presetClass="path" presetSubtype="0" accel="50000" decel="50000" fill="hold" grpId="3" nodeType="withEffect">
                                  <p:stCondLst>
                                    <p:cond delay="0"/>
                                  </p:stCondLst>
                                  <p:childTnLst>
                                    <p:animMotion origin="layout" path="M -2.22222E-6 0.00023 L -2.22222E-6 0.03541 " pathEditMode="relative" rAng="0" ptsTypes="AA">
                                      <p:cBhvr>
                                        <p:cTn id="8" dur="1000" fill="hold"/>
                                        <p:tgtEl>
                                          <p:spTgt spid="1038"/>
                                        </p:tgtEl>
                                        <p:attrNameLst>
                                          <p:attrName>ppt_x</p:attrName>
                                          <p:attrName>ppt_y</p:attrName>
                                        </p:attrNameLst>
                                      </p:cBhvr>
                                      <p:rCtr x="0" y="18"/>
                                    </p:animMotion>
                                  </p:childTnLst>
                                </p:cTn>
                              </p:par>
                              <p:par>
                                <p:cTn id="9" presetID="22" presetClass="entr" presetSubtype="1" fill="hold" nodeType="withEffect">
                                  <p:stCondLst>
                                    <p:cond delay="0"/>
                                  </p:stCondLst>
                                  <p:childTnLst>
                                    <p:set>
                                      <p:cBhvr>
                                        <p:cTn id="10" dur="1" fill="hold">
                                          <p:stCondLst>
                                            <p:cond delay="0"/>
                                          </p:stCondLst>
                                        </p:cTn>
                                        <p:tgtEl>
                                          <p:spTgt spid="32778">
                                            <p:txEl>
                                              <p:pRg st="0" end="0"/>
                                            </p:txEl>
                                          </p:spTgt>
                                        </p:tgtEl>
                                        <p:attrNameLst>
                                          <p:attrName>style.visibility</p:attrName>
                                        </p:attrNameLst>
                                      </p:cBhvr>
                                      <p:to>
                                        <p:strVal val="visible"/>
                                      </p:to>
                                    </p:set>
                                    <p:animEffect transition="in" filter="wipe(up)">
                                      <p:cBhvr>
                                        <p:cTn id="11" dur="1000"/>
                                        <p:tgtEl>
                                          <p:spTgt spid="3277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path" presetSubtype="0" accel="50000" decel="50000" fill="hold" grpId="0" nodeType="clickEffect">
                                  <p:stCondLst>
                                    <p:cond delay="0"/>
                                  </p:stCondLst>
                                  <p:childTnLst>
                                    <p:animMotion origin="layout" path="M 2.77778E-6 -0.00254 L -0.00035 0.0331 " pathEditMode="relative" rAng="0" ptsTypes="AA">
                                      <p:cBhvr>
                                        <p:cTn id="15" dur="1000" fill="hold"/>
                                        <p:tgtEl>
                                          <p:spTgt spid="1039"/>
                                        </p:tgtEl>
                                        <p:attrNameLst>
                                          <p:attrName>ppt_x</p:attrName>
                                          <p:attrName>ppt_y</p:attrName>
                                        </p:attrNameLst>
                                      </p:cBhvr>
                                      <p:rCtr x="0" y="18"/>
                                    </p:animMotion>
                                  </p:childTnLst>
                                </p:cTn>
                              </p:par>
                            </p:childTnLst>
                          </p:cTn>
                        </p:par>
                      </p:childTnLst>
                    </p:cTn>
                  </p:par>
                  <p:par>
                    <p:cTn id="16" fill="hold">
                      <p:stCondLst>
                        <p:cond delay="indefinite"/>
                      </p:stCondLst>
                      <p:childTnLst>
                        <p:par>
                          <p:cTn id="17" fill="hold">
                            <p:stCondLst>
                              <p:cond delay="0"/>
                            </p:stCondLst>
                            <p:childTnLst>
                              <p:par>
                                <p:cTn id="18" presetID="42" presetClass="path" presetSubtype="0" accel="50000" decel="50000" fill="hold" grpId="0" nodeType="clickEffect">
                                  <p:stCondLst>
                                    <p:cond delay="0"/>
                                  </p:stCondLst>
                                  <p:childTnLst>
                                    <p:animMotion origin="layout" path="M -0.00087 0.03611 L -0.00104 0.07083 " pathEditMode="relative" rAng="0" ptsTypes="AA">
                                      <p:cBhvr>
                                        <p:cTn id="19" dur="1000" fill="hold"/>
                                        <p:tgtEl>
                                          <p:spTgt spid="1037"/>
                                        </p:tgtEl>
                                        <p:attrNameLst>
                                          <p:attrName>ppt_x</p:attrName>
                                          <p:attrName>ppt_y</p:attrName>
                                        </p:attrNameLst>
                                      </p:cBhvr>
                                      <p:rCtr x="0" y="17"/>
                                    </p:animMotion>
                                  </p:childTnLst>
                                </p:cTn>
                              </p:par>
                              <p:par>
                                <p:cTn id="20" presetID="42" presetClass="path" presetSubtype="0" accel="50000" decel="50000" fill="hold" grpId="1" nodeType="withEffect">
                                  <p:stCondLst>
                                    <p:cond delay="0"/>
                                  </p:stCondLst>
                                  <p:childTnLst>
                                    <p:animMotion origin="layout" path="M -0.00035 0.0331 L -0.00122 0.06596 " pathEditMode="relative" rAng="0" ptsTypes="AA">
                                      <p:cBhvr>
                                        <p:cTn id="21" dur="1000" fill="hold"/>
                                        <p:tgtEl>
                                          <p:spTgt spid="1039"/>
                                        </p:tgtEl>
                                        <p:attrNameLst>
                                          <p:attrName>ppt_x</p:attrName>
                                          <p:attrName>ppt_y</p:attrName>
                                        </p:attrNameLst>
                                      </p:cBhvr>
                                      <p:rCtr x="-1" y="16"/>
                                    </p:animMotion>
                                  </p:childTnLst>
                                </p:cTn>
                              </p:par>
                              <p:par>
                                <p:cTn id="22" presetID="22" presetClass="entr" presetSubtype="1" fill="hold" nodeType="withEffect">
                                  <p:stCondLst>
                                    <p:cond delay="0"/>
                                  </p:stCondLst>
                                  <p:childTnLst>
                                    <p:set>
                                      <p:cBhvr>
                                        <p:cTn id="23" dur="1" fill="hold">
                                          <p:stCondLst>
                                            <p:cond delay="0"/>
                                          </p:stCondLst>
                                        </p:cTn>
                                        <p:tgtEl>
                                          <p:spTgt spid="32778">
                                            <p:txEl>
                                              <p:pRg st="1" end="1"/>
                                            </p:txEl>
                                          </p:spTgt>
                                        </p:tgtEl>
                                        <p:attrNameLst>
                                          <p:attrName>style.visibility</p:attrName>
                                        </p:attrNameLst>
                                      </p:cBhvr>
                                      <p:to>
                                        <p:strVal val="visible"/>
                                      </p:to>
                                    </p:set>
                                    <p:animEffect transition="in" filter="wipe(up)">
                                      <p:cBhvr>
                                        <p:cTn id="24" dur="1000"/>
                                        <p:tgtEl>
                                          <p:spTgt spid="32778">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grpId="1" nodeType="clickEffect">
                                  <p:stCondLst>
                                    <p:cond delay="0"/>
                                  </p:stCondLst>
                                  <p:childTnLst>
                                    <p:animMotion origin="layout" path="M -0.00104 0.07083 L -0.0007 0.10092 " pathEditMode="relative" rAng="0" ptsTypes="AA">
                                      <p:cBhvr>
                                        <p:cTn id="28" dur="1000" fill="hold"/>
                                        <p:tgtEl>
                                          <p:spTgt spid="1037"/>
                                        </p:tgtEl>
                                        <p:attrNameLst>
                                          <p:attrName>ppt_x</p:attrName>
                                          <p:attrName>ppt_y</p:attrName>
                                        </p:attrNameLst>
                                      </p:cBhvr>
                                      <p:rCtr x="0" y="15"/>
                                    </p:animMotion>
                                  </p:childTnLst>
                                </p:cTn>
                              </p:par>
                              <p:par>
                                <p:cTn id="29" presetID="42" presetClass="path" presetSubtype="0" accel="50000" decel="50000" fill="hold" grpId="0" nodeType="withEffect">
                                  <p:stCondLst>
                                    <p:cond delay="0"/>
                                  </p:stCondLst>
                                  <p:childTnLst>
                                    <p:animMotion origin="layout" path="M -2.22222E-6 0.03542 L -2.22222E-6 0.06759 " pathEditMode="relative" rAng="0" ptsTypes="AA">
                                      <p:cBhvr>
                                        <p:cTn id="30" dur="1000" fill="hold"/>
                                        <p:tgtEl>
                                          <p:spTgt spid="1038"/>
                                        </p:tgtEl>
                                        <p:attrNameLst>
                                          <p:attrName>ppt_x</p:attrName>
                                          <p:attrName>ppt_y</p:attrName>
                                        </p:attrNameLst>
                                      </p:cBhvr>
                                      <p:rCtr x="0" y="16"/>
                                    </p:animMotion>
                                  </p:childTnLst>
                                </p:cTn>
                              </p:par>
                              <p:par>
                                <p:cTn id="31" presetID="22" presetClass="entr" presetSubtype="1" fill="hold" nodeType="withEffect">
                                  <p:stCondLst>
                                    <p:cond delay="0"/>
                                  </p:stCondLst>
                                  <p:childTnLst>
                                    <p:set>
                                      <p:cBhvr>
                                        <p:cTn id="32" dur="1" fill="hold">
                                          <p:stCondLst>
                                            <p:cond delay="0"/>
                                          </p:stCondLst>
                                        </p:cTn>
                                        <p:tgtEl>
                                          <p:spTgt spid="32778">
                                            <p:txEl>
                                              <p:pRg st="2" end="2"/>
                                            </p:txEl>
                                          </p:spTgt>
                                        </p:tgtEl>
                                        <p:attrNameLst>
                                          <p:attrName>style.visibility</p:attrName>
                                        </p:attrNameLst>
                                      </p:cBhvr>
                                      <p:to>
                                        <p:strVal val="visible"/>
                                      </p:to>
                                    </p:set>
                                    <p:animEffect transition="in" filter="wipe(up)">
                                      <p:cBhvr>
                                        <p:cTn id="33" dur="1000"/>
                                        <p:tgtEl>
                                          <p:spTgt spid="32778">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path" presetSubtype="0" accel="50000" decel="50000" fill="hold" grpId="2" nodeType="clickEffect">
                                  <p:stCondLst>
                                    <p:cond delay="0"/>
                                  </p:stCondLst>
                                  <p:childTnLst>
                                    <p:animMotion origin="layout" path="M -0.0007 0.10092 L -0.00139 0.13333 " pathEditMode="relative" rAng="0" ptsTypes="AA">
                                      <p:cBhvr>
                                        <p:cTn id="37" dur="1000" fill="hold"/>
                                        <p:tgtEl>
                                          <p:spTgt spid="1037"/>
                                        </p:tgtEl>
                                        <p:attrNameLst>
                                          <p:attrName>ppt_x</p:attrName>
                                          <p:attrName>ppt_y</p:attrName>
                                        </p:attrNameLst>
                                      </p:cBhvr>
                                      <p:rCtr x="0" y="16"/>
                                    </p:animMotion>
                                  </p:childTnLst>
                                </p:cTn>
                              </p:par>
                              <p:par>
                                <p:cTn id="38" presetID="42" presetClass="path" presetSubtype="0" accel="50000" decel="50000" fill="hold" grpId="2" nodeType="withEffect">
                                  <p:stCondLst>
                                    <p:cond delay="0"/>
                                  </p:stCondLst>
                                  <p:childTnLst>
                                    <p:animMotion origin="layout" path="M -0.00087 0.06202 L -0.00174 0.09419 " pathEditMode="relative" rAng="0" ptsTypes="AA">
                                      <p:cBhvr>
                                        <p:cTn id="39" dur="1000" fill="hold"/>
                                        <p:tgtEl>
                                          <p:spTgt spid="1039"/>
                                        </p:tgtEl>
                                        <p:attrNameLst>
                                          <p:attrName>ppt_x</p:attrName>
                                          <p:attrName>ppt_y</p:attrName>
                                        </p:attrNameLst>
                                      </p:cBhvr>
                                      <p:rCtr x="-1" y="16"/>
                                    </p:animMotion>
                                  </p:childTnLst>
                                </p:cTn>
                              </p:par>
                              <p:par>
                                <p:cTn id="40" presetID="22" presetClass="entr" presetSubtype="1" fill="hold" nodeType="withEffect">
                                  <p:stCondLst>
                                    <p:cond delay="0"/>
                                  </p:stCondLst>
                                  <p:childTnLst>
                                    <p:set>
                                      <p:cBhvr>
                                        <p:cTn id="41" dur="1" fill="hold">
                                          <p:stCondLst>
                                            <p:cond delay="0"/>
                                          </p:stCondLst>
                                        </p:cTn>
                                        <p:tgtEl>
                                          <p:spTgt spid="32778">
                                            <p:txEl>
                                              <p:pRg st="3" end="3"/>
                                            </p:txEl>
                                          </p:spTgt>
                                        </p:tgtEl>
                                        <p:attrNameLst>
                                          <p:attrName>style.visibility</p:attrName>
                                        </p:attrNameLst>
                                      </p:cBhvr>
                                      <p:to>
                                        <p:strVal val="visible"/>
                                      </p:to>
                                    </p:set>
                                    <p:animEffect transition="in" filter="wipe(up)">
                                      <p:cBhvr>
                                        <p:cTn id="42" dur="1000"/>
                                        <p:tgtEl>
                                          <p:spTgt spid="32778">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path" presetSubtype="0" accel="50000" decel="50000" fill="hold" grpId="3" nodeType="clickEffect">
                                  <p:stCondLst>
                                    <p:cond delay="0"/>
                                  </p:stCondLst>
                                  <p:childTnLst>
                                    <p:animMotion origin="layout" path="M -0.00139 0.13333 L -0.00104 0.16366 " pathEditMode="relative" rAng="0" ptsTypes="AA">
                                      <p:cBhvr>
                                        <p:cTn id="46" dur="1000" fill="hold"/>
                                        <p:tgtEl>
                                          <p:spTgt spid="1037"/>
                                        </p:tgtEl>
                                        <p:attrNameLst>
                                          <p:attrName>ppt_x</p:attrName>
                                          <p:attrName>ppt_y</p:attrName>
                                        </p:attrNameLst>
                                      </p:cBhvr>
                                      <p:rCtr x="0" y="15"/>
                                    </p:animMotion>
                                  </p:childTnLst>
                                </p:cTn>
                              </p:par>
                              <p:par>
                                <p:cTn id="47" presetID="42" presetClass="path" presetSubtype="0" accel="50000" decel="50000" fill="hold" grpId="1" nodeType="withEffect">
                                  <p:stCondLst>
                                    <p:cond delay="0"/>
                                  </p:stCondLst>
                                  <p:childTnLst>
                                    <p:animMotion origin="layout" path="M -2.22222E-6 0.06759 L -0.00121 0.09768 " pathEditMode="relative" rAng="0" ptsTypes="AA">
                                      <p:cBhvr>
                                        <p:cTn id="48" dur="1000" fill="hold"/>
                                        <p:tgtEl>
                                          <p:spTgt spid="1038"/>
                                        </p:tgtEl>
                                        <p:attrNameLst>
                                          <p:attrName>ppt_x</p:attrName>
                                          <p:attrName>ppt_y</p:attrName>
                                        </p:attrNameLst>
                                      </p:cBhvr>
                                      <p:rCtr x="-1" y="15"/>
                                    </p:animMotion>
                                  </p:childTnLst>
                                </p:cTn>
                              </p:par>
                              <p:par>
                                <p:cTn id="49" presetID="22" presetClass="entr" presetSubtype="1" fill="hold" nodeType="withEffect">
                                  <p:stCondLst>
                                    <p:cond delay="0"/>
                                  </p:stCondLst>
                                  <p:childTnLst>
                                    <p:set>
                                      <p:cBhvr>
                                        <p:cTn id="50" dur="1" fill="hold">
                                          <p:stCondLst>
                                            <p:cond delay="0"/>
                                          </p:stCondLst>
                                        </p:cTn>
                                        <p:tgtEl>
                                          <p:spTgt spid="32778">
                                            <p:txEl>
                                              <p:pRg st="4" end="4"/>
                                            </p:txEl>
                                          </p:spTgt>
                                        </p:tgtEl>
                                        <p:attrNameLst>
                                          <p:attrName>style.visibility</p:attrName>
                                        </p:attrNameLst>
                                      </p:cBhvr>
                                      <p:to>
                                        <p:strVal val="visible"/>
                                      </p:to>
                                    </p:set>
                                    <p:animEffect transition="in" filter="wipe(up)">
                                      <p:cBhvr>
                                        <p:cTn id="51" dur="1000"/>
                                        <p:tgtEl>
                                          <p:spTgt spid="32778">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path" presetSubtype="0" accel="50000" decel="50000" fill="hold" grpId="4" nodeType="clickEffect">
                                  <p:stCondLst>
                                    <p:cond delay="0"/>
                                  </p:stCondLst>
                                  <p:childTnLst>
                                    <p:animMotion origin="layout" path="M -0.00104 0.16366 L -0.00122 0.19514 " pathEditMode="relative" rAng="0" ptsTypes="AA">
                                      <p:cBhvr>
                                        <p:cTn id="55" dur="1000" fill="hold"/>
                                        <p:tgtEl>
                                          <p:spTgt spid="1037"/>
                                        </p:tgtEl>
                                        <p:attrNameLst>
                                          <p:attrName>ppt_x</p:attrName>
                                          <p:attrName>ppt_y</p:attrName>
                                        </p:attrNameLst>
                                      </p:cBhvr>
                                      <p:rCtr x="0" y="16"/>
                                    </p:animMotion>
                                  </p:childTnLst>
                                </p:cTn>
                              </p:par>
                              <p:par>
                                <p:cTn id="56" presetID="42" presetClass="path" presetSubtype="0" accel="50000" decel="50000" fill="hold" grpId="3" nodeType="withEffect">
                                  <p:stCondLst>
                                    <p:cond delay="0"/>
                                  </p:stCondLst>
                                  <p:childTnLst>
                                    <p:animMotion origin="layout" path="M -0.00174 0.09419 L -0.00209 0.12914 " pathEditMode="relative" rAng="0" ptsTypes="AA">
                                      <p:cBhvr>
                                        <p:cTn id="57" dur="1000" fill="hold"/>
                                        <p:tgtEl>
                                          <p:spTgt spid="1039"/>
                                        </p:tgtEl>
                                        <p:attrNameLst>
                                          <p:attrName>ppt_x</p:attrName>
                                          <p:attrName>ppt_y</p:attrName>
                                        </p:attrNameLst>
                                      </p:cBhvr>
                                      <p:rCtr x="0" y="17"/>
                                    </p:animMotion>
                                  </p:childTnLst>
                                </p:cTn>
                              </p:par>
                              <p:par>
                                <p:cTn id="58" presetID="22" presetClass="entr" presetSubtype="1" fill="hold" nodeType="withEffect">
                                  <p:stCondLst>
                                    <p:cond delay="0"/>
                                  </p:stCondLst>
                                  <p:childTnLst>
                                    <p:set>
                                      <p:cBhvr>
                                        <p:cTn id="59" dur="1" fill="hold">
                                          <p:stCondLst>
                                            <p:cond delay="0"/>
                                          </p:stCondLst>
                                        </p:cTn>
                                        <p:tgtEl>
                                          <p:spTgt spid="32778">
                                            <p:txEl>
                                              <p:pRg st="5" end="5"/>
                                            </p:txEl>
                                          </p:spTgt>
                                        </p:tgtEl>
                                        <p:attrNameLst>
                                          <p:attrName>style.visibility</p:attrName>
                                        </p:attrNameLst>
                                      </p:cBhvr>
                                      <p:to>
                                        <p:strVal val="visible"/>
                                      </p:to>
                                    </p:set>
                                    <p:animEffect transition="in" filter="wipe(up)">
                                      <p:cBhvr>
                                        <p:cTn id="60" dur="1000"/>
                                        <p:tgtEl>
                                          <p:spTgt spid="32778">
                                            <p:txEl>
                                              <p:pRg st="5" end="5"/>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42" presetClass="path" presetSubtype="0" accel="50000" decel="50000" fill="hold" grpId="5" nodeType="clickEffect">
                                  <p:stCondLst>
                                    <p:cond delay="0"/>
                                  </p:stCondLst>
                                  <p:childTnLst>
                                    <p:animMotion origin="layout" path="M -0.00122 0.19514 L -0.00157 0.22801 " pathEditMode="relative" rAng="0" ptsTypes="AA">
                                      <p:cBhvr>
                                        <p:cTn id="64" dur="1000" fill="hold"/>
                                        <p:tgtEl>
                                          <p:spTgt spid="1037"/>
                                        </p:tgtEl>
                                        <p:attrNameLst>
                                          <p:attrName>ppt_x</p:attrName>
                                          <p:attrName>ppt_y</p:attrName>
                                        </p:attrNameLst>
                                      </p:cBhvr>
                                      <p:rCtr x="0" y="16"/>
                                    </p:animMotion>
                                  </p:childTnLst>
                                </p:cTn>
                              </p:par>
                              <p:par>
                                <p:cTn id="65" presetID="42" presetClass="path" presetSubtype="0" accel="50000" decel="50000" fill="hold" grpId="2" nodeType="withEffect">
                                  <p:stCondLst>
                                    <p:cond delay="0"/>
                                  </p:stCondLst>
                                  <p:childTnLst>
                                    <p:animMotion origin="layout" path="M -0.00121 0.09768 L -0.00121 0.12986 " pathEditMode="relative" rAng="0" ptsTypes="AA">
                                      <p:cBhvr>
                                        <p:cTn id="66" dur="1000" fill="hold"/>
                                        <p:tgtEl>
                                          <p:spTgt spid="1038"/>
                                        </p:tgtEl>
                                        <p:attrNameLst>
                                          <p:attrName>ppt_x</p:attrName>
                                          <p:attrName>ppt_y</p:attrName>
                                        </p:attrNameLst>
                                      </p:cBhvr>
                                      <p:rCtr x="0" y="16"/>
                                    </p:animMotion>
                                  </p:childTnLst>
                                </p:cTn>
                              </p:par>
                              <p:par>
                                <p:cTn id="67" presetID="22" presetClass="entr" presetSubtype="1" fill="hold" nodeType="withEffect">
                                  <p:stCondLst>
                                    <p:cond delay="0"/>
                                  </p:stCondLst>
                                  <p:childTnLst>
                                    <p:set>
                                      <p:cBhvr>
                                        <p:cTn id="68" dur="1" fill="hold">
                                          <p:stCondLst>
                                            <p:cond delay="0"/>
                                          </p:stCondLst>
                                        </p:cTn>
                                        <p:tgtEl>
                                          <p:spTgt spid="32778">
                                            <p:txEl>
                                              <p:pRg st="6" end="6"/>
                                            </p:txEl>
                                          </p:spTgt>
                                        </p:tgtEl>
                                        <p:attrNameLst>
                                          <p:attrName>style.visibility</p:attrName>
                                        </p:attrNameLst>
                                      </p:cBhvr>
                                      <p:to>
                                        <p:strVal val="visible"/>
                                      </p:to>
                                    </p:set>
                                    <p:animEffect transition="in" filter="wipe(up)">
                                      <p:cBhvr>
                                        <p:cTn id="69" dur="1000"/>
                                        <p:tgtEl>
                                          <p:spTgt spid="32778">
                                            <p:txEl>
                                              <p:pRg st="6" end="6"/>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mph" presetSubtype="2" fill="hold" nodeType="clickEffect">
                                  <p:stCondLst>
                                    <p:cond delay="0"/>
                                  </p:stCondLst>
                                  <p:childTnLst>
                                    <p:animClr clrSpc="rgb">
                                      <p:cBhvr override="childStyle">
                                        <p:cTn id="73" dur="500" fill="hold"/>
                                        <p:tgtEl>
                                          <p:spTgt spid="32778">
                                            <p:txEl>
                                              <p:pRg st="0" end="0"/>
                                            </p:txEl>
                                          </p:spTgt>
                                        </p:tgtEl>
                                        <p:attrNameLst>
                                          <p:attrName>style.color</p:attrName>
                                        </p:attrNameLst>
                                      </p:cBhvr>
                                      <p:to>
                                        <a:srgbClr val="FF0000"/>
                                      </p:to>
                                    </p:animClr>
                                  </p:childTnLst>
                                </p:cTn>
                              </p:par>
                              <p:par>
                                <p:cTn id="74" presetID="3" presetClass="emph" presetSubtype="2" fill="hold" nodeType="withEffect">
                                  <p:stCondLst>
                                    <p:cond delay="0"/>
                                  </p:stCondLst>
                                  <p:childTnLst>
                                    <p:animClr clrSpc="rgb">
                                      <p:cBhvr override="childStyle">
                                        <p:cTn id="75" dur="500" fill="hold"/>
                                        <p:tgtEl>
                                          <p:spTgt spid="32778">
                                            <p:txEl>
                                              <p:pRg st="0" end="0"/>
                                            </p:txEl>
                                          </p:spTgt>
                                        </p:tgtEl>
                                        <p:attrNameLst>
                                          <p:attrName>style.color</p:attrName>
                                        </p:attrNameLst>
                                      </p:cBhvr>
                                      <p:to>
                                        <a:srgbClr val="FF0000"/>
                                      </p:to>
                                    </p:animClr>
                                  </p:childTnLst>
                                </p:cTn>
                              </p:par>
                              <p:par>
                                <p:cTn id="76" presetID="3" presetClass="emph" presetSubtype="2" fill="hold" nodeType="withEffect">
                                  <p:stCondLst>
                                    <p:cond delay="0"/>
                                  </p:stCondLst>
                                  <p:childTnLst>
                                    <p:animClr clrSpc="rgb">
                                      <p:cBhvr override="childStyle">
                                        <p:cTn id="77" dur="500" fill="hold"/>
                                        <p:tgtEl>
                                          <p:spTgt spid="32778">
                                            <p:txEl>
                                              <p:pRg st="2" end="2"/>
                                            </p:txEl>
                                          </p:spTgt>
                                        </p:tgtEl>
                                        <p:attrNameLst>
                                          <p:attrName>style.color</p:attrName>
                                        </p:attrNameLst>
                                      </p:cBhvr>
                                      <p:to>
                                        <a:srgbClr val="FF0000"/>
                                      </p:to>
                                    </p:animClr>
                                  </p:childTnLst>
                                </p:cTn>
                              </p:par>
                              <p:par>
                                <p:cTn id="78" presetID="3" presetClass="emph" presetSubtype="2" fill="hold" nodeType="withEffect">
                                  <p:stCondLst>
                                    <p:cond delay="0"/>
                                  </p:stCondLst>
                                  <p:childTnLst>
                                    <p:animClr clrSpc="rgb">
                                      <p:cBhvr override="childStyle">
                                        <p:cTn id="79" dur="500" fill="hold"/>
                                        <p:tgtEl>
                                          <p:spTgt spid="32778">
                                            <p:txEl>
                                              <p:pRg st="2" end="2"/>
                                            </p:txEl>
                                          </p:spTgt>
                                        </p:tgtEl>
                                        <p:attrNameLst>
                                          <p:attrName>style.color</p:attrName>
                                        </p:attrNameLst>
                                      </p:cBhvr>
                                      <p:to>
                                        <a:srgbClr val="FF0000"/>
                                      </p:to>
                                    </p:animClr>
                                  </p:childTnLst>
                                </p:cTn>
                              </p:par>
                              <p:par>
                                <p:cTn id="80" presetID="3" presetClass="emph" presetSubtype="2" fill="hold" nodeType="withEffect">
                                  <p:stCondLst>
                                    <p:cond delay="0"/>
                                  </p:stCondLst>
                                  <p:childTnLst>
                                    <p:animClr clrSpc="rgb">
                                      <p:cBhvr override="childStyle">
                                        <p:cTn id="81" dur="500" fill="hold"/>
                                        <p:tgtEl>
                                          <p:spTgt spid="32778">
                                            <p:txEl>
                                              <p:pRg st="6" end="6"/>
                                            </p:txEl>
                                          </p:spTgt>
                                        </p:tgtEl>
                                        <p:attrNameLst>
                                          <p:attrName>style.color</p:attrName>
                                        </p:attrNameLst>
                                      </p:cBhvr>
                                      <p:to>
                                        <a:srgbClr val="FF0000"/>
                                      </p:to>
                                    </p:animClr>
                                  </p:childTnLst>
                                </p:cTn>
                              </p:par>
                              <p:par>
                                <p:cTn id="82" presetID="3" presetClass="emph" presetSubtype="2" fill="hold" nodeType="withEffect">
                                  <p:stCondLst>
                                    <p:cond delay="0"/>
                                  </p:stCondLst>
                                  <p:childTnLst>
                                    <p:animClr clrSpc="rgb">
                                      <p:cBhvr override="childStyle">
                                        <p:cTn id="83" dur="500" fill="hold"/>
                                        <p:tgtEl>
                                          <p:spTgt spid="32778">
                                            <p:txEl>
                                              <p:pRg st="6" end="6"/>
                                            </p:txEl>
                                          </p:spTgt>
                                        </p:tgtEl>
                                        <p:attrNameLst>
                                          <p:attrName>style.color</p:attrName>
                                        </p:attrNameLst>
                                      </p:cBhvr>
                                      <p:to>
                                        <a:srgbClr val="FF0000"/>
                                      </p:to>
                                    </p:animClr>
                                  </p:childTnLst>
                                </p:cTn>
                              </p:par>
                            </p:childTnLst>
                          </p:cTn>
                        </p:par>
                      </p:childTnLst>
                    </p:cTn>
                  </p:par>
                  <p:par>
                    <p:cTn id="84" fill="hold">
                      <p:stCondLst>
                        <p:cond delay="indefinite"/>
                      </p:stCondLst>
                      <p:childTnLst>
                        <p:par>
                          <p:cTn id="85" fill="hold">
                            <p:stCondLst>
                              <p:cond delay="0"/>
                            </p:stCondLst>
                            <p:childTnLst>
                              <p:par>
                                <p:cTn id="86" presetID="3" presetClass="emph" presetSubtype="2" fill="hold" nodeType="clickEffect">
                                  <p:stCondLst>
                                    <p:cond delay="0"/>
                                  </p:stCondLst>
                                  <p:childTnLst>
                                    <p:animClr clrSpc="rgb">
                                      <p:cBhvr override="childStyle">
                                        <p:cTn id="87" dur="500" fill="hold"/>
                                        <p:tgtEl>
                                          <p:spTgt spid="32776">
                                            <p:txEl>
                                              <p:pRg st="0" end="0"/>
                                            </p:txEl>
                                          </p:spTgt>
                                        </p:tgtEl>
                                        <p:attrNameLst>
                                          <p:attrName>style.color</p:attrName>
                                        </p:attrNameLst>
                                      </p:cBhvr>
                                      <p:to>
                                        <a:srgbClr val="FF0000"/>
                                      </p:to>
                                    </p:animClr>
                                  </p:childTnLst>
                                </p:cTn>
                              </p:par>
                              <p:par>
                                <p:cTn id="88" presetID="3" presetClass="emph" presetSubtype="2" fill="hold" nodeType="withEffect">
                                  <p:stCondLst>
                                    <p:cond delay="0"/>
                                  </p:stCondLst>
                                  <p:childTnLst>
                                    <p:animClr clrSpc="rgb">
                                      <p:cBhvr override="childStyle">
                                        <p:cTn id="89" dur="500" fill="hold"/>
                                        <p:tgtEl>
                                          <p:spTgt spid="32776">
                                            <p:txEl>
                                              <p:pRg st="4" end="4"/>
                                            </p:txEl>
                                          </p:spTgt>
                                        </p:tgtEl>
                                        <p:attrNameLst>
                                          <p:attrName>style.color</p:attrName>
                                        </p:attrNameLst>
                                      </p:cBhvr>
                                      <p:to>
                                        <a:srgbClr val="FF0000"/>
                                      </p:to>
                                    </p:animClr>
                                  </p:childTnLst>
                                </p:cTn>
                              </p:par>
                              <p:par>
                                <p:cTn id="90" presetID="3" presetClass="emph" presetSubtype="2" fill="hold" nodeType="withEffect">
                                  <p:stCondLst>
                                    <p:cond delay="0"/>
                                  </p:stCondLst>
                                  <p:childTnLst>
                                    <p:animClr clrSpc="rgb">
                                      <p:cBhvr override="childStyle">
                                        <p:cTn id="91" dur="500" fill="hold"/>
                                        <p:tgtEl>
                                          <p:spTgt spid="32777">
                                            <p:txEl>
                                              <p:pRg st="0" end="0"/>
                                            </p:txEl>
                                          </p:spTgt>
                                        </p:tgtEl>
                                        <p:attrNameLst>
                                          <p:attrName>style.color</p:attrName>
                                        </p:attrNameLst>
                                      </p:cBhvr>
                                      <p:to>
                                        <a:srgbClr val="FF0000"/>
                                      </p:to>
                                    </p:animClr>
                                  </p:childTnLst>
                                </p:cTn>
                              </p:par>
                              <p:par>
                                <p:cTn id="92" presetID="3" presetClass="emph" presetSubtype="2" fill="hold" nodeType="withEffect">
                                  <p:stCondLst>
                                    <p:cond delay="0"/>
                                  </p:stCondLst>
                                  <p:childTnLst>
                                    <p:animClr clrSpc="rgb">
                                      <p:cBhvr override="childStyle">
                                        <p:cTn id="93" dur="500" fill="hold"/>
                                        <p:tgtEl>
                                          <p:spTgt spid="32777">
                                            <p:txEl>
                                              <p:pRg st="1" end="1"/>
                                            </p:txEl>
                                          </p:spTgt>
                                        </p:tgtEl>
                                        <p:attrNameLst>
                                          <p:attrName>style.color</p:attrName>
                                        </p:attrNameLst>
                                      </p:cBhvr>
                                      <p:to>
                                        <a:srgbClr val="FF0000"/>
                                      </p:to>
                                    </p:animClr>
                                  </p:childTnLst>
                                </p:cTn>
                              </p:par>
                              <p:par>
                                <p:cTn id="94" presetID="3" presetClass="emph" presetSubtype="2" fill="hold" nodeType="withEffect">
                                  <p:stCondLst>
                                    <p:cond delay="0"/>
                                  </p:stCondLst>
                                  <p:childTnLst>
                                    <p:animClr clrSpc="rgb">
                                      <p:cBhvr override="childStyle">
                                        <p:cTn id="95" dur="500" fill="hold"/>
                                        <p:tgtEl>
                                          <p:spTgt spid="32777">
                                            <p:txEl>
                                              <p:pRg st="3" end="3"/>
                                            </p:txEl>
                                          </p:spTgt>
                                        </p:tgtEl>
                                        <p:attrNameLst>
                                          <p:attrName>style.color</p:attrName>
                                        </p:attrNameLst>
                                      </p:cBhvr>
                                      <p:to>
                                        <a:srgbClr val="FF0000"/>
                                      </p:to>
                                    </p:animClr>
                                  </p:childTnLst>
                                </p:cTn>
                              </p:par>
                            </p:childTnLst>
                          </p:cTn>
                        </p:par>
                        <p:par>
                          <p:cTn id="96" fill="hold">
                            <p:stCondLst>
                              <p:cond delay="500"/>
                            </p:stCondLst>
                            <p:childTnLst>
                              <p:par>
                                <p:cTn id="97" presetID="3" presetClass="entr" presetSubtype="10" fill="hold" grpId="0" nodeType="afterEffect">
                                  <p:stCondLst>
                                    <p:cond delay="0"/>
                                  </p:stCondLst>
                                  <p:childTnLst>
                                    <p:set>
                                      <p:cBhvr>
                                        <p:cTn id="98" dur="1" fill="hold">
                                          <p:stCondLst>
                                            <p:cond delay="0"/>
                                          </p:stCondLst>
                                        </p:cTn>
                                        <p:tgtEl>
                                          <p:spTgt spid="21"/>
                                        </p:tgtEl>
                                        <p:attrNameLst>
                                          <p:attrName>style.visibility</p:attrName>
                                        </p:attrNameLst>
                                      </p:cBhvr>
                                      <p:to>
                                        <p:strVal val="visible"/>
                                      </p:to>
                                    </p:set>
                                    <p:animEffect transition="in" filter="blinds(horizontal)">
                                      <p:cBhvr>
                                        <p:cTn id="9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7" grpId="0" animBg="1"/>
      <p:bldP spid="1037" grpId="1" animBg="1"/>
      <p:bldP spid="1037" grpId="2" animBg="1"/>
      <p:bldP spid="1037" grpId="3" animBg="1"/>
      <p:bldP spid="1037" grpId="4" animBg="1"/>
      <p:bldP spid="1037" grpId="5" animBg="1"/>
      <p:bldP spid="1037" grpId="6" animBg="1"/>
      <p:bldP spid="1038" grpId="0" animBg="1"/>
      <p:bldP spid="1038" grpId="1" animBg="1"/>
      <p:bldP spid="1038" grpId="2" animBg="1"/>
      <p:bldP spid="1038" grpId="3" animBg="1"/>
      <p:bldP spid="1039" grpId="0" animBg="1"/>
      <p:bldP spid="1039" grpId="1" animBg="1"/>
      <p:bldP spid="1039" grpId="2" animBg="1"/>
      <p:bldP spid="1039" grpId="3" animBg="1"/>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Balanced Interleaving: a Problem</a:t>
            </a:r>
            <a:endParaRPr lang="en-US" dirty="0"/>
          </a:p>
        </p:txBody>
      </p:sp>
      <p:sp>
        <p:nvSpPr>
          <p:cNvPr id="3" name="Content Placeholder 2"/>
          <p:cNvSpPr>
            <a:spLocks noGrp="1"/>
          </p:cNvSpPr>
          <p:nvPr>
            <p:ph idx="1"/>
          </p:nvPr>
        </p:nvSpPr>
        <p:spPr>
          <a:xfrm>
            <a:off x="609600" y="1371600"/>
            <a:ext cx="5163403" cy="4800600"/>
          </a:xfrm>
        </p:spPr>
        <p:txBody>
          <a:bodyPr/>
          <a:lstStyle/>
          <a:p>
            <a:r>
              <a:rPr lang="en-US" dirty="0" smtClean="0"/>
              <a:t>Example:</a:t>
            </a:r>
          </a:p>
          <a:p>
            <a:pPr lvl="1"/>
            <a:r>
              <a:rPr lang="en-US" dirty="0" smtClean="0"/>
              <a:t>Two rankings r</a:t>
            </a:r>
            <a:r>
              <a:rPr lang="en-US" baseline="-25000" dirty="0" smtClean="0"/>
              <a:t>1</a:t>
            </a:r>
            <a:r>
              <a:rPr lang="en-US" dirty="0" smtClean="0"/>
              <a:t> and r</a:t>
            </a:r>
            <a:r>
              <a:rPr lang="en-US" baseline="-25000" dirty="0" smtClean="0"/>
              <a:t>2</a:t>
            </a:r>
            <a:r>
              <a:rPr lang="en-US" dirty="0" smtClean="0"/>
              <a:t> that are identical up to one insertion (X)</a:t>
            </a:r>
          </a:p>
          <a:p>
            <a:pPr lvl="1"/>
            <a:r>
              <a:rPr lang="en-US" dirty="0" smtClean="0"/>
              <a:t>“Random user” clicks uniformly on results in interleaved ranking</a:t>
            </a:r>
          </a:p>
          <a:p>
            <a:pPr marL="1371600" lvl="2" indent="-457200">
              <a:buFont typeface="+mj-lt"/>
              <a:buAutoNum type="arabicPeriod"/>
            </a:pPr>
            <a:r>
              <a:rPr lang="en-US" dirty="0" smtClean="0"/>
              <a:t>“X” </a:t>
            </a:r>
            <a:r>
              <a:rPr lang="en-US" dirty="0" smtClean="0">
                <a:sym typeface="Wingdings" pitchFamily="2" charset="2"/>
              </a:rPr>
              <a:t> r</a:t>
            </a:r>
            <a:r>
              <a:rPr lang="en-US" baseline="-25000" dirty="0" smtClean="0">
                <a:sym typeface="Wingdings" pitchFamily="2" charset="2"/>
              </a:rPr>
              <a:t>2</a:t>
            </a:r>
            <a:r>
              <a:rPr lang="en-US" dirty="0" smtClean="0">
                <a:sym typeface="Wingdings" pitchFamily="2" charset="2"/>
              </a:rPr>
              <a:t> wins</a:t>
            </a:r>
          </a:p>
          <a:p>
            <a:pPr marL="1371600" lvl="2" indent="-457200">
              <a:buFont typeface="+mj-lt"/>
              <a:buAutoNum type="arabicPeriod"/>
            </a:pPr>
            <a:r>
              <a:rPr lang="en-US" dirty="0" smtClean="0"/>
              <a:t>“A” </a:t>
            </a:r>
            <a:r>
              <a:rPr lang="en-US" dirty="0" smtClean="0">
                <a:sym typeface="Wingdings" pitchFamily="2" charset="2"/>
              </a:rPr>
              <a:t> r</a:t>
            </a:r>
            <a:r>
              <a:rPr lang="en-US" baseline="-25000" dirty="0" smtClean="0">
                <a:sym typeface="Wingdings" pitchFamily="2" charset="2"/>
              </a:rPr>
              <a:t>1</a:t>
            </a:r>
            <a:r>
              <a:rPr lang="en-US" dirty="0" smtClean="0">
                <a:sym typeface="Wingdings" pitchFamily="2" charset="2"/>
              </a:rPr>
              <a:t> wins</a:t>
            </a:r>
          </a:p>
          <a:p>
            <a:pPr marL="1371600" lvl="2" indent="-457200">
              <a:buFont typeface="+mj-lt"/>
              <a:buAutoNum type="arabicPeriod"/>
            </a:pPr>
            <a:r>
              <a:rPr lang="en-US" dirty="0" smtClean="0"/>
              <a:t>“B” </a:t>
            </a:r>
            <a:r>
              <a:rPr lang="en-US" dirty="0" smtClean="0">
                <a:sym typeface="Wingdings" pitchFamily="2" charset="2"/>
              </a:rPr>
              <a:t> r</a:t>
            </a:r>
            <a:r>
              <a:rPr lang="en-US" baseline="-25000" dirty="0" smtClean="0">
                <a:sym typeface="Wingdings" pitchFamily="2" charset="2"/>
              </a:rPr>
              <a:t>1</a:t>
            </a:r>
            <a:r>
              <a:rPr lang="en-US" dirty="0" smtClean="0">
                <a:sym typeface="Wingdings" pitchFamily="2" charset="2"/>
              </a:rPr>
              <a:t> wins</a:t>
            </a:r>
          </a:p>
          <a:p>
            <a:pPr marL="1371600" lvl="2" indent="-457200">
              <a:buFont typeface="+mj-lt"/>
              <a:buAutoNum type="arabicPeriod"/>
            </a:pPr>
            <a:r>
              <a:rPr lang="en-US" dirty="0" smtClean="0"/>
              <a:t>“C” </a:t>
            </a:r>
            <a:r>
              <a:rPr lang="en-US" dirty="0" smtClean="0">
                <a:sym typeface="Wingdings" pitchFamily="2" charset="2"/>
              </a:rPr>
              <a:t> r</a:t>
            </a:r>
            <a:r>
              <a:rPr lang="en-US" baseline="-25000" dirty="0" smtClean="0">
                <a:sym typeface="Wingdings" pitchFamily="2" charset="2"/>
              </a:rPr>
              <a:t>1</a:t>
            </a:r>
            <a:r>
              <a:rPr lang="en-US" dirty="0" smtClean="0">
                <a:sym typeface="Wingdings" pitchFamily="2" charset="2"/>
              </a:rPr>
              <a:t> wins</a:t>
            </a:r>
          </a:p>
          <a:p>
            <a:pPr marL="1371600" lvl="2" indent="-457200">
              <a:buFont typeface="+mj-lt"/>
              <a:buAutoNum type="arabicPeriod"/>
            </a:pPr>
            <a:r>
              <a:rPr lang="en-US" dirty="0" smtClean="0"/>
              <a:t>“D” </a:t>
            </a:r>
            <a:r>
              <a:rPr lang="en-US" dirty="0" smtClean="0">
                <a:sym typeface="Wingdings" pitchFamily="2" charset="2"/>
              </a:rPr>
              <a:t> r</a:t>
            </a:r>
            <a:r>
              <a:rPr lang="en-US" baseline="-25000" dirty="0" smtClean="0">
                <a:sym typeface="Wingdings" pitchFamily="2" charset="2"/>
              </a:rPr>
              <a:t>1</a:t>
            </a:r>
            <a:r>
              <a:rPr lang="en-US" dirty="0" smtClean="0">
                <a:sym typeface="Wingdings" pitchFamily="2" charset="2"/>
              </a:rPr>
              <a:t> wins</a:t>
            </a:r>
          </a:p>
          <a:p>
            <a:pPr marL="971550" lvl="1" indent="-457200">
              <a:buNone/>
            </a:pPr>
            <a:r>
              <a:rPr lang="en-US" dirty="0" smtClean="0">
                <a:sym typeface="Wingdings" pitchFamily="2" charset="2"/>
              </a:rPr>
              <a:t> biased</a:t>
            </a:r>
          </a:p>
          <a:p>
            <a:pPr marL="1371600" lvl="2" indent="-457200">
              <a:buFont typeface="+mj-lt"/>
              <a:buAutoNum type="arabicPeriod"/>
            </a:pPr>
            <a:endParaRPr lang="en-US" dirty="0" smtClean="0"/>
          </a:p>
        </p:txBody>
      </p:sp>
      <p:sp>
        <p:nvSpPr>
          <p:cNvPr id="4" name="TextBox 3"/>
          <p:cNvSpPr txBox="1"/>
          <p:nvPr/>
        </p:nvSpPr>
        <p:spPr>
          <a:xfrm>
            <a:off x="6018623" y="1596788"/>
            <a:ext cx="627837" cy="1938992"/>
          </a:xfrm>
          <a:prstGeom prst="rect">
            <a:avLst/>
          </a:prstGeom>
          <a:noFill/>
          <a:ln w="76200">
            <a:solidFill>
              <a:schemeClr val="bg1">
                <a:lumMod val="75000"/>
              </a:schemeClr>
            </a:solidFill>
          </a:ln>
        </p:spPr>
        <p:txBody>
          <a:bodyPr wrap="square" rtlCol="0">
            <a:spAutoFit/>
          </a:bodyPr>
          <a:lstStyle/>
          <a:p>
            <a:r>
              <a:rPr lang="en-US" sz="2400" dirty="0" smtClean="0"/>
              <a:t>A</a:t>
            </a:r>
          </a:p>
          <a:p>
            <a:r>
              <a:rPr lang="en-US" sz="2400" dirty="0" smtClean="0"/>
              <a:t>B</a:t>
            </a:r>
          </a:p>
          <a:p>
            <a:r>
              <a:rPr lang="en-US" sz="2400" dirty="0" smtClean="0"/>
              <a:t>C</a:t>
            </a:r>
          </a:p>
          <a:p>
            <a:r>
              <a:rPr lang="en-US" sz="2400" dirty="0" smtClean="0"/>
              <a:t>D</a:t>
            </a:r>
          </a:p>
          <a:p>
            <a:r>
              <a:rPr lang="en-US" sz="2400" dirty="0" smtClean="0"/>
              <a:t>⁞</a:t>
            </a:r>
          </a:p>
        </p:txBody>
      </p:sp>
      <p:sp>
        <p:nvSpPr>
          <p:cNvPr id="5" name="TextBox 4"/>
          <p:cNvSpPr txBox="1"/>
          <p:nvPr/>
        </p:nvSpPr>
        <p:spPr>
          <a:xfrm>
            <a:off x="7685951" y="1599060"/>
            <a:ext cx="627837" cy="1938992"/>
          </a:xfrm>
          <a:prstGeom prst="rect">
            <a:avLst/>
          </a:prstGeom>
          <a:noFill/>
          <a:ln w="76200">
            <a:solidFill>
              <a:schemeClr val="bg1">
                <a:lumMod val="75000"/>
              </a:schemeClr>
            </a:solidFill>
          </a:ln>
        </p:spPr>
        <p:txBody>
          <a:bodyPr wrap="square" rtlCol="0">
            <a:spAutoFit/>
          </a:bodyPr>
          <a:lstStyle/>
          <a:p>
            <a:r>
              <a:rPr lang="en-US" sz="2400" dirty="0" smtClean="0"/>
              <a:t>X</a:t>
            </a:r>
          </a:p>
          <a:p>
            <a:r>
              <a:rPr lang="en-US" sz="2400" dirty="0" smtClean="0"/>
              <a:t>A</a:t>
            </a:r>
          </a:p>
          <a:p>
            <a:r>
              <a:rPr lang="en-US" sz="2400" dirty="0" smtClean="0"/>
              <a:t>B</a:t>
            </a:r>
          </a:p>
          <a:p>
            <a:r>
              <a:rPr lang="en-US" sz="2400" dirty="0" smtClean="0"/>
              <a:t>C</a:t>
            </a:r>
          </a:p>
          <a:p>
            <a:r>
              <a:rPr lang="en-US" sz="2400" dirty="0" smtClean="0"/>
              <a:t>⁞</a:t>
            </a:r>
          </a:p>
        </p:txBody>
      </p:sp>
      <p:sp>
        <p:nvSpPr>
          <p:cNvPr id="6" name="TextBox 5"/>
          <p:cNvSpPr txBox="1"/>
          <p:nvPr/>
        </p:nvSpPr>
        <p:spPr>
          <a:xfrm>
            <a:off x="6689647" y="4014756"/>
            <a:ext cx="939455" cy="2308324"/>
          </a:xfrm>
          <a:prstGeom prst="rect">
            <a:avLst/>
          </a:prstGeom>
          <a:noFill/>
          <a:ln w="76200">
            <a:solidFill>
              <a:schemeClr val="bg1">
                <a:lumMod val="75000"/>
              </a:schemeClr>
            </a:solidFill>
          </a:ln>
        </p:spPr>
        <p:txBody>
          <a:bodyPr wrap="square" rtlCol="0">
            <a:spAutoFit/>
          </a:bodyPr>
          <a:lstStyle/>
          <a:p>
            <a:r>
              <a:rPr lang="en-US" sz="2400" dirty="0" smtClean="0"/>
              <a:t>X </a:t>
            </a:r>
            <a:r>
              <a:rPr lang="en-US" sz="2400" baseline="30000" dirty="0" smtClean="0">
                <a:solidFill>
                  <a:srgbClr val="0000FF"/>
                </a:solidFill>
              </a:rPr>
              <a:t>1</a:t>
            </a:r>
            <a:r>
              <a:rPr lang="en-US" sz="2400" dirty="0" smtClean="0"/>
              <a:t> </a:t>
            </a:r>
          </a:p>
          <a:p>
            <a:r>
              <a:rPr lang="en-US" sz="2400" dirty="0" smtClean="0"/>
              <a:t>A </a:t>
            </a:r>
            <a:r>
              <a:rPr lang="en-US" sz="2400" baseline="30000" dirty="0" smtClean="0">
                <a:solidFill>
                  <a:srgbClr val="0000FF"/>
                </a:solidFill>
              </a:rPr>
              <a:t>1</a:t>
            </a:r>
            <a:endParaRPr lang="en-US" sz="2400" dirty="0" smtClean="0"/>
          </a:p>
          <a:p>
            <a:r>
              <a:rPr lang="en-US" sz="2400" dirty="0" smtClean="0"/>
              <a:t>B </a:t>
            </a:r>
            <a:r>
              <a:rPr lang="en-US" sz="2400" baseline="30000" dirty="0" smtClean="0">
                <a:solidFill>
                  <a:srgbClr val="0000FF"/>
                </a:solidFill>
              </a:rPr>
              <a:t>2</a:t>
            </a:r>
            <a:endParaRPr lang="en-US" sz="2400" dirty="0" smtClean="0"/>
          </a:p>
          <a:p>
            <a:r>
              <a:rPr lang="en-US" sz="2400" dirty="0" smtClean="0"/>
              <a:t>C </a:t>
            </a:r>
            <a:r>
              <a:rPr lang="en-US" sz="2400" baseline="30000" dirty="0" smtClean="0">
                <a:solidFill>
                  <a:srgbClr val="0000FF"/>
                </a:solidFill>
              </a:rPr>
              <a:t>3</a:t>
            </a:r>
            <a:endParaRPr lang="en-US" sz="2400" dirty="0" smtClean="0"/>
          </a:p>
          <a:p>
            <a:r>
              <a:rPr lang="en-US" sz="2400" dirty="0" smtClean="0"/>
              <a:t>D </a:t>
            </a:r>
            <a:r>
              <a:rPr lang="en-US" sz="2400" baseline="30000" dirty="0" smtClean="0">
                <a:solidFill>
                  <a:srgbClr val="0000FF"/>
                </a:solidFill>
              </a:rPr>
              <a:t>4</a:t>
            </a:r>
            <a:endParaRPr lang="en-US" sz="2400" dirty="0" smtClean="0"/>
          </a:p>
          <a:p>
            <a:r>
              <a:rPr lang="en-US" sz="2400" dirty="0" smtClean="0"/>
              <a:t>⁞</a:t>
            </a:r>
          </a:p>
        </p:txBody>
      </p:sp>
      <p:sp>
        <p:nvSpPr>
          <p:cNvPr id="7" name="TextBox 6"/>
          <p:cNvSpPr txBox="1"/>
          <p:nvPr/>
        </p:nvSpPr>
        <p:spPr>
          <a:xfrm>
            <a:off x="6141493" y="1064523"/>
            <a:ext cx="423080" cy="523220"/>
          </a:xfrm>
          <a:prstGeom prst="rect">
            <a:avLst/>
          </a:prstGeom>
          <a:noFill/>
        </p:spPr>
        <p:txBody>
          <a:bodyPr wrap="square" rtlCol="0">
            <a:spAutoFit/>
          </a:bodyPr>
          <a:lstStyle/>
          <a:p>
            <a:r>
              <a:rPr lang="en-US" sz="2800" dirty="0" smtClean="0"/>
              <a:t>r</a:t>
            </a:r>
            <a:r>
              <a:rPr lang="en-US" sz="2800" baseline="-25000" dirty="0" smtClean="0"/>
              <a:t>1</a:t>
            </a:r>
            <a:endParaRPr lang="en-US" sz="2800" dirty="0"/>
          </a:p>
        </p:txBody>
      </p:sp>
      <p:sp>
        <p:nvSpPr>
          <p:cNvPr id="8" name="TextBox 7"/>
          <p:cNvSpPr txBox="1"/>
          <p:nvPr/>
        </p:nvSpPr>
        <p:spPr>
          <a:xfrm>
            <a:off x="7781525" y="1053147"/>
            <a:ext cx="423080" cy="523220"/>
          </a:xfrm>
          <a:prstGeom prst="rect">
            <a:avLst/>
          </a:prstGeom>
          <a:noFill/>
        </p:spPr>
        <p:txBody>
          <a:bodyPr wrap="square" rtlCol="0">
            <a:spAutoFit/>
          </a:bodyPr>
          <a:lstStyle/>
          <a:p>
            <a:r>
              <a:rPr lang="en-US" sz="2800" dirty="0" smtClean="0"/>
              <a:t>r</a:t>
            </a:r>
            <a:r>
              <a:rPr lang="en-US" sz="2800" baseline="-25000" dirty="0" smtClean="0"/>
              <a:t>2</a:t>
            </a:r>
            <a:endParaRPr lang="en-US" sz="2800" dirty="0"/>
          </a:p>
        </p:txBody>
      </p:sp>
      <p:cxnSp>
        <p:nvCxnSpPr>
          <p:cNvPr id="10" name="Straight Arrow Connector 9"/>
          <p:cNvCxnSpPr>
            <a:stCxn id="5" idx="2"/>
            <a:endCxn id="6" idx="0"/>
          </p:cNvCxnSpPr>
          <p:nvPr/>
        </p:nvCxnSpPr>
        <p:spPr bwMode="auto">
          <a:xfrm rot="5400000">
            <a:off x="7341271" y="3356157"/>
            <a:ext cx="476704" cy="840495"/>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2" name="Straight Arrow Connector 11"/>
          <p:cNvCxnSpPr>
            <a:stCxn id="4" idx="2"/>
            <a:endCxn id="6" idx="0"/>
          </p:cNvCxnSpPr>
          <p:nvPr/>
        </p:nvCxnSpPr>
        <p:spPr bwMode="auto">
          <a:xfrm rot="16200000" flipH="1">
            <a:off x="6506470" y="3361851"/>
            <a:ext cx="478976" cy="826833"/>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14" name="Line 13"/>
          <p:cNvSpPr>
            <a:spLocks noChangeShapeType="1"/>
          </p:cNvSpPr>
          <p:nvPr/>
        </p:nvSpPr>
        <p:spPr bwMode="auto">
          <a:xfrm>
            <a:off x="6507779" y="4419683"/>
            <a:ext cx="1280160" cy="0"/>
          </a:xfrm>
          <a:prstGeom prst="line">
            <a:avLst/>
          </a:prstGeom>
          <a:noFill/>
          <a:ln w="38100">
            <a:solidFill>
              <a:schemeClr val="accent2"/>
            </a:solidFill>
            <a:round/>
            <a:headEnd/>
            <a:tailEnd/>
          </a:ln>
        </p:spPr>
        <p:txBody>
          <a:bodyPr/>
          <a:lstStyle/>
          <a:p>
            <a:endParaRPr lang="en-US"/>
          </a:p>
        </p:txBody>
      </p:sp>
      <p:sp>
        <p:nvSpPr>
          <p:cNvPr id="15" name="Line 13"/>
          <p:cNvSpPr>
            <a:spLocks noChangeShapeType="1"/>
          </p:cNvSpPr>
          <p:nvPr/>
        </p:nvSpPr>
        <p:spPr bwMode="auto">
          <a:xfrm>
            <a:off x="6510051" y="4776803"/>
            <a:ext cx="1280160" cy="0"/>
          </a:xfrm>
          <a:prstGeom prst="line">
            <a:avLst/>
          </a:prstGeom>
          <a:noFill/>
          <a:ln w="38100">
            <a:solidFill>
              <a:schemeClr val="accent2"/>
            </a:solidFill>
            <a:round/>
            <a:headEnd/>
            <a:tailEnd/>
          </a:ln>
        </p:spPr>
        <p:txBody>
          <a:bodyPr/>
          <a:lstStyle/>
          <a:p>
            <a:endParaRPr lang="en-US"/>
          </a:p>
        </p:txBody>
      </p:sp>
      <p:sp>
        <p:nvSpPr>
          <p:cNvPr id="16" name="Line 13"/>
          <p:cNvSpPr>
            <a:spLocks noChangeShapeType="1"/>
          </p:cNvSpPr>
          <p:nvPr/>
        </p:nvSpPr>
        <p:spPr bwMode="auto">
          <a:xfrm>
            <a:off x="6512323" y="5147571"/>
            <a:ext cx="1280160" cy="0"/>
          </a:xfrm>
          <a:prstGeom prst="line">
            <a:avLst/>
          </a:prstGeom>
          <a:noFill/>
          <a:ln w="38100">
            <a:solidFill>
              <a:schemeClr val="accent2"/>
            </a:solidFill>
            <a:round/>
            <a:headEnd/>
            <a:tailEnd/>
          </a:ln>
        </p:spPr>
        <p:txBody>
          <a:bodyPr/>
          <a:lstStyle/>
          <a:p>
            <a:endParaRPr lang="en-US"/>
          </a:p>
        </p:txBody>
      </p:sp>
      <p:sp>
        <p:nvSpPr>
          <p:cNvPr id="17" name="Line 13"/>
          <p:cNvSpPr>
            <a:spLocks noChangeShapeType="1"/>
          </p:cNvSpPr>
          <p:nvPr/>
        </p:nvSpPr>
        <p:spPr bwMode="auto">
          <a:xfrm>
            <a:off x="6514595" y="5518339"/>
            <a:ext cx="1280160" cy="0"/>
          </a:xfrm>
          <a:prstGeom prst="line">
            <a:avLst/>
          </a:prstGeom>
          <a:noFill/>
          <a:ln w="38100">
            <a:solidFill>
              <a:schemeClr val="accent2"/>
            </a:solidFill>
            <a:round/>
            <a:headEnd/>
            <a:tailEnd/>
          </a:ln>
        </p:spPr>
        <p:txBody>
          <a:bodyPr/>
          <a:lstStyle/>
          <a:p>
            <a:endParaRPr lang="en-US"/>
          </a:p>
        </p:txBody>
      </p:sp>
      <p:sp>
        <p:nvSpPr>
          <p:cNvPr id="18" name="Line 13"/>
          <p:cNvSpPr>
            <a:spLocks noChangeShapeType="1"/>
          </p:cNvSpPr>
          <p:nvPr/>
        </p:nvSpPr>
        <p:spPr bwMode="auto">
          <a:xfrm>
            <a:off x="6516867" y="5875459"/>
            <a:ext cx="1280160" cy="0"/>
          </a:xfrm>
          <a:prstGeom prst="line">
            <a:avLst/>
          </a:prstGeom>
          <a:noFill/>
          <a:ln w="38100">
            <a:solidFill>
              <a:schemeClr val="accent2"/>
            </a:solidFill>
            <a:round/>
            <a:headEnd/>
            <a:tailEnd/>
          </a:ln>
        </p:spPr>
        <p:txBody>
          <a:bodyPr/>
          <a:lstStyle/>
          <a:p>
            <a:endParaRPr lang="en-US"/>
          </a:p>
        </p:txBody>
      </p:sp>
      <p:sp>
        <p:nvSpPr>
          <p:cNvPr id="19" name="Line 13"/>
          <p:cNvSpPr>
            <a:spLocks noChangeShapeType="1"/>
          </p:cNvSpPr>
          <p:nvPr/>
        </p:nvSpPr>
        <p:spPr bwMode="auto">
          <a:xfrm>
            <a:off x="5691171" y="1992611"/>
            <a:ext cx="1280160" cy="0"/>
          </a:xfrm>
          <a:prstGeom prst="line">
            <a:avLst/>
          </a:prstGeom>
          <a:noFill/>
          <a:ln w="38100">
            <a:solidFill>
              <a:schemeClr val="accent2"/>
            </a:solidFill>
            <a:round/>
            <a:headEnd/>
            <a:tailEnd/>
          </a:ln>
        </p:spPr>
        <p:txBody>
          <a:bodyPr/>
          <a:lstStyle/>
          <a:p>
            <a:endParaRPr lang="en-US"/>
          </a:p>
        </p:txBody>
      </p:sp>
      <p:sp>
        <p:nvSpPr>
          <p:cNvPr id="20" name="Line 13"/>
          <p:cNvSpPr>
            <a:spLocks noChangeShapeType="1"/>
          </p:cNvSpPr>
          <p:nvPr/>
        </p:nvSpPr>
        <p:spPr bwMode="auto">
          <a:xfrm>
            <a:off x="5693443" y="2349731"/>
            <a:ext cx="1280160" cy="0"/>
          </a:xfrm>
          <a:prstGeom prst="line">
            <a:avLst/>
          </a:prstGeom>
          <a:noFill/>
          <a:ln w="38100">
            <a:solidFill>
              <a:schemeClr val="accent2"/>
            </a:solidFill>
            <a:round/>
            <a:headEnd/>
            <a:tailEnd/>
          </a:ln>
        </p:spPr>
        <p:txBody>
          <a:bodyPr/>
          <a:lstStyle/>
          <a:p>
            <a:endParaRPr lang="en-US"/>
          </a:p>
        </p:txBody>
      </p:sp>
      <p:sp>
        <p:nvSpPr>
          <p:cNvPr id="21" name="Line 13"/>
          <p:cNvSpPr>
            <a:spLocks noChangeShapeType="1"/>
          </p:cNvSpPr>
          <p:nvPr/>
        </p:nvSpPr>
        <p:spPr bwMode="auto">
          <a:xfrm>
            <a:off x="5695715" y="2720499"/>
            <a:ext cx="1280160" cy="0"/>
          </a:xfrm>
          <a:prstGeom prst="line">
            <a:avLst/>
          </a:prstGeom>
          <a:noFill/>
          <a:ln w="38100">
            <a:solidFill>
              <a:schemeClr val="accent2"/>
            </a:solidFill>
            <a:round/>
            <a:headEnd/>
            <a:tailEnd/>
          </a:ln>
        </p:spPr>
        <p:txBody>
          <a:bodyPr/>
          <a:lstStyle/>
          <a:p>
            <a:endParaRPr lang="en-US"/>
          </a:p>
        </p:txBody>
      </p:sp>
      <p:sp>
        <p:nvSpPr>
          <p:cNvPr id="22" name="Line 13"/>
          <p:cNvSpPr>
            <a:spLocks noChangeShapeType="1"/>
          </p:cNvSpPr>
          <p:nvPr/>
        </p:nvSpPr>
        <p:spPr bwMode="auto">
          <a:xfrm>
            <a:off x="5697987" y="3091267"/>
            <a:ext cx="1280160" cy="0"/>
          </a:xfrm>
          <a:prstGeom prst="line">
            <a:avLst/>
          </a:prstGeom>
          <a:noFill/>
          <a:ln w="38100">
            <a:solidFill>
              <a:schemeClr val="accent2"/>
            </a:solidFill>
            <a:round/>
            <a:headEnd/>
            <a:tailEnd/>
          </a:ln>
        </p:spPr>
        <p:txBody>
          <a:bodyPr/>
          <a:lstStyle/>
          <a:p>
            <a:endParaRPr lang="en-US"/>
          </a:p>
        </p:txBody>
      </p:sp>
      <p:sp>
        <p:nvSpPr>
          <p:cNvPr id="24" name="Line 13"/>
          <p:cNvSpPr>
            <a:spLocks noChangeShapeType="1"/>
          </p:cNvSpPr>
          <p:nvPr/>
        </p:nvSpPr>
        <p:spPr bwMode="auto">
          <a:xfrm>
            <a:off x="7372147" y="1994883"/>
            <a:ext cx="1280160" cy="0"/>
          </a:xfrm>
          <a:prstGeom prst="line">
            <a:avLst/>
          </a:prstGeom>
          <a:noFill/>
          <a:ln w="38100">
            <a:solidFill>
              <a:schemeClr val="accent2"/>
            </a:solidFill>
            <a:round/>
            <a:headEnd/>
            <a:tailEnd/>
          </a:ln>
        </p:spPr>
        <p:txBody>
          <a:bodyPr/>
          <a:lstStyle/>
          <a:p>
            <a:endParaRPr lang="en-US"/>
          </a:p>
        </p:txBody>
      </p:sp>
      <p:sp>
        <p:nvSpPr>
          <p:cNvPr id="25" name="Line 13"/>
          <p:cNvSpPr>
            <a:spLocks noChangeShapeType="1"/>
          </p:cNvSpPr>
          <p:nvPr/>
        </p:nvSpPr>
        <p:spPr bwMode="auto">
          <a:xfrm>
            <a:off x="7374419" y="2352003"/>
            <a:ext cx="1280160" cy="0"/>
          </a:xfrm>
          <a:prstGeom prst="line">
            <a:avLst/>
          </a:prstGeom>
          <a:noFill/>
          <a:ln w="38100">
            <a:solidFill>
              <a:schemeClr val="accent2"/>
            </a:solidFill>
            <a:round/>
            <a:headEnd/>
            <a:tailEnd/>
          </a:ln>
        </p:spPr>
        <p:txBody>
          <a:bodyPr/>
          <a:lstStyle/>
          <a:p>
            <a:endParaRPr lang="en-US"/>
          </a:p>
        </p:txBody>
      </p:sp>
      <p:sp>
        <p:nvSpPr>
          <p:cNvPr id="26" name="Line 13"/>
          <p:cNvSpPr>
            <a:spLocks noChangeShapeType="1"/>
          </p:cNvSpPr>
          <p:nvPr/>
        </p:nvSpPr>
        <p:spPr bwMode="auto">
          <a:xfrm>
            <a:off x="7376691" y="2722771"/>
            <a:ext cx="1280160" cy="0"/>
          </a:xfrm>
          <a:prstGeom prst="line">
            <a:avLst/>
          </a:prstGeom>
          <a:noFill/>
          <a:ln w="38100">
            <a:solidFill>
              <a:schemeClr val="accent2"/>
            </a:solidFill>
            <a:round/>
            <a:headEnd/>
            <a:tailEnd/>
          </a:ln>
        </p:spPr>
        <p:txBody>
          <a:bodyPr/>
          <a:lstStyle/>
          <a:p>
            <a:endParaRPr lang="en-US"/>
          </a:p>
        </p:txBody>
      </p:sp>
      <p:sp>
        <p:nvSpPr>
          <p:cNvPr id="27" name="Line 13"/>
          <p:cNvSpPr>
            <a:spLocks noChangeShapeType="1"/>
          </p:cNvSpPr>
          <p:nvPr/>
        </p:nvSpPr>
        <p:spPr bwMode="auto">
          <a:xfrm>
            <a:off x="7378963" y="3093539"/>
            <a:ext cx="1280160" cy="0"/>
          </a:xfrm>
          <a:prstGeom prst="line">
            <a:avLst/>
          </a:prstGeom>
          <a:noFill/>
          <a:ln w="38100">
            <a:solidFill>
              <a:schemeClr val="accent2"/>
            </a:solidFill>
            <a:round/>
            <a:headEnd/>
            <a:tailEnd/>
          </a:ln>
        </p:spPr>
        <p:txBody>
          <a:bodyPr/>
          <a:lstStyle/>
          <a:p>
            <a:endParaRPr lang="en-US"/>
          </a:p>
        </p:txBody>
      </p:sp>
      <p:sp>
        <p:nvSpPr>
          <p:cNvPr id="29" name="Line 13"/>
          <p:cNvSpPr>
            <a:spLocks noChangeShapeType="1"/>
          </p:cNvSpPr>
          <p:nvPr/>
        </p:nvSpPr>
        <p:spPr bwMode="auto">
          <a:xfrm>
            <a:off x="5693443" y="1994883"/>
            <a:ext cx="1280160" cy="0"/>
          </a:xfrm>
          <a:prstGeom prst="line">
            <a:avLst/>
          </a:prstGeom>
          <a:noFill/>
          <a:ln w="38100">
            <a:solidFill>
              <a:schemeClr val="accent2"/>
            </a:solidFill>
            <a:round/>
            <a:headEnd/>
            <a:tailEnd/>
          </a:ln>
        </p:spPr>
        <p:txBody>
          <a:bodyPr/>
          <a:lstStyle/>
          <a:p>
            <a:endParaRPr lang="en-US"/>
          </a:p>
        </p:txBody>
      </p:sp>
      <p:sp>
        <p:nvSpPr>
          <p:cNvPr id="30" name="Line 13"/>
          <p:cNvSpPr>
            <a:spLocks noChangeShapeType="1"/>
          </p:cNvSpPr>
          <p:nvPr/>
        </p:nvSpPr>
        <p:spPr bwMode="auto">
          <a:xfrm>
            <a:off x="7374419" y="1997155"/>
            <a:ext cx="1280160" cy="0"/>
          </a:xfrm>
          <a:prstGeom prst="line">
            <a:avLst/>
          </a:prstGeom>
          <a:noFill/>
          <a:ln w="38100">
            <a:solidFill>
              <a:schemeClr val="accent2"/>
            </a:solidFill>
            <a:round/>
            <a:headEnd/>
            <a:tailEnd/>
          </a:ln>
        </p:spPr>
        <p:txBody>
          <a:bodyPr/>
          <a:lstStyle/>
          <a:p>
            <a:endParaRPr lang="en-US"/>
          </a:p>
        </p:txBody>
      </p:sp>
      <p:cxnSp>
        <p:nvCxnSpPr>
          <p:cNvPr id="32" name="Straight Connector 31"/>
          <p:cNvCxnSpPr/>
          <p:nvPr/>
        </p:nvCxnSpPr>
        <p:spPr bwMode="auto">
          <a:xfrm>
            <a:off x="7422964" y="1665031"/>
            <a:ext cx="1173708" cy="1588"/>
          </a:xfrm>
          <a:prstGeom prst="line">
            <a:avLst/>
          </a:prstGeom>
          <a:solidFill>
            <a:schemeClr val="accent1"/>
          </a:solidFill>
          <a:ln w="38100" cap="flat" cmpd="sng" algn="ctr">
            <a:solidFill>
              <a:schemeClr val="accent2"/>
            </a:solidFill>
            <a:prstDash val="solid"/>
            <a:round/>
            <a:headEnd type="none" w="med" len="med"/>
            <a:tailEnd type="none" w="med" len="med"/>
          </a:ln>
          <a:effectLst/>
        </p:spPr>
      </p:cxnSp>
      <p:cxnSp>
        <p:nvCxnSpPr>
          <p:cNvPr id="33" name="Straight Connector 32"/>
          <p:cNvCxnSpPr/>
          <p:nvPr/>
        </p:nvCxnSpPr>
        <p:spPr bwMode="auto">
          <a:xfrm>
            <a:off x="5738026" y="1662163"/>
            <a:ext cx="1173708" cy="1588"/>
          </a:xfrm>
          <a:prstGeom prst="line">
            <a:avLst/>
          </a:prstGeom>
          <a:solidFill>
            <a:schemeClr val="accent1"/>
          </a:solidFill>
          <a:ln w="38100" cap="flat" cmpd="sng" algn="ctr">
            <a:solidFill>
              <a:schemeClr val="accent2"/>
            </a:solidFill>
            <a:prstDash val="solid"/>
            <a:round/>
            <a:headEnd type="none" w="med" len="med"/>
            <a:tailEnd type="none" w="med" len="med"/>
          </a:ln>
          <a:effectLst/>
        </p:spPr>
      </p:cxnSp>
      <p:cxnSp>
        <p:nvCxnSpPr>
          <p:cNvPr id="34" name="Straight Connector 33"/>
          <p:cNvCxnSpPr/>
          <p:nvPr/>
        </p:nvCxnSpPr>
        <p:spPr bwMode="auto">
          <a:xfrm>
            <a:off x="6461185" y="4088921"/>
            <a:ext cx="1380226" cy="1588"/>
          </a:xfrm>
          <a:prstGeom prst="line">
            <a:avLst/>
          </a:prstGeom>
          <a:solidFill>
            <a:schemeClr val="accent1"/>
          </a:solidFill>
          <a:ln w="38100" cap="flat" cmpd="sng" algn="ctr">
            <a:solidFill>
              <a:schemeClr val="accent2"/>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8.33333E-7 1.12858E-6 L 0.00156 0.04671 " pathEditMode="relative" rAng="0" ptsTypes="AA">
                                      <p:cBhvr>
                                        <p:cTn id="6" dur="500" fill="hold"/>
                                        <p:tgtEl>
                                          <p:spTgt spid="34"/>
                                        </p:tgtEl>
                                        <p:attrNameLst>
                                          <p:attrName>ppt_x</p:attrName>
                                          <p:attrName>ppt_y</p:attrName>
                                        </p:attrNameLst>
                                      </p:cBhvr>
                                      <p:rCtr x="1" y="23"/>
                                    </p:animMotion>
                                  </p:childTnLst>
                                </p:cTn>
                              </p:par>
                              <p:par>
                                <p:cTn id="7" presetID="42" presetClass="path" presetSubtype="0" accel="50000" decel="50000" fill="hold" nodeType="withEffect">
                                  <p:stCondLst>
                                    <p:cond delay="0"/>
                                  </p:stCondLst>
                                  <p:childTnLst>
                                    <p:animMotion origin="layout" path="M 8.33333E-7 1.12858E-6 L 0.00156 0.04671 " pathEditMode="relative" rAng="0" ptsTypes="AA">
                                      <p:cBhvr>
                                        <p:cTn id="8" dur="500" fill="hold"/>
                                        <p:tgtEl>
                                          <p:spTgt spid="32"/>
                                        </p:tgtEl>
                                        <p:attrNameLst>
                                          <p:attrName>ppt_x</p:attrName>
                                          <p:attrName>ppt_y</p:attrName>
                                        </p:attrNameLst>
                                      </p:cBhvr>
                                      <p:rCtr x="1" y="23"/>
                                    </p:animMotion>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nodeType="clickEffect">
                                  <p:stCondLst>
                                    <p:cond delay="0"/>
                                  </p:stCondLst>
                                  <p:childTnLst>
                                    <p:animMotion origin="layout" path="M 0.00156 0.04676 L 0.00347 0.09838 " pathEditMode="relative" rAng="0" ptsTypes="AA">
                                      <p:cBhvr>
                                        <p:cTn id="12" dur="500" fill="hold"/>
                                        <p:tgtEl>
                                          <p:spTgt spid="34"/>
                                        </p:tgtEl>
                                        <p:attrNameLst>
                                          <p:attrName>ppt_x</p:attrName>
                                          <p:attrName>ppt_y</p:attrName>
                                        </p:attrNameLst>
                                      </p:cBhvr>
                                      <p:rCtr x="1" y="26"/>
                                    </p:animMotion>
                                  </p:childTnLst>
                                </p:cTn>
                              </p:par>
                              <p:par>
                                <p:cTn id="13" presetID="42" presetClass="path" presetSubtype="0" accel="50000" decel="50000" fill="hold" nodeType="withEffect">
                                  <p:stCondLst>
                                    <p:cond delay="0"/>
                                  </p:stCondLst>
                                  <p:childTnLst>
                                    <p:animMotion origin="layout" path="M 8.33333E-7 1.12858E-6 L 0.00156 0.04671 " pathEditMode="relative" rAng="0" ptsTypes="AA">
                                      <p:cBhvr>
                                        <p:cTn id="14" dur="500" fill="hold"/>
                                        <p:tgtEl>
                                          <p:spTgt spid="33"/>
                                        </p:tgtEl>
                                        <p:attrNameLst>
                                          <p:attrName>ppt_x</p:attrName>
                                          <p:attrName>ppt_y</p:attrName>
                                        </p:attrNameLst>
                                      </p:cBhvr>
                                      <p:rCtr x="1" y="23"/>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nodeType="clickEffect">
                                  <p:stCondLst>
                                    <p:cond delay="0"/>
                                  </p:stCondLst>
                                  <p:childTnLst>
                                    <p:animMotion origin="layout" path="M 0.00156 0.04676 L 0.00347 0.09838 " pathEditMode="relative" rAng="0" ptsTypes="AA">
                                      <p:cBhvr>
                                        <p:cTn id="18" dur="500" fill="hold"/>
                                        <p:tgtEl>
                                          <p:spTgt spid="32"/>
                                        </p:tgtEl>
                                        <p:attrNameLst>
                                          <p:attrName>ppt_x</p:attrName>
                                          <p:attrName>ppt_y</p:attrName>
                                        </p:attrNameLst>
                                      </p:cBhvr>
                                      <p:rCtr x="1" y="26"/>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nodeType="clickEffect">
                                  <p:stCondLst>
                                    <p:cond delay="0"/>
                                  </p:stCondLst>
                                  <p:childTnLst>
                                    <p:animMotion origin="layout" path="M 0.00347 0.09838 L 0.00347 0.15371 " pathEditMode="relative" rAng="0" ptsTypes="AA">
                                      <p:cBhvr>
                                        <p:cTn id="22" dur="500" fill="hold"/>
                                        <p:tgtEl>
                                          <p:spTgt spid="34"/>
                                        </p:tgtEl>
                                        <p:attrNameLst>
                                          <p:attrName>ppt_x</p:attrName>
                                          <p:attrName>ppt_y</p:attrName>
                                        </p:attrNameLst>
                                      </p:cBhvr>
                                      <p:rCtr x="0" y="28"/>
                                    </p:animMotion>
                                  </p:childTnLst>
                                </p:cTn>
                              </p:par>
                              <p:par>
                                <p:cTn id="23" presetID="42" presetClass="path" presetSubtype="0" accel="50000" decel="50000" fill="hold" nodeType="withEffect">
                                  <p:stCondLst>
                                    <p:cond delay="0"/>
                                  </p:stCondLst>
                                  <p:childTnLst>
                                    <p:animMotion origin="layout" path="M 0.00156 0.04676 L 0.00347 0.09838 " pathEditMode="relative" rAng="0" ptsTypes="AA">
                                      <p:cBhvr>
                                        <p:cTn id="24" dur="500" fill="hold"/>
                                        <p:tgtEl>
                                          <p:spTgt spid="33"/>
                                        </p:tgtEl>
                                        <p:attrNameLst>
                                          <p:attrName>ppt_x</p:attrName>
                                          <p:attrName>ppt_y</p:attrName>
                                        </p:attrNameLst>
                                      </p:cBhvr>
                                      <p:rCtr x="1" y="26"/>
                                    </p:animMotion>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nodeType="clickEffect">
                                  <p:stCondLst>
                                    <p:cond delay="0"/>
                                  </p:stCondLst>
                                  <p:childTnLst>
                                    <p:animMotion origin="layout" path="M 0.00347 0.09838 L 0.00347 0.15371 " pathEditMode="relative" rAng="0" ptsTypes="AA">
                                      <p:cBhvr>
                                        <p:cTn id="28" dur="500" fill="hold"/>
                                        <p:tgtEl>
                                          <p:spTgt spid="32"/>
                                        </p:tgtEl>
                                        <p:attrNameLst>
                                          <p:attrName>ppt_x</p:attrName>
                                          <p:attrName>ppt_y</p:attrName>
                                        </p:attrNameLst>
                                      </p:cBhvr>
                                      <p:rCtr x="0" y="28"/>
                                    </p:animMotion>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nodeType="clickEffect">
                                  <p:stCondLst>
                                    <p:cond delay="0"/>
                                  </p:stCondLst>
                                  <p:childTnLst>
                                    <p:animMotion origin="layout" path="M 0.00347 0.15371 L 0.00347 0.20764 " pathEditMode="relative" rAng="0" ptsTypes="AA">
                                      <p:cBhvr>
                                        <p:cTn id="32" dur="500" fill="hold"/>
                                        <p:tgtEl>
                                          <p:spTgt spid="34"/>
                                        </p:tgtEl>
                                        <p:attrNameLst>
                                          <p:attrName>ppt_x</p:attrName>
                                          <p:attrName>ppt_y</p:attrName>
                                        </p:attrNameLst>
                                      </p:cBhvr>
                                      <p:rCtr x="0" y="27"/>
                                    </p:animMotion>
                                  </p:childTnLst>
                                </p:cTn>
                              </p:par>
                              <p:par>
                                <p:cTn id="33" presetID="42" presetClass="path" presetSubtype="0" accel="50000" decel="50000" fill="hold" nodeType="withEffect">
                                  <p:stCondLst>
                                    <p:cond delay="0"/>
                                  </p:stCondLst>
                                  <p:childTnLst>
                                    <p:animMotion origin="layout" path="M 0.00347 0.09838 L 0.00347 0.15371 " pathEditMode="relative" rAng="0" ptsTypes="AA">
                                      <p:cBhvr>
                                        <p:cTn id="34" dur="500" fill="hold"/>
                                        <p:tgtEl>
                                          <p:spTgt spid="33"/>
                                        </p:tgtEl>
                                        <p:attrNameLst>
                                          <p:attrName>ppt_x</p:attrName>
                                          <p:attrName>ppt_y</p:attrName>
                                        </p:attrNameLst>
                                      </p:cBhvr>
                                      <p:rCtr x="0" y="28"/>
                                    </p:animMotion>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nodeType="clickEffect">
                                  <p:stCondLst>
                                    <p:cond delay="0"/>
                                  </p:stCondLst>
                                  <p:childTnLst>
                                    <p:animMotion origin="layout" path="M 0.00347 0.15371 L 0.00347 0.20764 " pathEditMode="relative" rAng="0" ptsTypes="AA">
                                      <p:cBhvr>
                                        <p:cTn id="38" dur="500" fill="hold"/>
                                        <p:tgtEl>
                                          <p:spTgt spid="32"/>
                                        </p:tgtEl>
                                        <p:attrNameLst>
                                          <p:attrName>ppt_x</p:attrName>
                                          <p:attrName>ppt_y</p:attrName>
                                        </p:attrNameLst>
                                      </p:cBhvr>
                                      <p:rCtr x="0" y="27"/>
                                    </p:animMotion>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nodeType="clickEffect">
                                  <p:stCondLst>
                                    <p:cond delay="0"/>
                                  </p:stCondLst>
                                  <p:childTnLst>
                                    <p:animMotion origin="layout" path="M 0.00348 0.20764 L 0.00365 0.26181 " pathEditMode="relative" rAng="0" ptsTypes="AA">
                                      <p:cBhvr>
                                        <p:cTn id="42" dur="500" fill="hold"/>
                                        <p:tgtEl>
                                          <p:spTgt spid="34"/>
                                        </p:tgtEl>
                                        <p:attrNameLst>
                                          <p:attrName>ppt_x</p:attrName>
                                          <p:attrName>ppt_y</p:attrName>
                                        </p:attrNameLst>
                                      </p:cBhvr>
                                      <p:rCtr x="0" y="27"/>
                                    </p:animMotion>
                                  </p:childTnLst>
                                </p:cTn>
                              </p:par>
                              <p:par>
                                <p:cTn id="43" presetID="42" presetClass="path" presetSubtype="0" accel="50000" decel="50000" fill="hold" nodeType="withEffect">
                                  <p:stCondLst>
                                    <p:cond delay="0"/>
                                  </p:stCondLst>
                                  <p:childTnLst>
                                    <p:animMotion origin="layout" path="M 0.00347 0.15371 L 0.00347 0.20764 " pathEditMode="relative" rAng="0" ptsTypes="AA">
                                      <p:cBhvr>
                                        <p:cTn id="44" dur="500" fill="hold"/>
                                        <p:tgtEl>
                                          <p:spTgt spid="33"/>
                                        </p:tgtEl>
                                        <p:attrNameLst>
                                          <p:attrName>ppt_x</p:attrName>
                                          <p:attrName>ppt_y</p:attrName>
                                        </p:attrNameLst>
                                      </p:cBhvr>
                                      <p:rCtr x="0" y="27"/>
                                    </p:animMotion>
                                  </p:childTnLst>
                                </p:cTn>
                              </p:par>
                            </p:childTnLst>
                          </p:cTn>
                        </p:par>
                      </p:childTnLst>
                    </p:cTn>
                  </p:par>
                  <p:par>
                    <p:cTn id="45" fill="hold">
                      <p:stCondLst>
                        <p:cond delay="indefinite"/>
                      </p:stCondLst>
                      <p:childTnLst>
                        <p:par>
                          <p:cTn id="46" fill="hold">
                            <p:stCondLst>
                              <p:cond delay="0"/>
                            </p:stCondLst>
                            <p:childTnLst>
                              <p:par>
                                <p:cTn id="47" presetID="3" presetClass="exit" presetSubtype="10" fill="hold" nodeType="clickEffect">
                                  <p:stCondLst>
                                    <p:cond delay="0"/>
                                  </p:stCondLst>
                                  <p:childTnLst>
                                    <p:animEffect transition="out" filter="blinds(horizontal)">
                                      <p:cBhvr>
                                        <p:cTn id="48" dur="500"/>
                                        <p:tgtEl>
                                          <p:spTgt spid="34"/>
                                        </p:tgtEl>
                                      </p:cBhvr>
                                    </p:animEffect>
                                    <p:set>
                                      <p:cBhvr>
                                        <p:cTn id="49" dur="1" fill="hold">
                                          <p:stCondLst>
                                            <p:cond delay="499"/>
                                          </p:stCondLst>
                                        </p:cTn>
                                        <p:tgtEl>
                                          <p:spTgt spid="34"/>
                                        </p:tgtEl>
                                        <p:attrNameLst>
                                          <p:attrName>style.visibility</p:attrName>
                                        </p:attrNameLst>
                                      </p:cBhvr>
                                      <p:to>
                                        <p:strVal val="hidden"/>
                                      </p:to>
                                    </p:set>
                                  </p:childTnLst>
                                </p:cTn>
                              </p:par>
                              <p:par>
                                <p:cTn id="50" presetID="3" presetClass="exit" presetSubtype="10" fill="hold" nodeType="withEffect">
                                  <p:stCondLst>
                                    <p:cond delay="0"/>
                                  </p:stCondLst>
                                  <p:childTnLst>
                                    <p:animEffect transition="out" filter="blinds(horizontal)">
                                      <p:cBhvr>
                                        <p:cTn id="51" dur="500"/>
                                        <p:tgtEl>
                                          <p:spTgt spid="32"/>
                                        </p:tgtEl>
                                      </p:cBhvr>
                                    </p:animEffect>
                                    <p:set>
                                      <p:cBhvr>
                                        <p:cTn id="52" dur="1" fill="hold">
                                          <p:stCondLst>
                                            <p:cond delay="499"/>
                                          </p:stCondLst>
                                        </p:cTn>
                                        <p:tgtEl>
                                          <p:spTgt spid="32"/>
                                        </p:tgtEl>
                                        <p:attrNameLst>
                                          <p:attrName>style.visibility</p:attrName>
                                        </p:attrNameLst>
                                      </p:cBhvr>
                                      <p:to>
                                        <p:strVal val="hidden"/>
                                      </p:to>
                                    </p:set>
                                  </p:childTnLst>
                                </p:cTn>
                              </p:par>
                              <p:par>
                                <p:cTn id="53" presetID="3" presetClass="exit" presetSubtype="10" fill="hold" nodeType="withEffect">
                                  <p:stCondLst>
                                    <p:cond delay="0"/>
                                  </p:stCondLst>
                                  <p:childTnLst>
                                    <p:animEffect transition="out" filter="blinds(horizontal)">
                                      <p:cBhvr>
                                        <p:cTn id="54" dur="500"/>
                                        <p:tgtEl>
                                          <p:spTgt spid="33"/>
                                        </p:tgtEl>
                                      </p:cBhvr>
                                    </p:animEffect>
                                    <p:set>
                                      <p:cBhvr>
                                        <p:cTn id="55" dur="1" fill="hold">
                                          <p:stCondLst>
                                            <p:cond delay="499"/>
                                          </p:stCondLst>
                                        </p:cTn>
                                        <p:tgtEl>
                                          <p:spTgt spid="33"/>
                                        </p:tgtEl>
                                        <p:attrNameLst>
                                          <p:attrName>style.visibility</p:attrName>
                                        </p:attrNameLst>
                                      </p:cBhvr>
                                      <p:to>
                                        <p:strVal val="hidden"/>
                                      </p:to>
                                    </p:set>
                                  </p:childTnLst>
                                </p:cTn>
                              </p:par>
                            </p:childTnLst>
                          </p:cTn>
                        </p:par>
                        <p:par>
                          <p:cTn id="56" fill="hold">
                            <p:stCondLst>
                              <p:cond delay="500"/>
                            </p:stCondLst>
                            <p:childTnLst>
                              <p:par>
                                <p:cTn id="57" presetID="3" presetClass="emph" presetSubtype="2" fill="hold" nodeType="afterEffect">
                                  <p:stCondLst>
                                    <p:cond delay="0"/>
                                  </p:stCondLst>
                                  <p:childTnLst>
                                    <p:animClr clrSpc="rgb">
                                      <p:cBhvr override="childStyle">
                                        <p:cTn id="58" dur="500" fill="hold"/>
                                        <p:tgtEl>
                                          <p:spTgt spid="6">
                                            <p:txEl>
                                              <p:pRg st="0" end="0"/>
                                            </p:txEl>
                                          </p:spTgt>
                                        </p:tgtEl>
                                        <p:attrNameLst>
                                          <p:attrName>style.color</p:attrName>
                                        </p:attrNameLst>
                                      </p:cBhvr>
                                      <p:to>
                                        <a:srgbClr val="FF0000"/>
                                      </p:to>
                                    </p:animClr>
                                  </p:childTnLst>
                                </p:cTn>
                              </p:par>
                            </p:childTnLst>
                          </p:cTn>
                        </p:par>
                      </p:childTnLst>
                    </p:cTn>
                  </p:par>
                  <p:par>
                    <p:cTn id="59" fill="hold">
                      <p:stCondLst>
                        <p:cond delay="indefinite"/>
                      </p:stCondLst>
                      <p:childTnLst>
                        <p:par>
                          <p:cTn id="60" fill="hold">
                            <p:stCondLst>
                              <p:cond delay="0"/>
                            </p:stCondLst>
                            <p:childTnLst>
                              <p:par>
                                <p:cTn id="61" presetID="8" presetClass="entr" presetSubtype="16" fill="hold"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diamond(in)">
                                      <p:cBhvr>
                                        <p:cTn id="63" dur="500"/>
                                        <p:tgtEl>
                                          <p:spTgt spid="14"/>
                                        </p:tgtEl>
                                      </p:cBhvr>
                                    </p:animEffect>
                                  </p:childTnLst>
                                </p:cTn>
                              </p:par>
                            </p:childTnLst>
                          </p:cTn>
                        </p:par>
                        <p:par>
                          <p:cTn id="64" fill="hold">
                            <p:stCondLst>
                              <p:cond delay="500"/>
                            </p:stCondLst>
                            <p:childTnLst>
                              <p:par>
                                <p:cTn id="65" presetID="8" presetClass="entr" presetSubtype="16" fill="hold" grpId="0" nodeType="after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diamond(in)">
                                      <p:cBhvr>
                                        <p:cTn id="67" dur="500"/>
                                        <p:tgtEl>
                                          <p:spTgt spid="19"/>
                                        </p:tgtEl>
                                      </p:cBhvr>
                                    </p:animEffect>
                                  </p:childTnLst>
                                </p:cTn>
                              </p:par>
                              <p:par>
                                <p:cTn id="68" presetID="8" presetClass="entr" presetSubtype="16" fill="hold" grpId="0" nodeType="with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diamond(in)">
                                      <p:cBhvr>
                                        <p:cTn id="70" dur="500"/>
                                        <p:tgtEl>
                                          <p:spTgt spid="24"/>
                                        </p:tgtEl>
                                      </p:cBhvr>
                                    </p:animEffect>
                                  </p:childTnLst>
                                </p:cTn>
                              </p:par>
                              <p:par>
                                <p:cTn id="71" presetID="3" presetClass="emph" presetSubtype="2" fill="hold" nodeType="withEffect">
                                  <p:stCondLst>
                                    <p:cond delay="0"/>
                                  </p:stCondLst>
                                  <p:childTnLst>
                                    <p:animClr clrSpc="rgb">
                                      <p:cBhvr override="childStyle">
                                        <p:cTn id="72" dur="500" fill="hold"/>
                                        <p:tgtEl>
                                          <p:spTgt spid="5">
                                            <p:txEl>
                                              <p:pRg st="0" end="0"/>
                                            </p:txEl>
                                          </p:spTgt>
                                        </p:tgtEl>
                                        <p:attrNameLst>
                                          <p:attrName>style.color</p:attrName>
                                        </p:attrNameLst>
                                      </p:cBhvr>
                                      <p:to>
                                        <a:srgbClr val="FF0000"/>
                                      </p:to>
                                    </p:animClr>
                                  </p:childTnLst>
                                </p:cTn>
                              </p:par>
                            </p:childTnLst>
                          </p:cTn>
                        </p:par>
                      </p:childTnLst>
                    </p:cTn>
                  </p:par>
                  <p:par>
                    <p:cTn id="73" fill="hold">
                      <p:stCondLst>
                        <p:cond delay="indefinite"/>
                      </p:stCondLst>
                      <p:childTnLst>
                        <p:par>
                          <p:cTn id="74" fill="hold">
                            <p:stCondLst>
                              <p:cond delay="0"/>
                            </p:stCondLst>
                            <p:childTnLst>
                              <p:par>
                                <p:cTn id="75" presetID="8" presetClass="exit" presetSubtype="16" fill="hold" nodeType="clickEffect">
                                  <p:stCondLst>
                                    <p:cond delay="0"/>
                                  </p:stCondLst>
                                  <p:childTnLst>
                                    <p:animEffect transition="out" filter="diamond(in)">
                                      <p:cBhvr>
                                        <p:cTn id="76" dur="500"/>
                                        <p:tgtEl>
                                          <p:spTgt spid="14"/>
                                        </p:tgtEl>
                                      </p:cBhvr>
                                    </p:animEffect>
                                    <p:set>
                                      <p:cBhvr>
                                        <p:cTn id="77" dur="1" fill="hold">
                                          <p:stCondLst>
                                            <p:cond delay="499"/>
                                          </p:stCondLst>
                                        </p:cTn>
                                        <p:tgtEl>
                                          <p:spTgt spid="14"/>
                                        </p:tgtEl>
                                        <p:attrNameLst>
                                          <p:attrName>style.visibility</p:attrName>
                                        </p:attrNameLst>
                                      </p:cBhvr>
                                      <p:to>
                                        <p:strVal val="hidden"/>
                                      </p:to>
                                    </p:set>
                                  </p:childTnLst>
                                </p:cTn>
                              </p:par>
                              <p:par>
                                <p:cTn id="78" presetID="8" presetClass="exit" presetSubtype="16" fill="hold" nodeType="withEffect">
                                  <p:stCondLst>
                                    <p:cond delay="0"/>
                                  </p:stCondLst>
                                  <p:childTnLst>
                                    <p:animEffect transition="out" filter="diamond(in)">
                                      <p:cBhvr>
                                        <p:cTn id="79" dur="500"/>
                                        <p:tgtEl>
                                          <p:spTgt spid="19"/>
                                        </p:tgtEl>
                                      </p:cBhvr>
                                    </p:animEffect>
                                    <p:set>
                                      <p:cBhvr>
                                        <p:cTn id="80" dur="1" fill="hold">
                                          <p:stCondLst>
                                            <p:cond delay="499"/>
                                          </p:stCondLst>
                                        </p:cTn>
                                        <p:tgtEl>
                                          <p:spTgt spid="19"/>
                                        </p:tgtEl>
                                        <p:attrNameLst>
                                          <p:attrName>style.visibility</p:attrName>
                                        </p:attrNameLst>
                                      </p:cBhvr>
                                      <p:to>
                                        <p:strVal val="hidden"/>
                                      </p:to>
                                    </p:set>
                                  </p:childTnLst>
                                </p:cTn>
                              </p:par>
                              <p:par>
                                <p:cTn id="81" presetID="8" presetClass="exit" presetSubtype="16" fill="hold" nodeType="withEffect">
                                  <p:stCondLst>
                                    <p:cond delay="0"/>
                                  </p:stCondLst>
                                  <p:childTnLst>
                                    <p:animEffect transition="out" filter="diamond(in)">
                                      <p:cBhvr>
                                        <p:cTn id="82" dur="500"/>
                                        <p:tgtEl>
                                          <p:spTgt spid="24"/>
                                        </p:tgtEl>
                                      </p:cBhvr>
                                    </p:animEffect>
                                    <p:set>
                                      <p:cBhvr>
                                        <p:cTn id="83" dur="1" fill="hold">
                                          <p:stCondLst>
                                            <p:cond delay="499"/>
                                          </p:stCondLst>
                                        </p:cTn>
                                        <p:tgtEl>
                                          <p:spTgt spid="24"/>
                                        </p:tgtEl>
                                        <p:attrNameLst>
                                          <p:attrName>style.visibility</p:attrName>
                                        </p:attrNameLst>
                                      </p:cBhvr>
                                      <p:to>
                                        <p:strVal val="hidden"/>
                                      </p:to>
                                    </p:set>
                                  </p:childTnLst>
                                </p:cTn>
                              </p:par>
                              <p:par>
                                <p:cTn id="84" presetID="3" presetClass="emph" presetSubtype="2" fill="hold" nodeType="withEffect">
                                  <p:stCondLst>
                                    <p:cond delay="0"/>
                                  </p:stCondLst>
                                  <p:childTnLst>
                                    <p:animClr clrSpc="rgb">
                                      <p:cBhvr override="childStyle">
                                        <p:cTn id="85" dur="500" fill="hold"/>
                                        <p:tgtEl>
                                          <p:spTgt spid="5">
                                            <p:txEl>
                                              <p:pRg st="0" end="0"/>
                                            </p:txEl>
                                          </p:spTgt>
                                        </p:tgtEl>
                                        <p:attrNameLst>
                                          <p:attrName>style.color</p:attrName>
                                        </p:attrNameLst>
                                      </p:cBhvr>
                                      <p:to>
                                        <a:schemeClr val="tx1"/>
                                      </p:to>
                                    </p:animClr>
                                  </p:childTnLst>
                                </p:cTn>
                              </p:par>
                              <p:par>
                                <p:cTn id="86" presetID="3" presetClass="emph" presetSubtype="2" fill="hold" nodeType="withEffect">
                                  <p:stCondLst>
                                    <p:cond delay="0"/>
                                  </p:stCondLst>
                                  <p:childTnLst>
                                    <p:animClr clrSpc="rgb">
                                      <p:cBhvr override="childStyle">
                                        <p:cTn id="87" dur="500" fill="hold"/>
                                        <p:tgtEl>
                                          <p:spTgt spid="6">
                                            <p:txEl>
                                              <p:pRg st="0" end="0"/>
                                            </p:txEl>
                                          </p:spTgt>
                                        </p:tgtEl>
                                        <p:attrNameLst>
                                          <p:attrName>style.color</p:attrName>
                                        </p:attrNameLst>
                                      </p:cBhvr>
                                      <p:to>
                                        <a:schemeClr val="tx1"/>
                                      </p:to>
                                    </p:animClr>
                                  </p:childTnLst>
                                </p:cTn>
                              </p:par>
                            </p:childTnLst>
                          </p:cTn>
                        </p:par>
                        <p:par>
                          <p:cTn id="88" fill="hold">
                            <p:stCondLst>
                              <p:cond delay="500"/>
                            </p:stCondLst>
                            <p:childTnLst>
                              <p:par>
                                <p:cTn id="89" presetID="3" presetClass="emph" presetSubtype="2" fill="hold" nodeType="afterEffect">
                                  <p:stCondLst>
                                    <p:cond delay="0"/>
                                  </p:stCondLst>
                                  <p:childTnLst>
                                    <p:animClr clrSpc="rgb">
                                      <p:cBhvr override="childStyle">
                                        <p:cTn id="90" dur="500" fill="hold"/>
                                        <p:tgtEl>
                                          <p:spTgt spid="6">
                                            <p:txEl>
                                              <p:pRg st="1" end="1"/>
                                            </p:txEl>
                                          </p:spTgt>
                                        </p:tgtEl>
                                        <p:attrNameLst>
                                          <p:attrName>style.color</p:attrName>
                                        </p:attrNameLst>
                                      </p:cBhvr>
                                      <p:to>
                                        <a:srgbClr val="FF0000"/>
                                      </p:to>
                                    </p:animClr>
                                  </p:childTnLst>
                                </p:cTn>
                              </p:par>
                            </p:childTnLst>
                          </p:cTn>
                        </p:par>
                        <p:par>
                          <p:cTn id="91" fill="hold">
                            <p:stCondLst>
                              <p:cond delay="1000"/>
                            </p:stCondLst>
                            <p:childTnLst>
                              <p:par>
                                <p:cTn id="92" presetID="8" presetClass="entr" presetSubtype="16" fill="hold" nodeType="afterEffect">
                                  <p:stCondLst>
                                    <p:cond delay="0"/>
                                  </p:stCondLst>
                                  <p:childTnLst>
                                    <p:set>
                                      <p:cBhvr>
                                        <p:cTn id="93" dur="1" fill="hold">
                                          <p:stCondLst>
                                            <p:cond delay="0"/>
                                          </p:stCondLst>
                                        </p:cTn>
                                        <p:tgtEl>
                                          <p:spTgt spid="15"/>
                                        </p:tgtEl>
                                        <p:attrNameLst>
                                          <p:attrName>style.visibility</p:attrName>
                                        </p:attrNameLst>
                                      </p:cBhvr>
                                      <p:to>
                                        <p:strVal val="visible"/>
                                      </p:to>
                                    </p:set>
                                    <p:animEffect transition="in" filter="diamond(in)">
                                      <p:cBhvr>
                                        <p:cTn id="94" dur="500"/>
                                        <p:tgtEl>
                                          <p:spTgt spid="15"/>
                                        </p:tgtEl>
                                      </p:cBhvr>
                                    </p:animEffect>
                                  </p:childTnLst>
                                </p:cTn>
                              </p:par>
                            </p:childTnLst>
                          </p:cTn>
                        </p:par>
                        <p:par>
                          <p:cTn id="95" fill="hold">
                            <p:stCondLst>
                              <p:cond delay="1500"/>
                            </p:stCondLst>
                            <p:childTnLst>
                              <p:par>
                                <p:cTn id="96" presetID="8" presetClass="entr" presetSubtype="16" fill="hold" grpId="0" nodeType="after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diamond(in)">
                                      <p:cBhvr>
                                        <p:cTn id="98" dur="500"/>
                                        <p:tgtEl>
                                          <p:spTgt spid="29"/>
                                        </p:tgtEl>
                                      </p:cBhvr>
                                    </p:animEffect>
                                  </p:childTnLst>
                                </p:cTn>
                              </p:par>
                              <p:par>
                                <p:cTn id="99" presetID="8" presetClass="entr" presetSubtype="16" fill="hold" grpId="0" nodeType="withEffect">
                                  <p:stCondLst>
                                    <p:cond delay="0"/>
                                  </p:stCondLst>
                                  <p:childTnLst>
                                    <p:set>
                                      <p:cBhvr>
                                        <p:cTn id="100" dur="1" fill="hold">
                                          <p:stCondLst>
                                            <p:cond delay="0"/>
                                          </p:stCondLst>
                                        </p:cTn>
                                        <p:tgtEl>
                                          <p:spTgt spid="30"/>
                                        </p:tgtEl>
                                        <p:attrNameLst>
                                          <p:attrName>style.visibility</p:attrName>
                                        </p:attrNameLst>
                                      </p:cBhvr>
                                      <p:to>
                                        <p:strVal val="visible"/>
                                      </p:to>
                                    </p:set>
                                    <p:animEffect transition="in" filter="diamond(in)">
                                      <p:cBhvr>
                                        <p:cTn id="101" dur="500"/>
                                        <p:tgtEl>
                                          <p:spTgt spid="30"/>
                                        </p:tgtEl>
                                      </p:cBhvr>
                                    </p:animEffect>
                                  </p:childTnLst>
                                </p:cTn>
                              </p:par>
                              <p:par>
                                <p:cTn id="102" presetID="3" presetClass="emph" presetSubtype="2" fill="hold" nodeType="withEffect">
                                  <p:stCondLst>
                                    <p:cond delay="0"/>
                                  </p:stCondLst>
                                  <p:childTnLst>
                                    <p:animClr clrSpc="rgb">
                                      <p:cBhvr override="childStyle">
                                        <p:cTn id="103" dur="500" fill="hold"/>
                                        <p:tgtEl>
                                          <p:spTgt spid="5">
                                            <p:txEl>
                                              <p:pRg st="1" end="1"/>
                                            </p:txEl>
                                          </p:spTgt>
                                        </p:tgtEl>
                                        <p:attrNameLst>
                                          <p:attrName>style.color</p:attrName>
                                        </p:attrNameLst>
                                      </p:cBhvr>
                                      <p:to>
                                        <a:srgbClr val="FF0000"/>
                                      </p:to>
                                    </p:animClr>
                                  </p:childTnLst>
                                </p:cTn>
                              </p:par>
                              <p:par>
                                <p:cTn id="104" presetID="3" presetClass="emph" presetSubtype="2" fill="hold" nodeType="withEffect">
                                  <p:stCondLst>
                                    <p:cond delay="0"/>
                                  </p:stCondLst>
                                  <p:childTnLst>
                                    <p:animClr clrSpc="rgb">
                                      <p:cBhvr override="childStyle">
                                        <p:cTn id="105" dur="500" fill="hold"/>
                                        <p:tgtEl>
                                          <p:spTgt spid="4">
                                            <p:txEl>
                                              <p:pRg st="0" end="0"/>
                                            </p:txEl>
                                          </p:spTgt>
                                        </p:tgtEl>
                                        <p:attrNameLst>
                                          <p:attrName>style.color</p:attrName>
                                        </p:attrNameLst>
                                      </p:cBhvr>
                                      <p:to>
                                        <a:srgbClr val="FF0000"/>
                                      </p:to>
                                    </p:animClr>
                                  </p:childTnLst>
                                </p:cTn>
                              </p:par>
                            </p:childTnLst>
                          </p:cTn>
                        </p:par>
                      </p:childTnLst>
                    </p:cTn>
                  </p:par>
                  <p:par>
                    <p:cTn id="106" fill="hold">
                      <p:stCondLst>
                        <p:cond delay="indefinite"/>
                      </p:stCondLst>
                      <p:childTnLst>
                        <p:par>
                          <p:cTn id="107" fill="hold">
                            <p:stCondLst>
                              <p:cond delay="0"/>
                            </p:stCondLst>
                            <p:childTnLst>
                              <p:par>
                                <p:cTn id="108" presetID="8" presetClass="exit" presetSubtype="16" fill="hold" nodeType="clickEffect">
                                  <p:stCondLst>
                                    <p:cond delay="0"/>
                                  </p:stCondLst>
                                  <p:childTnLst>
                                    <p:animEffect transition="out" filter="diamond(in)">
                                      <p:cBhvr>
                                        <p:cTn id="109" dur="500"/>
                                        <p:tgtEl>
                                          <p:spTgt spid="15"/>
                                        </p:tgtEl>
                                      </p:cBhvr>
                                    </p:animEffect>
                                    <p:set>
                                      <p:cBhvr>
                                        <p:cTn id="110" dur="1" fill="hold">
                                          <p:stCondLst>
                                            <p:cond delay="499"/>
                                          </p:stCondLst>
                                        </p:cTn>
                                        <p:tgtEl>
                                          <p:spTgt spid="15"/>
                                        </p:tgtEl>
                                        <p:attrNameLst>
                                          <p:attrName>style.visibility</p:attrName>
                                        </p:attrNameLst>
                                      </p:cBhvr>
                                      <p:to>
                                        <p:strVal val="hidden"/>
                                      </p:to>
                                    </p:set>
                                  </p:childTnLst>
                                </p:cTn>
                              </p:par>
                              <p:par>
                                <p:cTn id="111" presetID="8" presetClass="exit" presetSubtype="16" fill="hold" nodeType="withEffect">
                                  <p:stCondLst>
                                    <p:cond delay="0"/>
                                  </p:stCondLst>
                                  <p:childTnLst>
                                    <p:animEffect transition="out" filter="diamond(in)">
                                      <p:cBhvr>
                                        <p:cTn id="112" dur="500"/>
                                        <p:tgtEl>
                                          <p:spTgt spid="29"/>
                                        </p:tgtEl>
                                      </p:cBhvr>
                                    </p:animEffect>
                                    <p:set>
                                      <p:cBhvr>
                                        <p:cTn id="113" dur="1" fill="hold">
                                          <p:stCondLst>
                                            <p:cond delay="499"/>
                                          </p:stCondLst>
                                        </p:cTn>
                                        <p:tgtEl>
                                          <p:spTgt spid="29"/>
                                        </p:tgtEl>
                                        <p:attrNameLst>
                                          <p:attrName>style.visibility</p:attrName>
                                        </p:attrNameLst>
                                      </p:cBhvr>
                                      <p:to>
                                        <p:strVal val="hidden"/>
                                      </p:to>
                                    </p:set>
                                  </p:childTnLst>
                                </p:cTn>
                              </p:par>
                              <p:par>
                                <p:cTn id="114" presetID="8" presetClass="exit" presetSubtype="16" fill="hold" nodeType="withEffect">
                                  <p:stCondLst>
                                    <p:cond delay="0"/>
                                  </p:stCondLst>
                                  <p:childTnLst>
                                    <p:animEffect transition="out" filter="diamond(in)">
                                      <p:cBhvr>
                                        <p:cTn id="115" dur="500"/>
                                        <p:tgtEl>
                                          <p:spTgt spid="30"/>
                                        </p:tgtEl>
                                      </p:cBhvr>
                                    </p:animEffect>
                                    <p:set>
                                      <p:cBhvr>
                                        <p:cTn id="116" dur="1" fill="hold">
                                          <p:stCondLst>
                                            <p:cond delay="499"/>
                                          </p:stCondLst>
                                        </p:cTn>
                                        <p:tgtEl>
                                          <p:spTgt spid="30"/>
                                        </p:tgtEl>
                                        <p:attrNameLst>
                                          <p:attrName>style.visibility</p:attrName>
                                        </p:attrNameLst>
                                      </p:cBhvr>
                                      <p:to>
                                        <p:strVal val="hidden"/>
                                      </p:to>
                                    </p:set>
                                  </p:childTnLst>
                                </p:cTn>
                              </p:par>
                              <p:par>
                                <p:cTn id="117" presetID="3" presetClass="emph" presetSubtype="2" fill="hold" nodeType="withEffect">
                                  <p:stCondLst>
                                    <p:cond delay="0"/>
                                  </p:stCondLst>
                                  <p:childTnLst>
                                    <p:animClr clrSpc="rgb">
                                      <p:cBhvr override="childStyle">
                                        <p:cTn id="118" dur="500" fill="hold"/>
                                        <p:tgtEl>
                                          <p:spTgt spid="6">
                                            <p:txEl>
                                              <p:pRg st="1" end="1"/>
                                            </p:txEl>
                                          </p:spTgt>
                                        </p:tgtEl>
                                        <p:attrNameLst>
                                          <p:attrName>style.color</p:attrName>
                                        </p:attrNameLst>
                                      </p:cBhvr>
                                      <p:to>
                                        <a:schemeClr val="tx1"/>
                                      </p:to>
                                    </p:animClr>
                                  </p:childTnLst>
                                </p:cTn>
                              </p:par>
                              <p:par>
                                <p:cTn id="119" presetID="3" presetClass="emph" presetSubtype="2" fill="hold" nodeType="withEffect">
                                  <p:stCondLst>
                                    <p:cond delay="0"/>
                                  </p:stCondLst>
                                  <p:childTnLst>
                                    <p:animClr clrSpc="rgb">
                                      <p:cBhvr override="childStyle">
                                        <p:cTn id="120" dur="500" fill="hold"/>
                                        <p:tgtEl>
                                          <p:spTgt spid="5">
                                            <p:txEl>
                                              <p:pRg st="1" end="1"/>
                                            </p:txEl>
                                          </p:spTgt>
                                        </p:tgtEl>
                                        <p:attrNameLst>
                                          <p:attrName>style.color</p:attrName>
                                        </p:attrNameLst>
                                      </p:cBhvr>
                                      <p:to>
                                        <a:schemeClr val="tx1"/>
                                      </p:to>
                                    </p:animClr>
                                  </p:childTnLst>
                                </p:cTn>
                              </p:par>
                              <p:par>
                                <p:cTn id="121" presetID="3" presetClass="emph" presetSubtype="2" fill="hold" nodeType="withEffect">
                                  <p:stCondLst>
                                    <p:cond delay="0"/>
                                  </p:stCondLst>
                                  <p:childTnLst>
                                    <p:animClr clrSpc="rgb">
                                      <p:cBhvr override="childStyle">
                                        <p:cTn id="122" dur="500" fill="hold"/>
                                        <p:tgtEl>
                                          <p:spTgt spid="4">
                                            <p:txEl>
                                              <p:pRg st="0" end="0"/>
                                            </p:txEl>
                                          </p:spTgt>
                                        </p:tgtEl>
                                        <p:attrNameLst>
                                          <p:attrName>style.color</p:attrName>
                                        </p:attrNameLst>
                                      </p:cBhvr>
                                      <p:to>
                                        <a:schemeClr val="tx1"/>
                                      </p:to>
                                    </p:animClr>
                                  </p:childTnLst>
                                </p:cTn>
                              </p:par>
                            </p:childTnLst>
                          </p:cTn>
                        </p:par>
                        <p:par>
                          <p:cTn id="123" fill="hold">
                            <p:stCondLst>
                              <p:cond delay="500"/>
                            </p:stCondLst>
                            <p:childTnLst>
                              <p:par>
                                <p:cTn id="124" presetID="3" presetClass="emph" presetSubtype="2" fill="hold" nodeType="afterEffect">
                                  <p:stCondLst>
                                    <p:cond delay="0"/>
                                  </p:stCondLst>
                                  <p:childTnLst>
                                    <p:animClr clrSpc="rgb">
                                      <p:cBhvr override="childStyle">
                                        <p:cTn id="125" dur="500" fill="hold"/>
                                        <p:tgtEl>
                                          <p:spTgt spid="6">
                                            <p:txEl>
                                              <p:pRg st="2" end="2"/>
                                            </p:txEl>
                                          </p:spTgt>
                                        </p:tgtEl>
                                        <p:attrNameLst>
                                          <p:attrName>style.color</p:attrName>
                                        </p:attrNameLst>
                                      </p:cBhvr>
                                      <p:to>
                                        <a:srgbClr val="FF0000"/>
                                      </p:to>
                                    </p:animClr>
                                  </p:childTnLst>
                                </p:cTn>
                              </p:par>
                            </p:childTnLst>
                          </p:cTn>
                        </p:par>
                        <p:par>
                          <p:cTn id="126" fill="hold">
                            <p:stCondLst>
                              <p:cond delay="1000"/>
                            </p:stCondLst>
                            <p:childTnLst>
                              <p:par>
                                <p:cTn id="127" presetID="8" presetClass="entr" presetSubtype="16" fill="hold" nodeType="afterEffect">
                                  <p:stCondLst>
                                    <p:cond delay="0"/>
                                  </p:stCondLst>
                                  <p:childTnLst>
                                    <p:set>
                                      <p:cBhvr>
                                        <p:cTn id="128" dur="1" fill="hold">
                                          <p:stCondLst>
                                            <p:cond delay="0"/>
                                          </p:stCondLst>
                                        </p:cTn>
                                        <p:tgtEl>
                                          <p:spTgt spid="16"/>
                                        </p:tgtEl>
                                        <p:attrNameLst>
                                          <p:attrName>style.visibility</p:attrName>
                                        </p:attrNameLst>
                                      </p:cBhvr>
                                      <p:to>
                                        <p:strVal val="visible"/>
                                      </p:to>
                                    </p:set>
                                    <p:animEffect transition="in" filter="diamond(in)">
                                      <p:cBhvr>
                                        <p:cTn id="129" dur="500"/>
                                        <p:tgtEl>
                                          <p:spTgt spid="16"/>
                                        </p:tgtEl>
                                      </p:cBhvr>
                                    </p:animEffect>
                                  </p:childTnLst>
                                </p:cTn>
                              </p:par>
                            </p:childTnLst>
                          </p:cTn>
                        </p:par>
                        <p:par>
                          <p:cTn id="130" fill="hold">
                            <p:stCondLst>
                              <p:cond delay="1500"/>
                            </p:stCondLst>
                            <p:childTnLst>
                              <p:par>
                                <p:cTn id="131" presetID="8" presetClass="entr" presetSubtype="16" fill="hold" nodeType="afterEffect">
                                  <p:stCondLst>
                                    <p:cond delay="0"/>
                                  </p:stCondLst>
                                  <p:childTnLst>
                                    <p:set>
                                      <p:cBhvr>
                                        <p:cTn id="132" dur="1" fill="hold">
                                          <p:stCondLst>
                                            <p:cond delay="0"/>
                                          </p:stCondLst>
                                        </p:cTn>
                                        <p:tgtEl>
                                          <p:spTgt spid="20"/>
                                        </p:tgtEl>
                                        <p:attrNameLst>
                                          <p:attrName>style.visibility</p:attrName>
                                        </p:attrNameLst>
                                      </p:cBhvr>
                                      <p:to>
                                        <p:strVal val="visible"/>
                                      </p:to>
                                    </p:set>
                                    <p:animEffect transition="in" filter="diamond(in)">
                                      <p:cBhvr>
                                        <p:cTn id="133" dur="500"/>
                                        <p:tgtEl>
                                          <p:spTgt spid="20"/>
                                        </p:tgtEl>
                                      </p:cBhvr>
                                    </p:animEffect>
                                  </p:childTnLst>
                                </p:cTn>
                              </p:par>
                              <p:par>
                                <p:cTn id="134" presetID="8" presetClass="entr" presetSubtype="16" fill="hold" nodeType="withEffect">
                                  <p:stCondLst>
                                    <p:cond delay="0"/>
                                  </p:stCondLst>
                                  <p:childTnLst>
                                    <p:set>
                                      <p:cBhvr>
                                        <p:cTn id="135" dur="1" fill="hold">
                                          <p:stCondLst>
                                            <p:cond delay="0"/>
                                          </p:stCondLst>
                                        </p:cTn>
                                        <p:tgtEl>
                                          <p:spTgt spid="25"/>
                                        </p:tgtEl>
                                        <p:attrNameLst>
                                          <p:attrName>style.visibility</p:attrName>
                                        </p:attrNameLst>
                                      </p:cBhvr>
                                      <p:to>
                                        <p:strVal val="visible"/>
                                      </p:to>
                                    </p:set>
                                    <p:animEffect transition="in" filter="diamond(in)">
                                      <p:cBhvr>
                                        <p:cTn id="136" dur="500"/>
                                        <p:tgtEl>
                                          <p:spTgt spid="25"/>
                                        </p:tgtEl>
                                      </p:cBhvr>
                                    </p:animEffect>
                                  </p:childTnLst>
                                </p:cTn>
                              </p:par>
                              <p:par>
                                <p:cTn id="137" presetID="3" presetClass="emph" presetSubtype="2" fill="hold" nodeType="withEffect">
                                  <p:stCondLst>
                                    <p:cond delay="0"/>
                                  </p:stCondLst>
                                  <p:childTnLst>
                                    <p:animClr clrSpc="rgb">
                                      <p:cBhvr override="childStyle">
                                        <p:cTn id="138" dur="500" fill="hold"/>
                                        <p:tgtEl>
                                          <p:spTgt spid="4">
                                            <p:txEl>
                                              <p:pRg st="1" end="1"/>
                                            </p:txEl>
                                          </p:spTgt>
                                        </p:tgtEl>
                                        <p:attrNameLst>
                                          <p:attrName>style.color</p:attrName>
                                        </p:attrNameLst>
                                      </p:cBhvr>
                                      <p:to>
                                        <a:srgbClr val="FF0000"/>
                                      </p:to>
                                    </p:animClr>
                                  </p:childTnLst>
                                </p:cTn>
                              </p:par>
                              <p:par>
                                <p:cTn id="139" presetID="3" presetClass="emph" presetSubtype="2" fill="hold" nodeType="withEffect">
                                  <p:stCondLst>
                                    <p:cond delay="0"/>
                                  </p:stCondLst>
                                  <p:childTnLst>
                                    <p:animClr clrSpc="rgb">
                                      <p:cBhvr override="childStyle">
                                        <p:cTn id="140" dur="500" fill="hold"/>
                                        <p:tgtEl>
                                          <p:spTgt spid="5">
                                            <p:txEl>
                                              <p:pRg st="2" end="2"/>
                                            </p:txEl>
                                          </p:spTgt>
                                        </p:tgtEl>
                                        <p:attrNameLst>
                                          <p:attrName>style.color</p:attrName>
                                        </p:attrNameLst>
                                      </p:cBhvr>
                                      <p:to>
                                        <a:srgbClr val="FF0000"/>
                                      </p:to>
                                    </p:animClr>
                                  </p:childTnLst>
                                </p:cTn>
                              </p:par>
                            </p:childTnLst>
                          </p:cTn>
                        </p:par>
                      </p:childTnLst>
                    </p:cTn>
                  </p:par>
                  <p:par>
                    <p:cTn id="141" fill="hold">
                      <p:stCondLst>
                        <p:cond delay="indefinite"/>
                      </p:stCondLst>
                      <p:childTnLst>
                        <p:par>
                          <p:cTn id="142" fill="hold">
                            <p:stCondLst>
                              <p:cond delay="0"/>
                            </p:stCondLst>
                            <p:childTnLst>
                              <p:par>
                                <p:cTn id="143" presetID="8" presetClass="exit" presetSubtype="16" fill="hold" nodeType="clickEffect">
                                  <p:stCondLst>
                                    <p:cond delay="0"/>
                                  </p:stCondLst>
                                  <p:childTnLst>
                                    <p:animEffect transition="out" filter="diamond(in)">
                                      <p:cBhvr>
                                        <p:cTn id="144" dur="500"/>
                                        <p:tgtEl>
                                          <p:spTgt spid="16"/>
                                        </p:tgtEl>
                                      </p:cBhvr>
                                    </p:animEffect>
                                    <p:set>
                                      <p:cBhvr>
                                        <p:cTn id="145" dur="1" fill="hold">
                                          <p:stCondLst>
                                            <p:cond delay="499"/>
                                          </p:stCondLst>
                                        </p:cTn>
                                        <p:tgtEl>
                                          <p:spTgt spid="16"/>
                                        </p:tgtEl>
                                        <p:attrNameLst>
                                          <p:attrName>style.visibility</p:attrName>
                                        </p:attrNameLst>
                                      </p:cBhvr>
                                      <p:to>
                                        <p:strVal val="hidden"/>
                                      </p:to>
                                    </p:set>
                                  </p:childTnLst>
                                </p:cTn>
                              </p:par>
                              <p:par>
                                <p:cTn id="146" presetID="8" presetClass="exit" presetSubtype="16" fill="hold" nodeType="withEffect">
                                  <p:stCondLst>
                                    <p:cond delay="0"/>
                                  </p:stCondLst>
                                  <p:childTnLst>
                                    <p:animEffect transition="out" filter="diamond(in)">
                                      <p:cBhvr>
                                        <p:cTn id="147" dur="500"/>
                                        <p:tgtEl>
                                          <p:spTgt spid="25"/>
                                        </p:tgtEl>
                                      </p:cBhvr>
                                    </p:animEffect>
                                    <p:set>
                                      <p:cBhvr>
                                        <p:cTn id="148" dur="1" fill="hold">
                                          <p:stCondLst>
                                            <p:cond delay="499"/>
                                          </p:stCondLst>
                                        </p:cTn>
                                        <p:tgtEl>
                                          <p:spTgt spid="25"/>
                                        </p:tgtEl>
                                        <p:attrNameLst>
                                          <p:attrName>style.visibility</p:attrName>
                                        </p:attrNameLst>
                                      </p:cBhvr>
                                      <p:to>
                                        <p:strVal val="hidden"/>
                                      </p:to>
                                    </p:set>
                                  </p:childTnLst>
                                </p:cTn>
                              </p:par>
                              <p:par>
                                <p:cTn id="149" presetID="8" presetClass="exit" presetSubtype="16" fill="hold" nodeType="withEffect">
                                  <p:stCondLst>
                                    <p:cond delay="0"/>
                                  </p:stCondLst>
                                  <p:childTnLst>
                                    <p:animEffect transition="out" filter="diamond(in)">
                                      <p:cBhvr>
                                        <p:cTn id="150" dur="500"/>
                                        <p:tgtEl>
                                          <p:spTgt spid="20"/>
                                        </p:tgtEl>
                                      </p:cBhvr>
                                    </p:animEffect>
                                    <p:set>
                                      <p:cBhvr>
                                        <p:cTn id="151" dur="1" fill="hold">
                                          <p:stCondLst>
                                            <p:cond delay="499"/>
                                          </p:stCondLst>
                                        </p:cTn>
                                        <p:tgtEl>
                                          <p:spTgt spid="20"/>
                                        </p:tgtEl>
                                        <p:attrNameLst>
                                          <p:attrName>style.visibility</p:attrName>
                                        </p:attrNameLst>
                                      </p:cBhvr>
                                      <p:to>
                                        <p:strVal val="hidden"/>
                                      </p:to>
                                    </p:set>
                                  </p:childTnLst>
                                </p:cTn>
                              </p:par>
                              <p:par>
                                <p:cTn id="152" presetID="3" presetClass="emph" presetSubtype="2" fill="hold" nodeType="withEffect">
                                  <p:stCondLst>
                                    <p:cond delay="0"/>
                                  </p:stCondLst>
                                  <p:childTnLst>
                                    <p:animClr clrSpc="rgb">
                                      <p:cBhvr override="childStyle">
                                        <p:cTn id="153" dur="500" fill="hold"/>
                                        <p:tgtEl>
                                          <p:spTgt spid="6">
                                            <p:txEl>
                                              <p:pRg st="2" end="2"/>
                                            </p:txEl>
                                          </p:spTgt>
                                        </p:tgtEl>
                                        <p:attrNameLst>
                                          <p:attrName>style.color</p:attrName>
                                        </p:attrNameLst>
                                      </p:cBhvr>
                                      <p:to>
                                        <a:schemeClr val="tx1"/>
                                      </p:to>
                                    </p:animClr>
                                  </p:childTnLst>
                                </p:cTn>
                              </p:par>
                              <p:par>
                                <p:cTn id="154" presetID="3" presetClass="emph" presetSubtype="2" fill="hold" nodeType="withEffect">
                                  <p:stCondLst>
                                    <p:cond delay="0"/>
                                  </p:stCondLst>
                                  <p:childTnLst>
                                    <p:animClr clrSpc="rgb">
                                      <p:cBhvr override="childStyle">
                                        <p:cTn id="155" dur="500" fill="hold"/>
                                        <p:tgtEl>
                                          <p:spTgt spid="4">
                                            <p:txEl>
                                              <p:pRg st="1" end="1"/>
                                            </p:txEl>
                                          </p:spTgt>
                                        </p:tgtEl>
                                        <p:attrNameLst>
                                          <p:attrName>style.color</p:attrName>
                                        </p:attrNameLst>
                                      </p:cBhvr>
                                      <p:to>
                                        <a:schemeClr val="tx1"/>
                                      </p:to>
                                    </p:animClr>
                                  </p:childTnLst>
                                </p:cTn>
                              </p:par>
                              <p:par>
                                <p:cTn id="156" presetID="3" presetClass="emph" presetSubtype="2" fill="hold" nodeType="withEffect">
                                  <p:stCondLst>
                                    <p:cond delay="0"/>
                                  </p:stCondLst>
                                  <p:childTnLst>
                                    <p:animClr clrSpc="rgb">
                                      <p:cBhvr override="childStyle">
                                        <p:cTn id="157" dur="500" fill="hold"/>
                                        <p:tgtEl>
                                          <p:spTgt spid="5">
                                            <p:txEl>
                                              <p:pRg st="2" end="2"/>
                                            </p:txEl>
                                          </p:spTgt>
                                        </p:tgtEl>
                                        <p:attrNameLst>
                                          <p:attrName>style.color</p:attrName>
                                        </p:attrNameLst>
                                      </p:cBhvr>
                                      <p:to>
                                        <a:schemeClr val="tx1"/>
                                      </p:to>
                                    </p:animClr>
                                  </p:childTnLst>
                                </p:cTn>
                              </p:par>
                            </p:childTnLst>
                          </p:cTn>
                        </p:par>
                        <p:par>
                          <p:cTn id="158" fill="hold">
                            <p:stCondLst>
                              <p:cond delay="500"/>
                            </p:stCondLst>
                            <p:childTnLst>
                              <p:par>
                                <p:cTn id="159" presetID="3" presetClass="emph" presetSubtype="2" fill="hold" nodeType="afterEffect">
                                  <p:stCondLst>
                                    <p:cond delay="0"/>
                                  </p:stCondLst>
                                  <p:childTnLst>
                                    <p:animClr clrSpc="rgb">
                                      <p:cBhvr override="childStyle">
                                        <p:cTn id="160" dur="500" fill="hold"/>
                                        <p:tgtEl>
                                          <p:spTgt spid="6">
                                            <p:txEl>
                                              <p:pRg st="3" end="3"/>
                                            </p:txEl>
                                          </p:spTgt>
                                        </p:tgtEl>
                                        <p:attrNameLst>
                                          <p:attrName>style.color</p:attrName>
                                        </p:attrNameLst>
                                      </p:cBhvr>
                                      <p:to>
                                        <a:srgbClr val="FF0000"/>
                                      </p:to>
                                    </p:animClr>
                                  </p:childTnLst>
                                </p:cTn>
                              </p:par>
                            </p:childTnLst>
                          </p:cTn>
                        </p:par>
                        <p:par>
                          <p:cTn id="161" fill="hold">
                            <p:stCondLst>
                              <p:cond delay="1000"/>
                            </p:stCondLst>
                            <p:childTnLst>
                              <p:par>
                                <p:cTn id="162" presetID="8" presetClass="entr" presetSubtype="16" fill="hold" nodeType="afterEffect">
                                  <p:stCondLst>
                                    <p:cond delay="0"/>
                                  </p:stCondLst>
                                  <p:childTnLst>
                                    <p:set>
                                      <p:cBhvr>
                                        <p:cTn id="163" dur="1" fill="hold">
                                          <p:stCondLst>
                                            <p:cond delay="0"/>
                                          </p:stCondLst>
                                        </p:cTn>
                                        <p:tgtEl>
                                          <p:spTgt spid="17"/>
                                        </p:tgtEl>
                                        <p:attrNameLst>
                                          <p:attrName>style.visibility</p:attrName>
                                        </p:attrNameLst>
                                      </p:cBhvr>
                                      <p:to>
                                        <p:strVal val="visible"/>
                                      </p:to>
                                    </p:set>
                                    <p:animEffect transition="in" filter="diamond(in)">
                                      <p:cBhvr>
                                        <p:cTn id="164" dur="500"/>
                                        <p:tgtEl>
                                          <p:spTgt spid="17"/>
                                        </p:tgtEl>
                                      </p:cBhvr>
                                    </p:animEffect>
                                  </p:childTnLst>
                                </p:cTn>
                              </p:par>
                            </p:childTnLst>
                          </p:cTn>
                        </p:par>
                        <p:par>
                          <p:cTn id="165" fill="hold">
                            <p:stCondLst>
                              <p:cond delay="1500"/>
                            </p:stCondLst>
                            <p:childTnLst>
                              <p:par>
                                <p:cTn id="166" presetID="8" presetClass="entr" presetSubtype="16" fill="hold" nodeType="afterEffect">
                                  <p:stCondLst>
                                    <p:cond delay="0"/>
                                  </p:stCondLst>
                                  <p:childTnLst>
                                    <p:set>
                                      <p:cBhvr>
                                        <p:cTn id="167" dur="1" fill="hold">
                                          <p:stCondLst>
                                            <p:cond delay="0"/>
                                          </p:stCondLst>
                                        </p:cTn>
                                        <p:tgtEl>
                                          <p:spTgt spid="21"/>
                                        </p:tgtEl>
                                        <p:attrNameLst>
                                          <p:attrName>style.visibility</p:attrName>
                                        </p:attrNameLst>
                                      </p:cBhvr>
                                      <p:to>
                                        <p:strVal val="visible"/>
                                      </p:to>
                                    </p:set>
                                    <p:animEffect transition="in" filter="diamond(in)">
                                      <p:cBhvr>
                                        <p:cTn id="168" dur="500"/>
                                        <p:tgtEl>
                                          <p:spTgt spid="21"/>
                                        </p:tgtEl>
                                      </p:cBhvr>
                                    </p:animEffect>
                                  </p:childTnLst>
                                </p:cTn>
                              </p:par>
                              <p:par>
                                <p:cTn id="169" presetID="8" presetClass="entr" presetSubtype="16" fill="hold" nodeType="withEffect">
                                  <p:stCondLst>
                                    <p:cond delay="0"/>
                                  </p:stCondLst>
                                  <p:childTnLst>
                                    <p:set>
                                      <p:cBhvr>
                                        <p:cTn id="170" dur="1" fill="hold">
                                          <p:stCondLst>
                                            <p:cond delay="0"/>
                                          </p:stCondLst>
                                        </p:cTn>
                                        <p:tgtEl>
                                          <p:spTgt spid="26"/>
                                        </p:tgtEl>
                                        <p:attrNameLst>
                                          <p:attrName>style.visibility</p:attrName>
                                        </p:attrNameLst>
                                      </p:cBhvr>
                                      <p:to>
                                        <p:strVal val="visible"/>
                                      </p:to>
                                    </p:set>
                                    <p:animEffect transition="in" filter="diamond(in)">
                                      <p:cBhvr>
                                        <p:cTn id="171" dur="500"/>
                                        <p:tgtEl>
                                          <p:spTgt spid="26"/>
                                        </p:tgtEl>
                                      </p:cBhvr>
                                    </p:animEffect>
                                  </p:childTnLst>
                                </p:cTn>
                              </p:par>
                              <p:par>
                                <p:cTn id="172" presetID="3" presetClass="emph" presetSubtype="2" fill="hold" nodeType="withEffect">
                                  <p:stCondLst>
                                    <p:cond delay="0"/>
                                  </p:stCondLst>
                                  <p:childTnLst>
                                    <p:animClr clrSpc="rgb">
                                      <p:cBhvr override="childStyle">
                                        <p:cTn id="173" dur="500" fill="hold"/>
                                        <p:tgtEl>
                                          <p:spTgt spid="4">
                                            <p:txEl>
                                              <p:pRg st="2" end="2"/>
                                            </p:txEl>
                                          </p:spTgt>
                                        </p:tgtEl>
                                        <p:attrNameLst>
                                          <p:attrName>style.color</p:attrName>
                                        </p:attrNameLst>
                                      </p:cBhvr>
                                      <p:to>
                                        <a:srgbClr val="FF0000"/>
                                      </p:to>
                                    </p:animClr>
                                  </p:childTnLst>
                                </p:cTn>
                              </p:par>
                              <p:par>
                                <p:cTn id="174" presetID="3" presetClass="emph" presetSubtype="2" fill="hold" nodeType="withEffect">
                                  <p:stCondLst>
                                    <p:cond delay="0"/>
                                  </p:stCondLst>
                                  <p:childTnLst>
                                    <p:animClr clrSpc="rgb">
                                      <p:cBhvr override="childStyle">
                                        <p:cTn id="175" dur="500" fill="hold"/>
                                        <p:tgtEl>
                                          <p:spTgt spid="5">
                                            <p:txEl>
                                              <p:pRg st="3" end="3"/>
                                            </p:txEl>
                                          </p:spTgt>
                                        </p:tgtEl>
                                        <p:attrNameLst>
                                          <p:attrName>style.color</p:attrName>
                                        </p:attrNameLst>
                                      </p:cBhvr>
                                      <p:to>
                                        <a:srgbClr val="FF0000"/>
                                      </p:to>
                                    </p:animClr>
                                  </p:childTnLst>
                                </p:cTn>
                              </p:par>
                            </p:childTnLst>
                          </p:cTn>
                        </p:par>
                      </p:childTnLst>
                    </p:cTn>
                  </p:par>
                  <p:par>
                    <p:cTn id="176" fill="hold">
                      <p:stCondLst>
                        <p:cond delay="indefinite"/>
                      </p:stCondLst>
                      <p:childTnLst>
                        <p:par>
                          <p:cTn id="177" fill="hold">
                            <p:stCondLst>
                              <p:cond delay="0"/>
                            </p:stCondLst>
                            <p:childTnLst>
                              <p:par>
                                <p:cTn id="178" presetID="8" presetClass="exit" presetSubtype="16" fill="hold" nodeType="clickEffect">
                                  <p:stCondLst>
                                    <p:cond delay="0"/>
                                  </p:stCondLst>
                                  <p:childTnLst>
                                    <p:animEffect transition="out" filter="diamond(in)">
                                      <p:cBhvr>
                                        <p:cTn id="179" dur="500"/>
                                        <p:tgtEl>
                                          <p:spTgt spid="17"/>
                                        </p:tgtEl>
                                      </p:cBhvr>
                                    </p:animEffect>
                                    <p:set>
                                      <p:cBhvr>
                                        <p:cTn id="180" dur="1" fill="hold">
                                          <p:stCondLst>
                                            <p:cond delay="499"/>
                                          </p:stCondLst>
                                        </p:cTn>
                                        <p:tgtEl>
                                          <p:spTgt spid="17"/>
                                        </p:tgtEl>
                                        <p:attrNameLst>
                                          <p:attrName>style.visibility</p:attrName>
                                        </p:attrNameLst>
                                      </p:cBhvr>
                                      <p:to>
                                        <p:strVal val="hidden"/>
                                      </p:to>
                                    </p:set>
                                  </p:childTnLst>
                                </p:cTn>
                              </p:par>
                              <p:par>
                                <p:cTn id="181" presetID="8" presetClass="exit" presetSubtype="16" fill="hold" nodeType="withEffect">
                                  <p:stCondLst>
                                    <p:cond delay="0"/>
                                  </p:stCondLst>
                                  <p:childTnLst>
                                    <p:animEffect transition="out" filter="diamond(in)">
                                      <p:cBhvr>
                                        <p:cTn id="182" dur="500"/>
                                        <p:tgtEl>
                                          <p:spTgt spid="21"/>
                                        </p:tgtEl>
                                      </p:cBhvr>
                                    </p:animEffect>
                                    <p:set>
                                      <p:cBhvr>
                                        <p:cTn id="183" dur="1" fill="hold">
                                          <p:stCondLst>
                                            <p:cond delay="499"/>
                                          </p:stCondLst>
                                        </p:cTn>
                                        <p:tgtEl>
                                          <p:spTgt spid="21"/>
                                        </p:tgtEl>
                                        <p:attrNameLst>
                                          <p:attrName>style.visibility</p:attrName>
                                        </p:attrNameLst>
                                      </p:cBhvr>
                                      <p:to>
                                        <p:strVal val="hidden"/>
                                      </p:to>
                                    </p:set>
                                  </p:childTnLst>
                                </p:cTn>
                              </p:par>
                              <p:par>
                                <p:cTn id="184" presetID="8" presetClass="exit" presetSubtype="16" fill="hold" nodeType="withEffect">
                                  <p:stCondLst>
                                    <p:cond delay="0"/>
                                  </p:stCondLst>
                                  <p:childTnLst>
                                    <p:animEffect transition="out" filter="diamond(in)">
                                      <p:cBhvr>
                                        <p:cTn id="185" dur="500"/>
                                        <p:tgtEl>
                                          <p:spTgt spid="26"/>
                                        </p:tgtEl>
                                      </p:cBhvr>
                                    </p:animEffect>
                                    <p:set>
                                      <p:cBhvr>
                                        <p:cTn id="186" dur="1" fill="hold">
                                          <p:stCondLst>
                                            <p:cond delay="499"/>
                                          </p:stCondLst>
                                        </p:cTn>
                                        <p:tgtEl>
                                          <p:spTgt spid="26"/>
                                        </p:tgtEl>
                                        <p:attrNameLst>
                                          <p:attrName>style.visibility</p:attrName>
                                        </p:attrNameLst>
                                      </p:cBhvr>
                                      <p:to>
                                        <p:strVal val="hidden"/>
                                      </p:to>
                                    </p:set>
                                  </p:childTnLst>
                                </p:cTn>
                              </p:par>
                              <p:par>
                                <p:cTn id="187" presetID="3" presetClass="emph" presetSubtype="2" fill="hold" nodeType="withEffect">
                                  <p:stCondLst>
                                    <p:cond delay="0"/>
                                  </p:stCondLst>
                                  <p:childTnLst>
                                    <p:animClr clrSpc="rgb">
                                      <p:cBhvr override="childStyle">
                                        <p:cTn id="188" dur="500" fill="hold"/>
                                        <p:tgtEl>
                                          <p:spTgt spid="4">
                                            <p:txEl>
                                              <p:pRg st="2" end="2"/>
                                            </p:txEl>
                                          </p:spTgt>
                                        </p:tgtEl>
                                        <p:attrNameLst>
                                          <p:attrName>style.color</p:attrName>
                                        </p:attrNameLst>
                                      </p:cBhvr>
                                      <p:to>
                                        <a:schemeClr val="tx1"/>
                                      </p:to>
                                    </p:animClr>
                                  </p:childTnLst>
                                </p:cTn>
                              </p:par>
                              <p:par>
                                <p:cTn id="189" presetID="3" presetClass="emph" presetSubtype="2" fill="hold" nodeType="withEffect">
                                  <p:stCondLst>
                                    <p:cond delay="0"/>
                                  </p:stCondLst>
                                  <p:childTnLst>
                                    <p:animClr clrSpc="rgb">
                                      <p:cBhvr override="childStyle">
                                        <p:cTn id="190" dur="500" fill="hold"/>
                                        <p:tgtEl>
                                          <p:spTgt spid="5">
                                            <p:txEl>
                                              <p:pRg st="3" end="3"/>
                                            </p:txEl>
                                          </p:spTgt>
                                        </p:tgtEl>
                                        <p:attrNameLst>
                                          <p:attrName>style.color</p:attrName>
                                        </p:attrNameLst>
                                      </p:cBhvr>
                                      <p:to>
                                        <a:schemeClr val="tx1"/>
                                      </p:to>
                                    </p:animClr>
                                  </p:childTnLst>
                                </p:cTn>
                              </p:par>
                              <p:par>
                                <p:cTn id="191" presetID="3" presetClass="emph" presetSubtype="2" fill="hold" nodeType="withEffect">
                                  <p:stCondLst>
                                    <p:cond delay="0"/>
                                  </p:stCondLst>
                                  <p:childTnLst>
                                    <p:animClr clrSpc="rgb">
                                      <p:cBhvr override="childStyle">
                                        <p:cTn id="192" dur="500" fill="hold"/>
                                        <p:tgtEl>
                                          <p:spTgt spid="6">
                                            <p:txEl>
                                              <p:pRg st="3" end="3"/>
                                            </p:txEl>
                                          </p:spTgt>
                                        </p:tgtEl>
                                        <p:attrNameLst>
                                          <p:attrName>style.color</p:attrName>
                                        </p:attrNameLst>
                                      </p:cBhvr>
                                      <p:to>
                                        <a:schemeClr val="tx1"/>
                                      </p:to>
                                    </p:animClr>
                                  </p:childTnLst>
                                </p:cTn>
                              </p:par>
                            </p:childTnLst>
                          </p:cTn>
                        </p:par>
                        <p:par>
                          <p:cTn id="193" fill="hold">
                            <p:stCondLst>
                              <p:cond delay="500"/>
                            </p:stCondLst>
                            <p:childTnLst>
                              <p:par>
                                <p:cTn id="194" presetID="3" presetClass="emph" presetSubtype="2" fill="hold" nodeType="afterEffect">
                                  <p:stCondLst>
                                    <p:cond delay="0"/>
                                  </p:stCondLst>
                                  <p:childTnLst>
                                    <p:animClr clrSpc="rgb">
                                      <p:cBhvr override="childStyle">
                                        <p:cTn id="195" dur="500" fill="hold"/>
                                        <p:tgtEl>
                                          <p:spTgt spid="6">
                                            <p:txEl>
                                              <p:pRg st="4" end="4"/>
                                            </p:txEl>
                                          </p:spTgt>
                                        </p:tgtEl>
                                        <p:attrNameLst>
                                          <p:attrName>style.color</p:attrName>
                                        </p:attrNameLst>
                                      </p:cBhvr>
                                      <p:to>
                                        <a:srgbClr val="FF0000"/>
                                      </p:to>
                                    </p:animClr>
                                  </p:childTnLst>
                                </p:cTn>
                              </p:par>
                            </p:childTnLst>
                          </p:cTn>
                        </p:par>
                        <p:par>
                          <p:cTn id="196" fill="hold">
                            <p:stCondLst>
                              <p:cond delay="1000"/>
                            </p:stCondLst>
                            <p:childTnLst>
                              <p:par>
                                <p:cTn id="197" presetID="8" presetClass="entr" presetSubtype="16" fill="hold" nodeType="afterEffect">
                                  <p:stCondLst>
                                    <p:cond delay="0"/>
                                  </p:stCondLst>
                                  <p:childTnLst>
                                    <p:set>
                                      <p:cBhvr>
                                        <p:cTn id="198" dur="1" fill="hold">
                                          <p:stCondLst>
                                            <p:cond delay="0"/>
                                          </p:stCondLst>
                                        </p:cTn>
                                        <p:tgtEl>
                                          <p:spTgt spid="18"/>
                                        </p:tgtEl>
                                        <p:attrNameLst>
                                          <p:attrName>style.visibility</p:attrName>
                                        </p:attrNameLst>
                                      </p:cBhvr>
                                      <p:to>
                                        <p:strVal val="visible"/>
                                      </p:to>
                                    </p:set>
                                    <p:animEffect transition="in" filter="diamond(in)">
                                      <p:cBhvr>
                                        <p:cTn id="199" dur="500"/>
                                        <p:tgtEl>
                                          <p:spTgt spid="18"/>
                                        </p:tgtEl>
                                      </p:cBhvr>
                                    </p:animEffect>
                                  </p:childTnLst>
                                </p:cTn>
                              </p:par>
                            </p:childTnLst>
                          </p:cTn>
                        </p:par>
                        <p:par>
                          <p:cTn id="200" fill="hold">
                            <p:stCondLst>
                              <p:cond delay="1500"/>
                            </p:stCondLst>
                            <p:childTnLst>
                              <p:par>
                                <p:cTn id="201" presetID="8" presetClass="entr" presetSubtype="16" fill="hold" nodeType="afterEffect">
                                  <p:stCondLst>
                                    <p:cond delay="0"/>
                                  </p:stCondLst>
                                  <p:childTnLst>
                                    <p:set>
                                      <p:cBhvr>
                                        <p:cTn id="202" dur="1" fill="hold">
                                          <p:stCondLst>
                                            <p:cond delay="0"/>
                                          </p:stCondLst>
                                        </p:cTn>
                                        <p:tgtEl>
                                          <p:spTgt spid="27"/>
                                        </p:tgtEl>
                                        <p:attrNameLst>
                                          <p:attrName>style.visibility</p:attrName>
                                        </p:attrNameLst>
                                      </p:cBhvr>
                                      <p:to>
                                        <p:strVal val="visible"/>
                                      </p:to>
                                    </p:set>
                                    <p:animEffect transition="in" filter="diamond(in)">
                                      <p:cBhvr>
                                        <p:cTn id="203" dur="500"/>
                                        <p:tgtEl>
                                          <p:spTgt spid="27"/>
                                        </p:tgtEl>
                                      </p:cBhvr>
                                    </p:animEffect>
                                  </p:childTnLst>
                                </p:cTn>
                              </p:par>
                              <p:par>
                                <p:cTn id="204" presetID="8" presetClass="entr" presetSubtype="16" fill="hold" nodeType="withEffect">
                                  <p:stCondLst>
                                    <p:cond delay="0"/>
                                  </p:stCondLst>
                                  <p:childTnLst>
                                    <p:set>
                                      <p:cBhvr>
                                        <p:cTn id="205" dur="1" fill="hold">
                                          <p:stCondLst>
                                            <p:cond delay="0"/>
                                          </p:stCondLst>
                                        </p:cTn>
                                        <p:tgtEl>
                                          <p:spTgt spid="22"/>
                                        </p:tgtEl>
                                        <p:attrNameLst>
                                          <p:attrName>style.visibility</p:attrName>
                                        </p:attrNameLst>
                                      </p:cBhvr>
                                      <p:to>
                                        <p:strVal val="visible"/>
                                      </p:to>
                                    </p:set>
                                    <p:animEffect transition="in" filter="diamond(in)">
                                      <p:cBhvr>
                                        <p:cTn id="206" dur="500"/>
                                        <p:tgtEl>
                                          <p:spTgt spid="22"/>
                                        </p:tgtEl>
                                      </p:cBhvr>
                                    </p:animEffect>
                                  </p:childTnLst>
                                </p:cTn>
                              </p:par>
                              <p:par>
                                <p:cTn id="207" presetID="3" presetClass="emph" presetSubtype="2" fill="hold" nodeType="withEffect">
                                  <p:stCondLst>
                                    <p:cond delay="0"/>
                                  </p:stCondLst>
                                  <p:childTnLst>
                                    <p:animClr clrSpc="rgb">
                                      <p:cBhvr override="childStyle">
                                        <p:cTn id="208" dur="500" fill="hold"/>
                                        <p:tgtEl>
                                          <p:spTgt spid="4">
                                            <p:txEl>
                                              <p:pRg st="3" end="3"/>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4" grpId="0" animBg="1"/>
      <p:bldP spid="29" grpId="0" animBg="1"/>
      <p:bldP spid="3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381000"/>
            <a:ext cx="9144000" cy="914400"/>
          </a:xfrm>
        </p:spPr>
        <p:txBody>
          <a:bodyPr/>
          <a:lstStyle/>
          <a:p>
            <a:pPr eaLnBrk="1" hangingPunct="1"/>
            <a:r>
              <a:rPr lang="en-US" dirty="0" smtClean="0"/>
              <a:t>Paired Comparisons: Team-Game Interleaving</a:t>
            </a:r>
          </a:p>
        </p:txBody>
      </p:sp>
      <p:sp>
        <p:nvSpPr>
          <p:cNvPr id="32776" name="Text Box 5"/>
          <p:cNvSpPr txBox="1">
            <a:spLocks noChangeArrowheads="1"/>
          </p:cNvSpPr>
          <p:nvPr/>
        </p:nvSpPr>
        <p:spPr bwMode="auto">
          <a:xfrm>
            <a:off x="673101" y="2160589"/>
            <a:ext cx="2608263" cy="1200150"/>
          </a:xfrm>
          <a:prstGeom prst="rect">
            <a:avLst/>
          </a:prstGeom>
          <a:noFill/>
          <a:ln w="76200">
            <a:solidFill>
              <a:schemeClr val="folHlink"/>
            </a:solidFill>
            <a:miter lim="800000"/>
            <a:headEnd/>
            <a:tailEnd/>
          </a:ln>
        </p:spPr>
        <p:txBody>
          <a:bodyPr>
            <a:spAutoFit/>
          </a:bodyPr>
          <a:lstStyle/>
          <a:p>
            <a:pPr algn="l">
              <a:lnSpc>
                <a:spcPct val="90000"/>
              </a:lnSpc>
              <a:tabLst>
                <a:tab pos="290513" algn="l"/>
              </a:tabLst>
            </a:pPr>
            <a:r>
              <a:rPr lang="en-US" sz="800" dirty="0">
                <a:latin typeface="+mn-lt"/>
              </a:rPr>
              <a:t>1. 	Kernel Machines </a:t>
            </a:r>
            <a:br>
              <a:rPr lang="en-US" sz="800" dirty="0">
                <a:latin typeface="+mn-lt"/>
              </a:rPr>
            </a:br>
            <a:r>
              <a:rPr lang="en-US" sz="800" dirty="0">
                <a:latin typeface="+mn-lt"/>
              </a:rPr>
              <a:t>	</a:t>
            </a:r>
            <a:r>
              <a:rPr lang="en-US" sz="800" i="1" dirty="0">
                <a:latin typeface="+mn-lt"/>
              </a:rPr>
              <a:t>http://svm.first.gmd.de/</a:t>
            </a:r>
            <a:endParaRPr lang="en-US" sz="800" dirty="0">
              <a:latin typeface="+mn-lt"/>
            </a:endParaRPr>
          </a:p>
          <a:p>
            <a:pPr algn="l">
              <a:lnSpc>
                <a:spcPct val="90000"/>
              </a:lnSpc>
              <a:tabLst>
                <a:tab pos="290513" algn="l"/>
              </a:tabLst>
            </a:pPr>
            <a:r>
              <a:rPr lang="en-US" sz="800" dirty="0">
                <a:latin typeface="+mn-lt"/>
              </a:rPr>
              <a:t>2.	Support Vector Machine</a:t>
            </a:r>
            <a:br>
              <a:rPr lang="en-US" sz="800" dirty="0">
                <a:latin typeface="+mn-lt"/>
              </a:rPr>
            </a:br>
            <a:r>
              <a:rPr lang="en-US" sz="800" dirty="0">
                <a:latin typeface="+mn-lt"/>
              </a:rPr>
              <a:t>	</a:t>
            </a:r>
            <a:r>
              <a:rPr lang="en-US" sz="800" i="1" dirty="0">
                <a:latin typeface="+mn-lt"/>
              </a:rPr>
              <a:t>http://jbolivar.freeservers.com/</a:t>
            </a:r>
            <a:endParaRPr lang="en-US" sz="800" dirty="0">
              <a:latin typeface="+mn-lt"/>
            </a:endParaRPr>
          </a:p>
          <a:p>
            <a:pPr algn="l">
              <a:lnSpc>
                <a:spcPct val="90000"/>
              </a:lnSpc>
              <a:tabLst>
                <a:tab pos="290513" algn="l"/>
              </a:tabLst>
            </a:pPr>
            <a:r>
              <a:rPr lang="en-US" sz="800" dirty="0">
                <a:latin typeface="+mn-lt"/>
              </a:rPr>
              <a:t>3.	An Introduction to Support Vector Machines</a:t>
            </a:r>
            <a:br>
              <a:rPr lang="en-US" sz="800" dirty="0">
                <a:latin typeface="+mn-lt"/>
              </a:rPr>
            </a:br>
            <a:r>
              <a:rPr lang="en-US" sz="800" dirty="0">
                <a:latin typeface="+mn-lt"/>
              </a:rPr>
              <a:t>	</a:t>
            </a:r>
            <a:r>
              <a:rPr lang="en-US" sz="800" i="1" dirty="0">
                <a:latin typeface="+mn-lt"/>
              </a:rPr>
              <a:t>http://www.support-vector.net/</a:t>
            </a:r>
            <a:endParaRPr lang="en-US" sz="800" dirty="0">
              <a:latin typeface="+mn-lt"/>
            </a:endParaRPr>
          </a:p>
          <a:p>
            <a:pPr algn="l">
              <a:lnSpc>
                <a:spcPct val="90000"/>
              </a:lnSpc>
              <a:tabLst>
                <a:tab pos="290513" algn="l"/>
              </a:tabLst>
            </a:pPr>
            <a:r>
              <a:rPr lang="en-US" sz="800" dirty="0">
                <a:latin typeface="+mn-lt"/>
              </a:rPr>
              <a:t>4.	Archives of SUPPORT-VECTOR-MACHINES ...</a:t>
            </a:r>
            <a:br>
              <a:rPr lang="en-US" sz="800" dirty="0">
                <a:latin typeface="+mn-lt"/>
              </a:rPr>
            </a:br>
            <a:r>
              <a:rPr lang="en-US" sz="800" dirty="0">
                <a:latin typeface="+mn-lt"/>
              </a:rPr>
              <a:t>	</a:t>
            </a:r>
            <a:r>
              <a:rPr lang="en-US" sz="800" i="1" dirty="0">
                <a:latin typeface="+mn-lt"/>
              </a:rPr>
              <a:t>http://www.jiscmail.ac.uk/lists/SUPPORT...</a:t>
            </a:r>
            <a:endParaRPr lang="en-US" sz="800" dirty="0">
              <a:latin typeface="+mn-lt"/>
            </a:endParaRPr>
          </a:p>
          <a:p>
            <a:pPr algn="l">
              <a:lnSpc>
                <a:spcPct val="90000"/>
              </a:lnSpc>
              <a:tabLst>
                <a:tab pos="290513" algn="l"/>
              </a:tabLst>
            </a:pPr>
            <a:r>
              <a:rPr lang="en-US" sz="800" dirty="0">
                <a:latin typeface="+mn-lt"/>
              </a:rPr>
              <a:t>5.	SVM-Light Support Vector Machine </a:t>
            </a:r>
            <a:br>
              <a:rPr lang="en-US" sz="800" dirty="0">
                <a:latin typeface="+mn-lt"/>
              </a:rPr>
            </a:br>
            <a:r>
              <a:rPr lang="en-US" sz="800" dirty="0">
                <a:latin typeface="+mn-lt"/>
              </a:rPr>
              <a:t>	</a:t>
            </a:r>
            <a:r>
              <a:rPr lang="en-US" sz="800" i="1" dirty="0">
                <a:latin typeface="+mn-lt"/>
              </a:rPr>
              <a:t>http://ais.gmd.de/~thorsten/svm light/</a:t>
            </a:r>
            <a:endParaRPr lang="en-US" sz="800" dirty="0">
              <a:latin typeface="+mn-lt"/>
            </a:endParaRPr>
          </a:p>
        </p:txBody>
      </p:sp>
      <p:sp>
        <p:nvSpPr>
          <p:cNvPr id="32777" name="Text Box 6"/>
          <p:cNvSpPr txBox="1">
            <a:spLocks noChangeArrowheads="1"/>
          </p:cNvSpPr>
          <p:nvPr/>
        </p:nvSpPr>
        <p:spPr bwMode="auto">
          <a:xfrm>
            <a:off x="5830889" y="2133601"/>
            <a:ext cx="2716213" cy="1200150"/>
          </a:xfrm>
          <a:prstGeom prst="rect">
            <a:avLst/>
          </a:prstGeom>
          <a:noFill/>
          <a:ln w="76200">
            <a:solidFill>
              <a:schemeClr val="folHlink"/>
            </a:solidFill>
            <a:miter lim="800000"/>
            <a:headEnd/>
            <a:tailEnd/>
          </a:ln>
        </p:spPr>
        <p:txBody>
          <a:bodyPr>
            <a:spAutoFit/>
          </a:bodyPr>
          <a:lstStyle/>
          <a:p>
            <a:pPr algn="l">
              <a:lnSpc>
                <a:spcPct val="90000"/>
              </a:lnSpc>
              <a:tabLst>
                <a:tab pos="290513" algn="l"/>
              </a:tabLst>
            </a:pPr>
            <a:r>
              <a:rPr lang="en-US" sz="800" dirty="0">
                <a:latin typeface="+mn-lt"/>
              </a:rPr>
              <a:t>1. 	Kernel Machines </a:t>
            </a:r>
            <a:br>
              <a:rPr lang="en-US" sz="800" dirty="0">
                <a:latin typeface="+mn-lt"/>
              </a:rPr>
            </a:br>
            <a:r>
              <a:rPr lang="en-US" sz="800" dirty="0">
                <a:latin typeface="+mn-lt"/>
              </a:rPr>
              <a:t>	</a:t>
            </a:r>
            <a:r>
              <a:rPr lang="en-US" sz="800" i="1" dirty="0">
                <a:latin typeface="+mn-lt"/>
              </a:rPr>
              <a:t>http://svm.first.gmd.de/</a:t>
            </a:r>
            <a:endParaRPr lang="en-US" sz="800" dirty="0">
              <a:latin typeface="+mn-lt"/>
            </a:endParaRPr>
          </a:p>
          <a:p>
            <a:pPr algn="l">
              <a:lnSpc>
                <a:spcPct val="90000"/>
              </a:lnSpc>
              <a:tabLst>
                <a:tab pos="290513" algn="l"/>
              </a:tabLst>
            </a:pPr>
            <a:r>
              <a:rPr lang="en-US" sz="800" dirty="0">
                <a:latin typeface="+mn-lt"/>
              </a:rPr>
              <a:t>2.	SVM-Light Support Vector Machine </a:t>
            </a:r>
            <a:br>
              <a:rPr lang="en-US" sz="800" dirty="0">
                <a:latin typeface="+mn-lt"/>
              </a:rPr>
            </a:br>
            <a:r>
              <a:rPr lang="en-US" sz="800" dirty="0">
                <a:latin typeface="+mn-lt"/>
              </a:rPr>
              <a:t>	</a:t>
            </a:r>
            <a:r>
              <a:rPr lang="en-US" sz="800" i="1" dirty="0">
                <a:latin typeface="+mn-lt"/>
              </a:rPr>
              <a:t>http://ais.gmd.de/~thorsten/svm light/</a:t>
            </a:r>
            <a:endParaRPr lang="en-US" sz="800" dirty="0">
              <a:latin typeface="+mn-lt"/>
            </a:endParaRPr>
          </a:p>
          <a:p>
            <a:pPr algn="l">
              <a:lnSpc>
                <a:spcPct val="90000"/>
              </a:lnSpc>
              <a:tabLst>
                <a:tab pos="290513" algn="l"/>
              </a:tabLst>
            </a:pPr>
            <a:r>
              <a:rPr lang="en-US" sz="800" i="1" dirty="0">
                <a:latin typeface="+mn-lt"/>
              </a:rPr>
              <a:t>3.	</a:t>
            </a:r>
            <a:r>
              <a:rPr lang="en-US" sz="800" dirty="0">
                <a:latin typeface="+mn-lt"/>
              </a:rPr>
              <a:t>Support Vector Machine and Kernel ... References</a:t>
            </a:r>
            <a:r>
              <a:rPr lang="en-US" sz="800" i="1" dirty="0">
                <a:latin typeface="+mn-lt"/>
              </a:rPr>
              <a:t/>
            </a:r>
            <a:br>
              <a:rPr lang="en-US" sz="800" i="1" dirty="0">
                <a:latin typeface="+mn-lt"/>
              </a:rPr>
            </a:br>
            <a:r>
              <a:rPr lang="en-US" sz="800" i="1" dirty="0">
                <a:latin typeface="+mn-lt"/>
              </a:rPr>
              <a:t>	http://svm.</a:t>
            </a:r>
            <a:r>
              <a:rPr lang="en-US" sz="800" dirty="0">
                <a:latin typeface="+mn-lt"/>
              </a:rPr>
              <a:t>research.bell-labs.com/SVMrefs.html</a:t>
            </a:r>
          </a:p>
          <a:p>
            <a:pPr algn="l">
              <a:lnSpc>
                <a:spcPct val="90000"/>
              </a:lnSpc>
              <a:tabLst>
                <a:tab pos="290513" algn="l"/>
              </a:tabLst>
            </a:pPr>
            <a:r>
              <a:rPr lang="en-US" sz="800" dirty="0">
                <a:latin typeface="+mn-lt"/>
              </a:rPr>
              <a:t>4.	Lucent Technologies: SVM demo applet </a:t>
            </a:r>
            <a:br>
              <a:rPr lang="en-US" sz="800" dirty="0">
                <a:latin typeface="+mn-lt"/>
              </a:rPr>
            </a:br>
            <a:r>
              <a:rPr lang="en-US" sz="800" dirty="0">
                <a:latin typeface="+mn-lt"/>
              </a:rPr>
              <a:t>	</a:t>
            </a:r>
            <a:r>
              <a:rPr lang="en-US" sz="800" i="1" dirty="0">
                <a:latin typeface="+mn-lt"/>
              </a:rPr>
              <a:t>http://svm.</a:t>
            </a:r>
            <a:r>
              <a:rPr lang="en-US" sz="800" dirty="0">
                <a:latin typeface="+mn-lt"/>
              </a:rPr>
              <a:t>research.bell-labs.com/SVT/SVMsvt.html</a:t>
            </a:r>
          </a:p>
          <a:p>
            <a:pPr algn="l">
              <a:lnSpc>
                <a:spcPct val="90000"/>
              </a:lnSpc>
              <a:tabLst>
                <a:tab pos="290513" algn="l"/>
              </a:tabLst>
            </a:pPr>
            <a:r>
              <a:rPr lang="en-US" sz="800" dirty="0">
                <a:latin typeface="+mn-lt"/>
              </a:rPr>
              <a:t>5.	Royal Holloway Support Vector Machine </a:t>
            </a:r>
            <a:r>
              <a:rPr lang="en-US" sz="800" dirty="0">
                <a:solidFill>
                  <a:srgbClr val="000000"/>
                </a:solidFill>
                <a:latin typeface="+mn-lt"/>
              </a:rPr>
              <a:t/>
            </a:r>
            <a:br>
              <a:rPr lang="en-US" sz="800" dirty="0">
                <a:solidFill>
                  <a:srgbClr val="000000"/>
                </a:solidFill>
                <a:latin typeface="+mn-lt"/>
              </a:rPr>
            </a:br>
            <a:r>
              <a:rPr lang="en-US" sz="800" dirty="0">
                <a:solidFill>
                  <a:srgbClr val="000000"/>
                </a:solidFill>
                <a:latin typeface="+mn-lt"/>
              </a:rPr>
              <a:t>	</a:t>
            </a:r>
            <a:r>
              <a:rPr lang="en-US" sz="800" i="1" dirty="0">
                <a:solidFill>
                  <a:srgbClr val="000000"/>
                </a:solidFill>
                <a:latin typeface="+mn-lt"/>
              </a:rPr>
              <a:t>http://svm.dcs.rhbnc.ac.uk</a:t>
            </a:r>
          </a:p>
        </p:txBody>
      </p:sp>
      <p:sp>
        <p:nvSpPr>
          <p:cNvPr id="32778" name="Text Box 7"/>
          <p:cNvSpPr txBox="1">
            <a:spLocks noChangeArrowheads="1"/>
          </p:cNvSpPr>
          <p:nvPr/>
        </p:nvSpPr>
        <p:spPr bwMode="auto">
          <a:xfrm>
            <a:off x="3170239" y="3565526"/>
            <a:ext cx="2757488" cy="1865126"/>
          </a:xfrm>
          <a:prstGeom prst="rect">
            <a:avLst/>
          </a:prstGeom>
          <a:noFill/>
          <a:ln w="76200">
            <a:solidFill>
              <a:schemeClr val="folHlink"/>
            </a:solidFill>
            <a:miter lim="800000"/>
            <a:headEnd/>
            <a:tailEnd/>
          </a:ln>
        </p:spPr>
        <p:txBody>
          <a:bodyPr>
            <a:spAutoFit/>
          </a:bodyPr>
          <a:lstStyle/>
          <a:p>
            <a:pPr algn="l">
              <a:lnSpc>
                <a:spcPct val="90000"/>
              </a:lnSpc>
              <a:tabLst>
                <a:tab pos="290513" algn="l"/>
                <a:tab pos="2397125" algn="l"/>
              </a:tabLst>
            </a:pPr>
            <a:r>
              <a:rPr lang="en-US" sz="800" dirty="0">
                <a:latin typeface="+mn-lt"/>
              </a:rPr>
              <a:t>1. 	Kernel Machines </a:t>
            </a:r>
            <a:r>
              <a:rPr lang="en-US" sz="800" dirty="0" smtClean="0">
                <a:solidFill>
                  <a:srgbClr val="FF0000"/>
                </a:solidFill>
                <a:latin typeface="+mn-lt"/>
              </a:rPr>
              <a:t>	</a:t>
            </a:r>
            <a:r>
              <a:rPr lang="en-US" sz="800" b="1" dirty="0" smtClean="0">
                <a:solidFill>
                  <a:srgbClr val="0000FF"/>
                </a:solidFill>
                <a:latin typeface="+mn-lt"/>
              </a:rPr>
              <a:t>T2</a:t>
            </a:r>
            <a:r>
              <a:rPr lang="en-US" sz="800" b="1" dirty="0">
                <a:solidFill>
                  <a:srgbClr val="0000FF"/>
                </a:solidFill>
                <a:latin typeface="+mn-lt"/>
              </a:rPr>
              <a:t/>
            </a:r>
            <a:br>
              <a:rPr lang="en-US" sz="800" b="1" dirty="0">
                <a:solidFill>
                  <a:srgbClr val="0000FF"/>
                </a:solidFill>
                <a:latin typeface="+mn-lt"/>
              </a:rPr>
            </a:br>
            <a:r>
              <a:rPr lang="en-US" sz="800" dirty="0">
                <a:solidFill>
                  <a:srgbClr val="FF0000"/>
                </a:solidFill>
                <a:latin typeface="+mn-lt"/>
              </a:rPr>
              <a:t>	</a:t>
            </a:r>
            <a:r>
              <a:rPr lang="en-US" sz="800" i="1" dirty="0">
                <a:latin typeface="+mn-lt"/>
              </a:rPr>
              <a:t>http://svm.first.gmd.de/</a:t>
            </a:r>
            <a:endParaRPr lang="en-US" sz="800" dirty="0">
              <a:latin typeface="+mn-lt"/>
            </a:endParaRPr>
          </a:p>
          <a:p>
            <a:pPr algn="l">
              <a:lnSpc>
                <a:spcPct val="90000"/>
              </a:lnSpc>
              <a:tabLst>
                <a:tab pos="290513" algn="l"/>
                <a:tab pos="2397125" algn="l"/>
              </a:tabLst>
            </a:pPr>
            <a:r>
              <a:rPr lang="en-US" sz="800" dirty="0">
                <a:solidFill>
                  <a:srgbClr val="000000"/>
                </a:solidFill>
                <a:latin typeface="+mn-lt"/>
              </a:rPr>
              <a:t>2.	Support Vector </a:t>
            </a:r>
            <a:r>
              <a:rPr lang="en-US" sz="800" dirty="0" smtClean="0">
                <a:solidFill>
                  <a:srgbClr val="000000"/>
                </a:solidFill>
                <a:latin typeface="+mn-lt"/>
              </a:rPr>
              <a:t>Machine	</a:t>
            </a:r>
            <a:r>
              <a:rPr lang="en-US" sz="800" b="1" dirty="0" smtClean="0">
                <a:solidFill>
                  <a:srgbClr val="0000FF"/>
                </a:solidFill>
                <a:latin typeface="+mn-lt"/>
              </a:rPr>
              <a:t>T1</a:t>
            </a:r>
            <a:r>
              <a:rPr lang="en-US" sz="800" b="1" dirty="0">
                <a:solidFill>
                  <a:srgbClr val="0000FF"/>
                </a:solidFill>
                <a:latin typeface="+mn-lt"/>
              </a:rPr>
              <a:t/>
            </a:r>
            <a:br>
              <a:rPr lang="en-US" sz="800" b="1" dirty="0">
                <a:solidFill>
                  <a:srgbClr val="0000FF"/>
                </a:solidFill>
                <a:latin typeface="+mn-lt"/>
              </a:rPr>
            </a:br>
            <a:r>
              <a:rPr lang="en-US" sz="800" dirty="0">
                <a:solidFill>
                  <a:srgbClr val="000000"/>
                </a:solidFill>
                <a:latin typeface="+mn-lt"/>
              </a:rPr>
              <a:t>	</a:t>
            </a:r>
            <a:r>
              <a:rPr lang="en-US" sz="800" i="1" dirty="0">
                <a:solidFill>
                  <a:srgbClr val="000000"/>
                </a:solidFill>
                <a:latin typeface="+mn-lt"/>
              </a:rPr>
              <a:t>http://jbolivar.freeservers.com/</a:t>
            </a:r>
            <a:endParaRPr lang="en-US" sz="800" dirty="0">
              <a:solidFill>
                <a:srgbClr val="000000"/>
              </a:solidFill>
              <a:latin typeface="+mn-lt"/>
            </a:endParaRPr>
          </a:p>
          <a:p>
            <a:pPr algn="l">
              <a:lnSpc>
                <a:spcPct val="90000"/>
              </a:lnSpc>
              <a:tabLst>
                <a:tab pos="290513" algn="l"/>
                <a:tab pos="2397125" algn="l"/>
              </a:tabLst>
            </a:pPr>
            <a:r>
              <a:rPr lang="en-US" sz="800" dirty="0">
                <a:latin typeface="+mn-lt"/>
              </a:rPr>
              <a:t>3.	SVM-Light Support Vector Machine </a:t>
            </a:r>
            <a:r>
              <a:rPr lang="en-US" sz="800" dirty="0" smtClean="0">
                <a:solidFill>
                  <a:srgbClr val="FF0000"/>
                </a:solidFill>
                <a:latin typeface="+mn-lt"/>
              </a:rPr>
              <a:t>	</a:t>
            </a:r>
            <a:r>
              <a:rPr lang="en-US" sz="800" b="1" dirty="0" smtClean="0">
                <a:solidFill>
                  <a:srgbClr val="0000FF"/>
                </a:solidFill>
                <a:latin typeface="+mn-lt"/>
              </a:rPr>
              <a:t>T2</a:t>
            </a:r>
            <a:r>
              <a:rPr lang="en-US" sz="800" b="1" dirty="0">
                <a:solidFill>
                  <a:srgbClr val="0000FF"/>
                </a:solidFill>
                <a:latin typeface="+mn-lt"/>
              </a:rPr>
              <a:t/>
            </a:r>
            <a:br>
              <a:rPr lang="en-US" sz="800" b="1" dirty="0">
                <a:solidFill>
                  <a:srgbClr val="0000FF"/>
                </a:solidFill>
                <a:latin typeface="+mn-lt"/>
              </a:rPr>
            </a:br>
            <a:r>
              <a:rPr lang="en-US" sz="800" dirty="0">
                <a:solidFill>
                  <a:srgbClr val="FF0000"/>
                </a:solidFill>
                <a:latin typeface="+mn-lt"/>
              </a:rPr>
              <a:t>	</a:t>
            </a:r>
            <a:r>
              <a:rPr lang="en-US" sz="800" i="1" dirty="0">
                <a:latin typeface="+mn-lt"/>
              </a:rPr>
              <a:t>http://ais.gmd.de/~thorsten/svm light/</a:t>
            </a:r>
            <a:endParaRPr lang="en-US" sz="800" dirty="0">
              <a:latin typeface="+mn-lt"/>
            </a:endParaRPr>
          </a:p>
          <a:p>
            <a:pPr algn="l">
              <a:lnSpc>
                <a:spcPct val="90000"/>
              </a:lnSpc>
              <a:tabLst>
                <a:tab pos="290513" algn="l"/>
                <a:tab pos="2397125" algn="l"/>
              </a:tabLst>
            </a:pPr>
            <a:r>
              <a:rPr lang="en-US" sz="800" dirty="0">
                <a:solidFill>
                  <a:srgbClr val="000000"/>
                </a:solidFill>
                <a:latin typeface="+mn-lt"/>
              </a:rPr>
              <a:t>4.	An Introduction to Support Vector </a:t>
            </a:r>
            <a:r>
              <a:rPr lang="en-US" sz="800" dirty="0" smtClean="0">
                <a:solidFill>
                  <a:srgbClr val="000000"/>
                </a:solidFill>
                <a:latin typeface="+mn-lt"/>
              </a:rPr>
              <a:t>Machines	</a:t>
            </a:r>
            <a:r>
              <a:rPr lang="en-US" sz="800" b="1" dirty="0" smtClean="0">
                <a:solidFill>
                  <a:srgbClr val="0000FF"/>
                </a:solidFill>
                <a:latin typeface="+mn-lt"/>
              </a:rPr>
              <a:t>T1</a:t>
            </a:r>
            <a:r>
              <a:rPr lang="en-US" sz="800" dirty="0">
                <a:solidFill>
                  <a:srgbClr val="000000"/>
                </a:solidFill>
                <a:latin typeface="+mn-lt"/>
              </a:rPr>
              <a:t/>
            </a:r>
            <a:br>
              <a:rPr lang="en-US" sz="800" dirty="0">
                <a:solidFill>
                  <a:srgbClr val="000000"/>
                </a:solidFill>
                <a:latin typeface="+mn-lt"/>
              </a:rPr>
            </a:br>
            <a:r>
              <a:rPr lang="en-US" sz="800" dirty="0">
                <a:solidFill>
                  <a:srgbClr val="000000"/>
                </a:solidFill>
                <a:latin typeface="+mn-lt"/>
              </a:rPr>
              <a:t>	</a:t>
            </a:r>
            <a:r>
              <a:rPr lang="en-US" sz="800" i="1" dirty="0">
                <a:solidFill>
                  <a:srgbClr val="000000"/>
                </a:solidFill>
                <a:latin typeface="+mn-lt"/>
              </a:rPr>
              <a:t>http://www.support-vector.net/</a:t>
            </a:r>
            <a:endParaRPr lang="en-US" sz="800" dirty="0">
              <a:solidFill>
                <a:srgbClr val="000000"/>
              </a:solidFill>
              <a:latin typeface="+mn-lt"/>
            </a:endParaRPr>
          </a:p>
          <a:p>
            <a:pPr algn="l">
              <a:lnSpc>
                <a:spcPct val="90000"/>
              </a:lnSpc>
              <a:tabLst>
                <a:tab pos="290513" algn="l"/>
                <a:tab pos="2397125" algn="l"/>
              </a:tabLst>
            </a:pPr>
            <a:r>
              <a:rPr lang="en-US" sz="800" i="1" dirty="0">
                <a:solidFill>
                  <a:srgbClr val="000000"/>
                </a:solidFill>
                <a:latin typeface="+mn-lt"/>
              </a:rPr>
              <a:t>5.	</a:t>
            </a:r>
            <a:r>
              <a:rPr lang="en-US" sz="800" dirty="0">
                <a:solidFill>
                  <a:srgbClr val="000000"/>
                </a:solidFill>
                <a:latin typeface="+mn-lt"/>
              </a:rPr>
              <a:t>Support Vector Machine and Kernel ... </a:t>
            </a:r>
            <a:r>
              <a:rPr lang="en-US" sz="800" dirty="0" smtClean="0">
                <a:solidFill>
                  <a:srgbClr val="000000"/>
                </a:solidFill>
                <a:latin typeface="+mn-lt"/>
              </a:rPr>
              <a:t>References</a:t>
            </a:r>
            <a:r>
              <a:rPr lang="en-US" sz="800" i="1" dirty="0" smtClean="0">
                <a:solidFill>
                  <a:srgbClr val="000000"/>
                </a:solidFill>
                <a:latin typeface="+mn-lt"/>
              </a:rPr>
              <a:t>	</a:t>
            </a:r>
            <a:r>
              <a:rPr lang="en-US" sz="800" b="1" dirty="0" smtClean="0">
                <a:solidFill>
                  <a:srgbClr val="0000FF"/>
                </a:solidFill>
                <a:latin typeface="+mn-lt"/>
              </a:rPr>
              <a:t>T2</a:t>
            </a:r>
            <a:r>
              <a:rPr lang="en-US" sz="800" b="1" dirty="0">
                <a:solidFill>
                  <a:srgbClr val="0000FF"/>
                </a:solidFill>
                <a:latin typeface="+mn-lt"/>
              </a:rPr>
              <a:t/>
            </a:r>
            <a:br>
              <a:rPr lang="en-US" sz="800" b="1" dirty="0">
                <a:solidFill>
                  <a:srgbClr val="0000FF"/>
                </a:solidFill>
                <a:latin typeface="+mn-lt"/>
              </a:rPr>
            </a:br>
            <a:r>
              <a:rPr lang="en-US" sz="800" i="1" dirty="0">
                <a:solidFill>
                  <a:srgbClr val="000000"/>
                </a:solidFill>
                <a:latin typeface="+mn-lt"/>
              </a:rPr>
              <a:t>	http://svm.</a:t>
            </a:r>
            <a:r>
              <a:rPr lang="en-US" sz="800" dirty="0">
                <a:solidFill>
                  <a:srgbClr val="000000"/>
                </a:solidFill>
                <a:latin typeface="+mn-lt"/>
              </a:rPr>
              <a:t>research.bell-labs.com/SVMrefs.html</a:t>
            </a:r>
          </a:p>
          <a:p>
            <a:pPr algn="l">
              <a:lnSpc>
                <a:spcPct val="90000"/>
              </a:lnSpc>
              <a:tabLst>
                <a:tab pos="290513" algn="l"/>
                <a:tab pos="2397125" algn="l"/>
              </a:tabLst>
            </a:pPr>
            <a:r>
              <a:rPr lang="en-US" sz="800" dirty="0">
                <a:solidFill>
                  <a:srgbClr val="000000"/>
                </a:solidFill>
                <a:latin typeface="+mn-lt"/>
              </a:rPr>
              <a:t>6.	Archives of SUPPORT-VECTOR-MACHINES </a:t>
            </a:r>
            <a:r>
              <a:rPr lang="en-US" sz="800" dirty="0" smtClean="0">
                <a:solidFill>
                  <a:srgbClr val="000000"/>
                </a:solidFill>
                <a:latin typeface="+mn-lt"/>
              </a:rPr>
              <a:t>...	</a:t>
            </a:r>
            <a:r>
              <a:rPr lang="en-US" sz="800" b="1" dirty="0" smtClean="0">
                <a:solidFill>
                  <a:srgbClr val="0000FF"/>
                </a:solidFill>
                <a:latin typeface="+mn-lt"/>
              </a:rPr>
              <a:t>T1</a:t>
            </a:r>
            <a:r>
              <a:rPr lang="en-US" sz="800" dirty="0">
                <a:solidFill>
                  <a:srgbClr val="000000"/>
                </a:solidFill>
                <a:latin typeface="+mn-lt"/>
              </a:rPr>
              <a:t/>
            </a:r>
            <a:br>
              <a:rPr lang="en-US" sz="800" dirty="0">
                <a:solidFill>
                  <a:srgbClr val="000000"/>
                </a:solidFill>
                <a:latin typeface="+mn-lt"/>
              </a:rPr>
            </a:br>
            <a:r>
              <a:rPr lang="en-US" sz="800" dirty="0">
                <a:solidFill>
                  <a:srgbClr val="000000"/>
                </a:solidFill>
                <a:latin typeface="+mn-lt"/>
              </a:rPr>
              <a:t>	</a:t>
            </a:r>
            <a:r>
              <a:rPr lang="en-US" sz="800" i="1" dirty="0">
                <a:solidFill>
                  <a:srgbClr val="000000"/>
                </a:solidFill>
                <a:latin typeface="+mn-lt"/>
              </a:rPr>
              <a:t>http://www.jiscmail.ac.uk/lists/SUPPORT...</a:t>
            </a:r>
            <a:endParaRPr lang="en-US" sz="800" dirty="0">
              <a:solidFill>
                <a:srgbClr val="000000"/>
              </a:solidFill>
              <a:latin typeface="+mn-lt"/>
            </a:endParaRPr>
          </a:p>
          <a:p>
            <a:pPr algn="l">
              <a:lnSpc>
                <a:spcPct val="90000"/>
              </a:lnSpc>
              <a:tabLst>
                <a:tab pos="290513" algn="l"/>
                <a:tab pos="2397125" algn="l"/>
              </a:tabLst>
            </a:pPr>
            <a:r>
              <a:rPr lang="en-US" sz="800" dirty="0" smtClean="0">
                <a:latin typeface="+mn-lt"/>
              </a:rPr>
              <a:t>7.	Lucent </a:t>
            </a:r>
            <a:r>
              <a:rPr lang="en-US" sz="800" dirty="0">
                <a:latin typeface="+mn-lt"/>
              </a:rPr>
              <a:t>Technologies: SVM demo applet </a:t>
            </a:r>
            <a:r>
              <a:rPr lang="en-US" sz="800" dirty="0" smtClean="0">
                <a:solidFill>
                  <a:srgbClr val="FF0000"/>
                </a:solidFill>
                <a:latin typeface="+mn-lt"/>
              </a:rPr>
              <a:t>	</a:t>
            </a:r>
            <a:r>
              <a:rPr lang="en-US" sz="800" b="1" dirty="0" smtClean="0">
                <a:solidFill>
                  <a:srgbClr val="0000FF"/>
                </a:solidFill>
                <a:latin typeface="+mn-lt"/>
              </a:rPr>
              <a:t>T2</a:t>
            </a:r>
            <a:r>
              <a:rPr lang="en-US" sz="800" dirty="0">
                <a:solidFill>
                  <a:srgbClr val="FF0000"/>
                </a:solidFill>
                <a:latin typeface="+mn-lt"/>
              </a:rPr>
              <a:t/>
            </a:r>
            <a:br>
              <a:rPr lang="en-US" sz="800" dirty="0">
                <a:solidFill>
                  <a:srgbClr val="FF0000"/>
                </a:solidFill>
                <a:latin typeface="+mn-lt"/>
              </a:rPr>
            </a:br>
            <a:r>
              <a:rPr lang="en-US" sz="800" dirty="0">
                <a:solidFill>
                  <a:srgbClr val="FF0000"/>
                </a:solidFill>
                <a:latin typeface="+mn-lt"/>
              </a:rPr>
              <a:t>	</a:t>
            </a:r>
            <a:r>
              <a:rPr lang="en-US" sz="800" i="1" dirty="0">
                <a:latin typeface="+mn-lt"/>
              </a:rPr>
              <a:t>http://</a:t>
            </a:r>
            <a:r>
              <a:rPr lang="en-US" sz="800" i="1" dirty="0" smtClean="0">
                <a:latin typeface="+mn-lt"/>
              </a:rPr>
              <a:t>svm.</a:t>
            </a:r>
            <a:r>
              <a:rPr lang="en-US" sz="800" dirty="0" smtClean="0">
                <a:latin typeface="+mn-lt"/>
              </a:rPr>
              <a:t>research.bell-labs.com/SVT/SVMsvt.html</a:t>
            </a:r>
          </a:p>
          <a:p>
            <a:pPr algn="l">
              <a:lnSpc>
                <a:spcPct val="90000"/>
              </a:lnSpc>
              <a:tabLst>
                <a:tab pos="290513" algn="l"/>
                <a:tab pos="2397125" algn="l"/>
              </a:tabLst>
            </a:pPr>
            <a:r>
              <a:rPr lang="en-US" sz="800" dirty="0">
                <a:solidFill>
                  <a:srgbClr val="FF0000"/>
                </a:solidFill>
                <a:latin typeface="+mn-lt"/>
              </a:rPr>
              <a:t/>
            </a:r>
            <a:br>
              <a:rPr lang="en-US" sz="800" dirty="0">
                <a:solidFill>
                  <a:srgbClr val="FF0000"/>
                </a:solidFill>
                <a:latin typeface="+mn-lt"/>
              </a:rPr>
            </a:br>
            <a:endParaRPr lang="en-US" sz="800" dirty="0" smtClean="0">
              <a:solidFill>
                <a:srgbClr val="FF0000"/>
              </a:solidFill>
              <a:latin typeface="+mn-lt"/>
            </a:endParaRPr>
          </a:p>
        </p:txBody>
      </p:sp>
      <p:sp>
        <p:nvSpPr>
          <p:cNvPr id="32779" name="Text Box 8"/>
          <p:cNvSpPr txBox="1">
            <a:spLocks noChangeArrowheads="1"/>
          </p:cNvSpPr>
          <p:nvPr/>
        </p:nvSpPr>
        <p:spPr bwMode="auto">
          <a:xfrm>
            <a:off x="1066801" y="1676401"/>
            <a:ext cx="1717675" cy="461963"/>
          </a:xfrm>
          <a:prstGeom prst="rect">
            <a:avLst/>
          </a:prstGeom>
          <a:noFill/>
          <a:ln w="9525">
            <a:noFill/>
            <a:miter lim="800000"/>
            <a:headEnd/>
            <a:tailEnd/>
          </a:ln>
        </p:spPr>
        <p:txBody>
          <a:bodyPr wrap="none">
            <a:spAutoFit/>
          </a:bodyPr>
          <a:lstStyle/>
          <a:p>
            <a:pPr algn="l"/>
            <a:r>
              <a:rPr lang="en-US" sz="2400" dirty="0"/>
              <a:t> </a:t>
            </a:r>
            <a:r>
              <a:rPr lang="en-US" sz="2400" dirty="0" smtClean="0"/>
              <a:t>f</a:t>
            </a:r>
            <a:r>
              <a:rPr lang="en-US" sz="2400" baseline="-25000" dirty="0" smtClean="0"/>
              <a:t>1</a:t>
            </a:r>
            <a:r>
              <a:rPr lang="en-US" sz="2400" dirty="0" smtClean="0"/>
              <a:t>(</a:t>
            </a:r>
            <a:r>
              <a:rPr lang="en-US" sz="2400" dirty="0" err="1" smtClean="0"/>
              <a:t>u,q</a:t>
            </a:r>
            <a:r>
              <a:rPr lang="en-US" sz="2400" dirty="0" smtClean="0"/>
              <a:t>) </a:t>
            </a:r>
            <a:r>
              <a:rPr lang="en-US" sz="2400" dirty="0" smtClean="0">
                <a:sym typeface="Wingdings" pitchFamily="2" charset="2"/>
              </a:rPr>
              <a:t> r</a:t>
            </a:r>
            <a:r>
              <a:rPr lang="en-US" sz="2400" baseline="-25000" dirty="0" smtClean="0">
                <a:sym typeface="Wingdings" pitchFamily="2" charset="2"/>
              </a:rPr>
              <a:t>1</a:t>
            </a:r>
            <a:endParaRPr lang="en-US" sz="2400" dirty="0"/>
          </a:p>
        </p:txBody>
      </p:sp>
      <p:sp>
        <p:nvSpPr>
          <p:cNvPr id="32780" name="Text Box 9"/>
          <p:cNvSpPr txBox="1">
            <a:spLocks noChangeArrowheads="1"/>
          </p:cNvSpPr>
          <p:nvPr/>
        </p:nvSpPr>
        <p:spPr bwMode="auto">
          <a:xfrm>
            <a:off x="6400801" y="1676401"/>
            <a:ext cx="1639888" cy="461963"/>
          </a:xfrm>
          <a:prstGeom prst="rect">
            <a:avLst/>
          </a:prstGeom>
          <a:noFill/>
          <a:ln w="9525">
            <a:noFill/>
            <a:miter lim="800000"/>
            <a:headEnd/>
            <a:tailEnd/>
          </a:ln>
        </p:spPr>
        <p:txBody>
          <a:bodyPr wrap="none">
            <a:spAutoFit/>
          </a:bodyPr>
          <a:lstStyle/>
          <a:p>
            <a:pPr algn="l"/>
            <a:r>
              <a:rPr lang="en-US" sz="2400" dirty="0" smtClean="0"/>
              <a:t>f</a:t>
            </a:r>
            <a:r>
              <a:rPr lang="en-US" sz="2400" baseline="-25000" dirty="0" smtClean="0"/>
              <a:t>2</a:t>
            </a:r>
            <a:r>
              <a:rPr lang="en-US" sz="2400" dirty="0" smtClean="0"/>
              <a:t>(</a:t>
            </a:r>
            <a:r>
              <a:rPr lang="en-US" sz="2400" dirty="0" err="1" smtClean="0"/>
              <a:t>u,q</a:t>
            </a:r>
            <a:r>
              <a:rPr lang="en-US" sz="2400" dirty="0" smtClean="0"/>
              <a:t>) </a:t>
            </a:r>
            <a:r>
              <a:rPr lang="en-US" sz="2400" dirty="0" smtClean="0">
                <a:sym typeface="Wingdings" pitchFamily="2" charset="2"/>
              </a:rPr>
              <a:t> r</a:t>
            </a:r>
            <a:r>
              <a:rPr lang="en-US" sz="2400" baseline="-25000" dirty="0" smtClean="0">
                <a:sym typeface="Wingdings" pitchFamily="2" charset="2"/>
              </a:rPr>
              <a:t>2</a:t>
            </a:r>
            <a:endParaRPr lang="en-US" sz="2400" dirty="0"/>
          </a:p>
        </p:txBody>
      </p:sp>
      <p:sp>
        <p:nvSpPr>
          <p:cNvPr id="32781" name="Line 10"/>
          <p:cNvSpPr>
            <a:spLocks noChangeShapeType="1"/>
          </p:cNvSpPr>
          <p:nvPr/>
        </p:nvSpPr>
        <p:spPr bwMode="auto">
          <a:xfrm flipH="1">
            <a:off x="5954714" y="3432176"/>
            <a:ext cx="862013" cy="725488"/>
          </a:xfrm>
          <a:prstGeom prst="line">
            <a:avLst/>
          </a:prstGeom>
          <a:noFill/>
          <a:ln w="38100">
            <a:solidFill>
              <a:srgbClr val="333399"/>
            </a:solidFill>
            <a:round/>
            <a:headEnd/>
            <a:tailEnd type="triangle" w="med" len="med"/>
          </a:ln>
        </p:spPr>
        <p:txBody>
          <a:bodyPr/>
          <a:lstStyle/>
          <a:p>
            <a:endParaRPr lang="en-US"/>
          </a:p>
        </p:txBody>
      </p:sp>
      <p:sp>
        <p:nvSpPr>
          <p:cNvPr id="32782" name="Line 11"/>
          <p:cNvSpPr>
            <a:spLocks noChangeShapeType="1"/>
          </p:cNvSpPr>
          <p:nvPr/>
        </p:nvSpPr>
        <p:spPr bwMode="auto">
          <a:xfrm>
            <a:off x="2260601" y="3440114"/>
            <a:ext cx="862013" cy="725488"/>
          </a:xfrm>
          <a:prstGeom prst="line">
            <a:avLst/>
          </a:prstGeom>
          <a:noFill/>
          <a:ln w="38100">
            <a:solidFill>
              <a:srgbClr val="333399"/>
            </a:solidFill>
            <a:round/>
            <a:headEnd/>
            <a:tailEnd type="triangle" w="med" len="med"/>
          </a:ln>
        </p:spPr>
        <p:txBody>
          <a:bodyPr/>
          <a:lstStyle/>
          <a:p>
            <a:endParaRPr lang="en-US"/>
          </a:p>
        </p:txBody>
      </p:sp>
      <p:sp>
        <p:nvSpPr>
          <p:cNvPr id="1037" name="Line 13"/>
          <p:cNvSpPr>
            <a:spLocks noChangeShapeType="1"/>
          </p:cNvSpPr>
          <p:nvPr/>
        </p:nvSpPr>
        <p:spPr bwMode="auto">
          <a:xfrm>
            <a:off x="2727325" y="3607171"/>
            <a:ext cx="3581400" cy="0"/>
          </a:xfrm>
          <a:prstGeom prst="line">
            <a:avLst/>
          </a:prstGeom>
          <a:noFill/>
          <a:ln w="38100">
            <a:solidFill>
              <a:schemeClr val="accent2"/>
            </a:solidFill>
            <a:round/>
            <a:headEnd/>
            <a:tailEnd/>
          </a:ln>
        </p:spPr>
        <p:txBody>
          <a:bodyPr/>
          <a:lstStyle/>
          <a:p>
            <a:endParaRPr lang="en-US"/>
          </a:p>
        </p:txBody>
      </p:sp>
      <p:sp>
        <p:nvSpPr>
          <p:cNvPr id="15" name="Text Box 8"/>
          <p:cNvSpPr txBox="1">
            <a:spLocks noChangeArrowheads="1"/>
          </p:cNvSpPr>
          <p:nvPr/>
        </p:nvSpPr>
        <p:spPr bwMode="auto">
          <a:xfrm>
            <a:off x="3352800" y="3104668"/>
            <a:ext cx="2361544" cy="461665"/>
          </a:xfrm>
          <a:prstGeom prst="rect">
            <a:avLst/>
          </a:prstGeom>
          <a:noFill/>
          <a:ln w="9525">
            <a:noFill/>
            <a:miter lim="800000"/>
            <a:headEnd/>
            <a:tailEnd/>
          </a:ln>
        </p:spPr>
        <p:txBody>
          <a:bodyPr wrap="none">
            <a:spAutoFit/>
          </a:bodyPr>
          <a:lstStyle/>
          <a:p>
            <a:r>
              <a:rPr lang="en-US" sz="2400" dirty="0" smtClean="0"/>
              <a:t>Interleaving(r</a:t>
            </a:r>
            <a:r>
              <a:rPr lang="en-US" sz="2400" baseline="-25000" dirty="0" smtClean="0"/>
              <a:t>1</a:t>
            </a:r>
            <a:r>
              <a:rPr lang="en-US" sz="2400" dirty="0" smtClean="0"/>
              <a:t>,r</a:t>
            </a:r>
            <a:r>
              <a:rPr lang="en-US" sz="2400" baseline="-25000" dirty="0" smtClean="0"/>
              <a:t>2</a:t>
            </a:r>
            <a:r>
              <a:rPr lang="en-US" sz="2400" dirty="0" smtClean="0"/>
              <a:t>)</a:t>
            </a:r>
            <a:endParaRPr lang="en-US" sz="2400" dirty="0"/>
          </a:p>
        </p:txBody>
      </p:sp>
      <p:sp>
        <p:nvSpPr>
          <p:cNvPr id="16" name="TextBox 15"/>
          <p:cNvSpPr txBox="1"/>
          <p:nvPr/>
        </p:nvSpPr>
        <p:spPr>
          <a:xfrm>
            <a:off x="3657600" y="1295400"/>
            <a:ext cx="1905000" cy="400110"/>
          </a:xfrm>
          <a:prstGeom prst="rect">
            <a:avLst/>
          </a:prstGeom>
          <a:noFill/>
        </p:spPr>
        <p:txBody>
          <a:bodyPr wrap="square" rtlCol="0">
            <a:spAutoFit/>
          </a:bodyPr>
          <a:lstStyle/>
          <a:p>
            <a:r>
              <a:rPr lang="en-US" sz="2000" dirty="0" smtClean="0"/>
              <a:t>(u=</a:t>
            </a:r>
            <a:r>
              <a:rPr lang="en-US" sz="2000" dirty="0" err="1" smtClean="0"/>
              <a:t>tj,q</a:t>
            </a:r>
            <a:r>
              <a:rPr lang="en-US" sz="2000" dirty="0" smtClean="0"/>
              <a:t>=“</a:t>
            </a:r>
            <a:r>
              <a:rPr lang="en-US" sz="2000" dirty="0" err="1" smtClean="0"/>
              <a:t>svm</a:t>
            </a:r>
            <a:r>
              <a:rPr lang="en-US" sz="2000" dirty="0" smtClean="0"/>
              <a:t>”)</a:t>
            </a:r>
            <a:endParaRPr lang="en-US" sz="2000" dirty="0"/>
          </a:p>
        </p:txBody>
      </p:sp>
      <p:cxnSp>
        <p:nvCxnSpPr>
          <p:cNvPr id="18" name="Straight Arrow Connector 17"/>
          <p:cNvCxnSpPr>
            <a:stCxn id="16" idx="2"/>
          </p:cNvCxnSpPr>
          <p:nvPr/>
        </p:nvCxnSpPr>
        <p:spPr bwMode="auto">
          <a:xfrm rot="5400000">
            <a:off x="3591158" y="888290"/>
            <a:ext cx="211723" cy="182616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Straight Arrow Connector 19"/>
          <p:cNvCxnSpPr>
            <a:stCxn id="16" idx="2"/>
          </p:cNvCxnSpPr>
          <p:nvPr/>
        </p:nvCxnSpPr>
        <p:spPr bwMode="auto">
          <a:xfrm rot="16200000" flipH="1">
            <a:off x="5399589" y="906021"/>
            <a:ext cx="211723" cy="17907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1" name="Rectangle 3"/>
          <p:cNvSpPr txBox="1">
            <a:spLocks noChangeArrowheads="1"/>
          </p:cNvSpPr>
          <p:nvPr/>
        </p:nvSpPr>
        <p:spPr bwMode="auto">
          <a:xfrm>
            <a:off x="609600" y="5694362"/>
            <a:ext cx="8153400" cy="7064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chemeClr val="tx1"/>
                </a:solidFill>
                <a:effectLst/>
                <a:uLnTx/>
                <a:uFillTx/>
                <a:latin typeface="+mn-lt"/>
                <a:ea typeface="+mn-ea"/>
                <a:cs typeface="+mn-cs"/>
              </a:rPr>
              <a:t>Interpretation: </a:t>
            </a:r>
            <a:r>
              <a:rPr kumimoji="0" lang="en-US" sz="2400" b="0" i="0" u="none" strike="noStrike" kern="0" cap="none" spc="0" normalizeH="0" baseline="0" noProof="0" dirty="0" smtClean="0">
                <a:ln>
                  <a:noFill/>
                </a:ln>
                <a:solidFill>
                  <a:schemeClr val="tx1"/>
                </a:solidFill>
                <a:effectLst/>
                <a:uLnTx/>
                <a:uFillTx/>
                <a:latin typeface="+mn-lt"/>
                <a:ea typeface="+mn-ea"/>
                <a:cs typeface="+mn-cs"/>
              </a:rPr>
              <a:t>(</a:t>
            </a:r>
            <a:r>
              <a:rPr kumimoji="0" lang="en-US" sz="2400" b="0" i="0" u="none" strike="noStrike" kern="0" cap="none" spc="0" normalizeH="0" baseline="0" noProof="0" dirty="0" smtClean="0">
                <a:ln>
                  <a:noFill/>
                </a:ln>
                <a:solidFill>
                  <a:schemeClr val="tx1"/>
                </a:solidFill>
                <a:effectLst/>
                <a:uLnTx/>
                <a:uFillTx/>
                <a:latin typeface="Times New Roman"/>
                <a:ea typeface="+mn-ea"/>
                <a:cs typeface="+mn-cs"/>
              </a:rPr>
              <a:t>r</a:t>
            </a:r>
            <a:r>
              <a:rPr kumimoji="0" lang="en-US" sz="2400" b="0" i="0" u="none" strike="noStrike" kern="0" cap="none" spc="0" normalizeH="0" baseline="-25000" noProof="0" dirty="0" smtClean="0">
                <a:ln>
                  <a:noFill/>
                </a:ln>
                <a:solidFill>
                  <a:schemeClr val="tx1"/>
                </a:solidFill>
                <a:effectLst/>
                <a:uLnTx/>
                <a:uFillTx/>
                <a:latin typeface="Times New Roman"/>
                <a:ea typeface="+mn-ea"/>
                <a:cs typeface="+mn-cs"/>
              </a:rPr>
              <a:t>1</a:t>
            </a:r>
            <a:r>
              <a:rPr kumimoji="0" lang="en-US" sz="2400" b="0" i="0" u="none" strike="noStrike" kern="0" cap="none" spc="0" normalizeH="0" baseline="0" noProof="0" dirty="0" smtClean="0">
                <a:ln>
                  <a:noFill/>
                </a:ln>
                <a:solidFill>
                  <a:schemeClr val="tx1"/>
                </a:solidFill>
                <a:effectLst/>
                <a:uLnTx/>
                <a:uFillTx/>
                <a:latin typeface="cmsy10"/>
                <a:ea typeface="+mn-ea"/>
                <a:cs typeface="+mn-cs"/>
                <a:sym typeface="Wingdings" pitchFamily="2" charset="2"/>
              </a:rPr>
              <a:t> Â</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t>
            </a:r>
            <a:r>
              <a:rPr kumimoji="0" lang="en-US" sz="2400" b="0" i="0" u="none" strike="noStrike" kern="0" cap="none" spc="0" normalizeH="0" baseline="0" noProof="0" dirty="0" smtClean="0">
                <a:ln>
                  <a:noFill/>
                </a:ln>
                <a:solidFill>
                  <a:schemeClr val="tx1"/>
                </a:solidFill>
                <a:effectLst/>
                <a:uLnTx/>
                <a:uFillTx/>
                <a:latin typeface="Times New Roman"/>
                <a:ea typeface="+mn-ea"/>
                <a:cs typeface="+mn-cs"/>
              </a:rPr>
              <a:t>r</a:t>
            </a:r>
            <a:r>
              <a:rPr kumimoji="0" lang="en-US" sz="2400" b="0" i="0" u="none" strike="noStrike" kern="0" cap="none" spc="0" normalizeH="0" baseline="-25000" noProof="0" dirty="0" smtClean="0">
                <a:ln>
                  <a:noFill/>
                </a:ln>
                <a:solidFill>
                  <a:schemeClr val="tx1"/>
                </a:solidFill>
                <a:effectLst/>
                <a:uLnTx/>
                <a:uFillTx/>
                <a:latin typeface="Times New Roman"/>
                <a:ea typeface="+mn-ea"/>
                <a:cs typeface="+mn-cs"/>
              </a:rPr>
              <a:t>2</a:t>
            </a:r>
            <a:r>
              <a:rPr kumimoji="0" lang="en-US" sz="2400" b="0" i="0" u="none" strike="noStrike" kern="0" cap="none" spc="0" normalizeH="0" baseline="0" noProof="0" dirty="0" smtClean="0">
                <a:ln>
                  <a:noFill/>
                </a:ln>
                <a:solidFill>
                  <a:schemeClr val="tx1"/>
                </a:solidFill>
                <a:effectLst/>
                <a:uLnTx/>
                <a:uFillTx/>
                <a:latin typeface="+mn-lt"/>
                <a:ea typeface="+mn-ea"/>
                <a:cs typeface="+mn-cs"/>
              </a:rPr>
              <a:t>) ↔ </a:t>
            </a:r>
            <a:r>
              <a:rPr kumimoji="0" lang="en-US" sz="2400" b="0" i="0" u="none" strike="noStrike" kern="0" cap="none" spc="0" normalizeH="0" baseline="0" noProof="0" dirty="0" smtClean="0">
                <a:ln>
                  <a:noFill/>
                </a:ln>
                <a:solidFill>
                  <a:schemeClr val="tx1"/>
                </a:solidFill>
                <a:effectLst/>
                <a:uLnTx/>
                <a:uFillTx/>
                <a:latin typeface="+mn-lt"/>
                <a:ea typeface="+mn-ea"/>
                <a:cs typeface="+mn-cs"/>
                <a:sym typeface="Wingdings" pitchFamily="2" charset="2"/>
              </a:rPr>
              <a:t>clicks(T</a:t>
            </a:r>
            <a:r>
              <a:rPr kumimoji="0" lang="en-US" sz="2400" b="0" i="0" u="none" strike="noStrike" kern="0" cap="none" spc="0" normalizeH="0" baseline="-25000" noProof="0" dirty="0" smtClean="0">
                <a:ln>
                  <a:noFill/>
                </a:ln>
                <a:solidFill>
                  <a:schemeClr val="tx1"/>
                </a:solidFill>
                <a:effectLst/>
                <a:uLnTx/>
                <a:uFillTx/>
                <a:latin typeface="+mn-lt"/>
                <a:ea typeface="+mn-ea"/>
                <a:cs typeface="+mn-cs"/>
              </a:rPr>
              <a:t>1</a:t>
            </a:r>
            <a:r>
              <a:rPr kumimoji="0" lang="en-US" sz="2400" b="0" i="0" u="none" strike="noStrike" kern="0" cap="none" spc="0" normalizeH="0" baseline="0" noProof="0" dirty="0" smtClean="0">
                <a:ln>
                  <a:noFill/>
                </a:ln>
                <a:solidFill>
                  <a:schemeClr val="tx1"/>
                </a:solidFill>
                <a:effectLst/>
                <a:uLnTx/>
                <a:uFillTx/>
                <a:latin typeface="+mn-lt"/>
                <a:ea typeface="+mn-ea"/>
                <a:cs typeface="+mn-cs"/>
                <a:sym typeface="Wingdings" pitchFamily="2" charset="2"/>
              </a:rPr>
              <a:t>) &gt; clicks(T</a:t>
            </a:r>
            <a:r>
              <a:rPr kumimoji="0" lang="en-US" sz="2400" b="0" i="0" u="none" strike="noStrike" kern="0" cap="none" spc="0" normalizeH="0" baseline="-25000" noProof="0" dirty="0" smtClean="0">
                <a:ln>
                  <a:noFill/>
                </a:ln>
                <a:solidFill>
                  <a:schemeClr val="tx1"/>
                </a:solidFill>
                <a:effectLst/>
                <a:uLnTx/>
                <a:uFillTx/>
                <a:latin typeface="+mn-lt"/>
                <a:ea typeface="+mn-ea"/>
                <a:cs typeface="+mn-cs"/>
              </a:rPr>
              <a:t>2</a:t>
            </a:r>
            <a:r>
              <a:rPr kumimoji="0" lang="en-US" sz="2400" b="0" i="0" u="none" strike="noStrike" kern="0" cap="none" spc="0" normalizeH="0" baseline="0" noProof="0" dirty="0" smtClean="0">
                <a:ln>
                  <a:noFill/>
                </a:ln>
                <a:solidFill>
                  <a:schemeClr val="tx1"/>
                </a:solidFill>
                <a:effectLst/>
                <a:uLnTx/>
                <a:uFillTx/>
                <a:latin typeface="+mn-lt"/>
                <a:ea typeface="+mn-ea"/>
                <a:cs typeface="+mn-cs"/>
                <a:sym typeface="Wingdings" pitchFamily="2" charset="2"/>
              </a:rPr>
              <a:t>)</a:t>
            </a:r>
            <a:endParaRPr kumimoji="0" lang="en-US" sz="18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23" name="TextBox 22"/>
          <p:cNvSpPr txBox="1"/>
          <p:nvPr/>
        </p:nvSpPr>
        <p:spPr>
          <a:xfrm>
            <a:off x="6455884" y="3899971"/>
            <a:ext cx="2313542" cy="1323439"/>
          </a:xfrm>
          <a:prstGeom prst="rect">
            <a:avLst/>
          </a:prstGeom>
          <a:noFill/>
        </p:spPr>
        <p:txBody>
          <a:bodyPr wrap="square" rtlCol="0">
            <a:spAutoFit/>
          </a:bodyPr>
          <a:lstStyle/>
          <a:p>
            <a:pPr lvl="0"/>
            <a:r>
              <a:rPr lang="en-US" sz="1600" b="1" kern="0" dirty="0" smtClean="0"/>
              <a:t>Invariant: </a:t>
            </a:r>
            <a:br>
              <a:rPr lang="en-US" sz="1600" b="1" kern="0" dirty="0" smtClean="0"/>
            </a:br>
            <a:r>
              <a:rPr lang="en-US" sz="1600" kern="0" dirty="0" smtClean="0"/>
              <a:t>For all k, in expectation same number of team members in top k from each team.</a:t>
            </a:r>
          </a:p>
        </p:txBody>
      </p:sp>
      <p:sp>
        <p:nvSpPr>
          <p:cNvPr id="22" name="Multiply 21"/>
          <p:cNvSpPr/>
          <p:nvPr/>
        </p:nvSpPr>
        <p:spPr bwMode="auto">
          <a:xfrm>
            <a:off x="6071286" y="2166550"/>
            <a:ext cx="1149179" cy="222422"/>
          </a:xfrm>
          <a:prstGeom prst="mathMultiply">
            <a:avLst/>
          </a:prstGeom>
          <a:solidFill>
            <a:srgbClr val="00CC99">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Multiply 23"/>
          <p:cNvSpPr/>
          <p:nvPr/>
        </p:nvSpPr>
        <p:spPr bwMode="auto">
          <a:xfrm>
            <a:off x="922636" y="2195382"/>
            <a:ext cx="1149179" cy="222422"/>
          </a:xfrm>
          <a:prstGeom prst="mathMultiply">
            <a:avLst/>
          </a:prstGeom>
          <a:solidFill>
            <a:srgbClr val="00CC99">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Multiply 24"/>
          <p:cNvSpPr/>
          <p:nvPr/>
        </p:nvSpPr>
        <p:spPr bwMode="auto">
          <a:xfrm>
            <a:off x="6063045" y="2380735"/>
            <a:ext cx="1149179" cy="222422"/>
          </a:xfrm>
          <a:prstGeom prst="mathMultiply">
            <a:avLst/>
          </a:prstGeom>
          <a:solidFill>
            <a:srgbClr val="00CC99">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Multiply 25"/>
          <p:cNvSpPr/>
          <p:nvPr/>
        </p:nvSpPr>
        <p:spPr bwMode="auto">
          <a:xfrm>
            <a:off x="934994" y="3072729"/>
            <a:ext cx="1149179" cy="222422"/>
          </a:xfrm>
          <a:prstGeom prst="mathMultiply">
            <a:avLst/>
          </a:prstGeom>
          <a:solidFill>
            <a:srgbClr val="00CC99">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Multiply 27"/>
          <p:cNvSpPr/>
          <p:nvPr/>
        </p:nvSpPr>
        <p:spPr bwMode="auto">
          <a:xfrm>
            <a:off x="6067168" y="2817343"/>
            <a:ext cx="1149179" cy="222422"/>
          </a:xfrm>
          <a:prstGeom prst="mathMultiply">
            <a:avLst/>
          </a:prstGeom>
          <a:solidFill>
            <a:srgbClr val="00CC99">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Multiply 28"/>
          <p:cNvSpPr/>
          <p:nvPr/>
        </p:nvSpPr>
        <p:spPr bwMode="auto">
          <a:xfrm>
            <a:off x="930876" y="2870890"/>
            <a:ext cx="1149179" cy="222422"/>
          </a:xfrm>
          <a:prstGeom prst="mathMultiply">
            <a:avLst/>
          </a:prstGeom>
          <a:solidFill>
            <a:srgbClr val="00CC99">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Multiply 29"/>
          <p:cNvSpPr/>
          <p:nvPr/>
        </p:nvSpPr>
        <p:spPr bwMode="auto">
          <a:xfrm>
            <a:off x="6063049" y="2590802"/>
            <a:ext cx="1149179" cy="222422"/>
          </a:xfrm>
          <a:prstGeom prst="mathMultiply">
            <a:avLst/>
          </a:prstGeom>
          <a:solidFill>
            <a:srgbClr val="00CC99">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Multiply 30"/>
          <p:cNvSpPr/>
          <p:nvPr/>
        </p:nvSpPr>
        <p:spPr bwMode="auto">
          <a:xfrm>
            <a:off x="926757" y="2644352"/>
            <a:ext cx="1149179" cy="222422"/>
          </a:xfrm>
          <a:prstGeom prst="mathMultiply">
            <a:avLst/>
          </a:prstGeom>
          <a:solidFill>
            <a:srgbClr val="00CC99">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Multiply 31"/>
          <p:cNvSpPr/>
          <p:nvPr/>
        </p:nvSpPr>
        <p:spPr bwMode="auto">
          <a:xfrm>
            <a:off x="930876" y="2426046"/>
            <a:ext cx="1149179" cy="222422"/>
          </a:xfrm>
          <a:prstGeom prst="mathMultiply">
            <a:avLst/>
          </a:prstGeom>
          <a:solidFill>
            <a:srgbClr val="00CC99">
              <a:alpha val="2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3" name="TextBox 32"/>
          <p:cNvSpPr txBox="1"/>
          <p:nvPr/>
        </p:nvSpPr>
        <p:spPr>
          <a:xfrm>
            <a:off x="4191000" y="2133600"/>
            <a:ext cx="762000" cy="523220"/>
          </a:xfrm>
          <a:prstGeom prst="rect">
            <a:avLst/>
          </a:prstGeom>
          <a:solidFill>
            <a:schemeClr val="bg1">
              <a:lumMod val="95000"/>
            </a:schemeClr>
          </a:solidFill>
          <a:ln>
            <a:solidFill>
              <a:schemeClr val="bg1">
                <a:lumMod val="65000"/>
              </a:schemeClr>
            </a:solidFill>
          </a:ln>
        </p:spPr>
        <p:txBody>
          <a:bodyPr wrap="square" rtlCol="0">
            <a:spAutoFit/>
          </a:bodyPr>
          <a:lstStyle/>
          <a:p>
            <a:r>
              <a:rPr lang="en-US" sz="1400" dirty="0" smtClean="0"/>
              <a:t>NEXT</a:t>
            </a:r>
            <a:br>
              <a:rPr lang="en-US" sz="1400" dirty="0" smtClean="0"/>
            </a:br>
            <a:r>
              <a:rPr lang="en-US" sz="1400" dirty="0" smtClean="0"/>
              <a:t>PICK</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0 4.44444E-6 L 0.08819 -0.00047 " pathEditMode="relative" rAng="0" ptsTypes="AA">
                                      <p:cBhvr>
                                        <p:cTn id="6" dur="500" fill="hold"/>
                                        <p:tgtEl>
                                          <p:spTgt spid="33"/>
                                        </p:tgtEl>
                                        <p:attrNameLst>
                                          <p:attrName>ppt_x</p:attrName>
                                          <p:attrName>ppt_y</p:attrName>
                                        </p:attrNameLst>
                                      </p:cBhvr>
                                      <p:rCtr x="44" y="0"/>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6" nodeType="clickEffect">
                                  <p:stCondLst>
                                    <p:cond delay="0"/>
                                  </p:stCondLst>
                                  <p:childTnLst>
                                    <p:animMotion origin="layout" path="M -0.00052 0.00162 L -0.00087 0.03402 " pathEditMode="relative" rAng="0" ptsTypes="AA">
                                      <p:cBhvr>
                                        <p:cTn id="10" dur="1000" fill="hold"/>
                                        <p:tgtEl>
                                          <p:spTgt spid="1037"/>
                                        </p:tgtEl>
                                        <p:attrNameLst>
                                          <p:attrName>ppt_x</p:attrName>
                                          <p:attrName>ppt_y</p:attrName>
                                        </p:attrNameLst>
                                      </p:cBhvr>
                                      <p:rCtr x="0" y="16"/>
                                    </p:animMotion>
                                  </p:childTnLst>
                                </p:cTn>
                              </p:par>
                              <p:par>
                                <p:cTn id="11" presetID="8" presetClass="entr" presetSubtype="32"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diamond(out)">
                                      <p:cBhvr>
                                        <p:cTn id="13" dur="500"/>
                                        <p:tgtEl>
                                          <p:spTgt spid="24"/>
                                        </p:tgtEl>
                                      </p:cBhvr>
                                    </p:animEffect>
                                  </p:childTnLst>
                                </p:cTn>
                              </p:par>
                              <p:par>
                                <p:cTn id="14" presetID="8" presetClass="entr" presetSubtype="32"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diamond(out)">
                                      <p:cBhvr>
                                        <p:cTn id="16" dur="500"/>
                                        <p:tgtEl>
                                          <p:spTgt spid="22"/>
                                        </p:tgtEl>
                                      </p:cBhvr>
                                    </p:animEffect>
                                  </p:childTnLst>
                                </p:cTn>
                              </p:par>
                              <p:par>
                                <p:cTn id="17" presetID="22" presetClass="entr" presetSubtype="1" fill="hold" nodeType="withEffect">
                                  <p:stCondLst>
                                    <p:cond delay="0"/>
                                  </p:stCondLst>
                                  <p:childTnLst>
                                    <p:set>
                                      <p:cBhvr>
                                        <p:cTn id="18" dur="1" fill="hold">
                                          <p:stCondLst>
                                            <p:cond delay="0"/>
                                          </p:stCondLst>
                                        </p:cTn>
                                        <p:tgtEl>
                                          <p:spTgt spid="32778">
                                            <p:txEl>
                                              <p:pRg st="0" end="0"/>
                                            </p:txEl>
                                          </p:spTgt>
                                        </p:tgtEl>
                                        <p:attrNameLst>
                                          <p:attrName>style.visibility</p:attrName>
                                        </p:attrNameLst>
                                      </p:cBhvr>
                                      <p:to>
                                        <p:strVal val="visible"/>
                                      </p:to>
                                    </p:set>
                                    <p:animEffect transition="in" filter="wipe(up)">
                                      <p:cBhvr>
                                        <p:cTn id="19" dur="1000"/>
                                        <p:tgtEl>
                                          <p:spTgt spid="32778">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5" presetClass="path" presetSubtype="0" accel="50000" decel="50000" fill="hold" grpId="1" nodeType="clickEffect">
                                  <p:stCondLst>
                                    <p:cond delay="0"/>
                                  </p:stCondLst>
                                  <p:childTnLst>
                                    <p:animMotion origin="layout" path="M 0.08819 -0.00047 L -0.08819 -0.00047 " pathEditMode="relative" rAng="0" ptsTypes="AA">
                                      <p:cBhvr>
                                        <p:cTn id="23" dur="500" fill="hold"/>
                                        <p:tgtEl>
                                          <p:spTgt spid="33"/>
                                        </p:tgtEl>
                                        <p:attrNameLst>
                                          <p:attrName>ppt_x</p:attrName>
                                          <p:attrName>ppt_y</p:attrName>
                                        </p:attrNameLst>
                                      </p:cBhvr>
                                      <p:rCtr x="-88" y="0"/>
                                    </p:animMotion>
                                  </p:childTnLst>
                                </p:cTn>
                              </p:par>
                            </p:childTnLst>
                          </p:cTn>
                        </p:par>
                      </p:childTnLst>
                    </p:cTn>
                  </p:par>
                  <p:par>
                    <p:cTn id="24" fill="hold">
                      <p:stCondLst>
                        <p:cond delay="indefinite"/>
                      </p:stCondLst>
                      <p:childTnLst>
                        <p:par>
                          <p:cTn id="25" fill="hold">
                            <p:stCondLst>
                              <p:cond delay="0"/>
                            </p:stCondLst>
                            <p:childTnLst>
                              <p:par>
                                <p:cTn id="26" presetID="42" presetClass="path" presetSubtype="0" accel="50000" decel="50000" fill="hold" grpId="0" nodeType="clickEffect">
                                  <p:stCondLst>
                                    <p:cond delay="0"/>
                                  </p:stCondLst>
                                  <p:childTnLst>
                                    <p:animMotion origin="layout" path="M -0.00087 0.03402 L -0.00104 0.06875 " pathEditMode="relative" rAng="0" ptsTypes="AA">
                                      <p:cBhvr>
                                        <p:cTn id="27" dur="1000" fill="hold"/>
                                        <p:tgtEl>
                                          <p:spTgt spid="1037"/>
                                        </p:tgtEl>
                                        <p:attrNameLst>
                                          <p:attrName>ppt_x</p:attrName>
                                          <p:attrName>ppt_y</p:attrName>
                                        </p:attrNameLst>
                                      </p:cBhvr>
                                      <p:rCtr x="0" y="17"/>
                                    </p:animMotion>
                                  </p:childTnLst>
                                </p:cTn>
                              </p:par>
                              <p:par>
                                <p:cTn id="28" presetID="8" presetClass="entr" presetSubtype="32" fill="hold" grpId="0" nodeType="with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diamond(out)">
                                      <p:cBhvr>
                                        <p:cTn id="30" dur="500"/>
                                        <p:tgtEl>
                                          <p:spTgt spid="32"/>
                                        </p:tgtEl>
                                      </p:cBhvr>
                                    </p:animEffect>
                                  </p:childTnLst>
                                </p:cTn>
                              </p:par>
                              <p:par>
                                <p:cTn id="31" presetID="22" presetClass="entr" presetSubtype="1" fill="hold" nodeType="withEffect">
                                  <p:stCondLst>
                                    <p:cond delay="0"/>
                                  </p:stCondLst>
                                  <p:childTnLst>
                                    <p:set>
                                      <p:cBhvr>
                                        <p:cTn id="32" dur="1" fill="hold">
                                          <p:stCondLst>
                                            <p:cond delay="0"/>
                                          </p:stCondLst>
                                        </p:cTn>
                                        <p:tgtEl>
                                          <p:spTgt spid="32778">
                                            <p:txEl>
                                              <p:pRg st="1" end="1"/>
                                            </p:txEl>
                                          </p:spTgt>
                                        </p:tgtEl>
                                        <p:attrNameLst>
                                          <p:attrName>style.visibility</p:attrName>
                                        </p:attrNameLst>
                                      </p:cBhvr>
                                      <p:to>
                                        <p:strVal val="visible"/>
                                      </p:to>
                                    </p:set>
                                    <p:animEffect transition="in" filter="wipe(up)">
                                      <p:cBhvr>
                                        <p:cTn id="33" dur="1000"/>
                                        <p:tgtEl>
                                          <p:spTgt spid="32778">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3" presetClass="path" presetSubtype="0" accel="50000" decel="50000" fill="hold" grpId="2" nodeType="clickEffect">
                                  <p:stCondLst>
                                    <p:cond delay="0"/>
                                  </p:stCondLst>
                                  <p:childTnLst>
                                    <p:animMotion origin="layout" path="M -0.08819 -0.00047 L 0.08403 -0.00047 " pathEditMode="relative" rAng="0" ptsTypes="AA">
                                      <p:cBhvr>
                                        <p:cTn id="37" dur="500" fill="hold"/>
                                        <p:tgtEl>
                                          <p:spTgt spid="33"/>
                                        </p:tgtEl>
                                        <p:attrNameLst>
                                          <p:attrName>ppt_x</p:attrName>
                                          <p:attrName>ppt_y</p:attrName>
                                        </p:attrNameLst>
                                      </p:cBhvr>
                                      <p:rCtr x="86" y="0"/>
                                    </p:animMotion>
                                  </p:childTnLst>
                                </p:cTn>
                              </p:par>
                            </p:childTnLst>
                          </p:cTn>
                        </p:par>
                      </p:childTnLst>
                    </p:cTn>
                  </p:par>
                  <p:par>
                    <p:cTn id="38" fill="hold">
                      <p:stCondLst>
                        <p:cond delay="indefinite"/>
                      </p:stCondLst>
                      <p:childTnLst>
                        <p:par>
                          <p:cTn id="39" fill="hold">
                            <p:stCondLst>
                              <p:cond delay="0"/>
                            </p:stCondLst>
                            <p:childTnLst>
                              <p:par>
                                <p:cTn id="40" presetID="42" presetClass="path" presetSubtype="0" accel="50000" decel="50000" fill="hold" grpId="1" nodeType="clickEffect">
                                  <p:stCondLst>
                                    <p:cond delay="0"/>
                                  </p:stCondLst>
                                  <p:childTnLst>
                                    <p:animMotion origin="layout" path="M -0.00104 0.06875 L -0.0007 0.09884 " pathEditMode="relative" rAng="0" ptsTypes="AA">
                                      <p:cBhvr>
                                        <p:cTn id="41" dur="1000" fill="hold"/>
                                        <p:tgtEl>
                                          <p:spTgt spid="1037"/>
                                        </p:tgtEl>
                                        <p:attrNameLst>
                                          <p:attrName>ppt_x</p:attrName>
                                          <p:attrName>ppt_y</p:attrName>
                                        </p:attrNameLst>
                                      </p:cBhvr>
                                      <p:rCtr x="0" y="15"/>
                                    </p:animMotion>
                                  </p:childTnLst>
                                </p:cTn>
                              </p:par>
                              <p:par>
                                <p:cTn id="42" presetID="8" presetClass="entr" presetSubtype="32" fill="hold" grpId="0"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diamond(out)">
                                      <p:cBhvr>
                                        <p:cTn id="44" dur="500"/>
                                        <p:tgtEl>
                                          <p:spTgt spid="25"/>
                                        </p:tgtEl>
                                      </p:cBhvr>
                                    </p:animEffect>
                                  </p:childTnLst>
                                </p:cTn>
                              </p:par>
                              <p:par>
                                <p:cTn id="45" presetID="8" presetClass="entr" presetSubtype="32"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diamond(out)">
                                      <p:cBhvr>
                                        <p:cTn id="47" dur="500"/>
                                        <p:tgtEl>
                                          <p:spTgt spid="26"/>
                                        </p:tgtEl>
                                      </p:cBhvr>
                                    </p:animEffect>
                                  </p:childTnLst>
                                </p:cTn>
                              </p:par>
                              <p:par>
                                <p:cTn id="48" presetID="22" presetClass="entr" presetSubtype="1" fill="hold" nodeType="withEffect">
                                  <p:stCondLst>
                                    <p:cond delay="0"/>
                                  </p:stCondLst>
                                  <p:childTnLst>
                                    <p:set>
                                      <p:cBhvr>
                                        <p:cTn id="49" dur="1" fill="hold">
                                          <p:stCondLst>
                                            <p:cond delay="0"/>
                                          </p:stCondLst>
                                        </p:cTn>
                                        <p:tgtEl>
                                          <p:spTgt spid="32778">
                                            <p:txEl>
                                              <p:pRg st="2" end="2"/>
                                            </p:txEl>
                                          </p:spTgt>
                                        </p:tgtEl>
                                        <p:attrNameLst>
                                          <p:attrName>style.visibility</p:attrName>
                                        </p:attrNameLst>
                                      </p:cBhvr>
                                      <p:to>
                                        <p:strVal val="visible"/>
                                      </p:to>
                                    </p:set>
                                    <p:animEffect transition="in" filter="wipe(up)">
                                      <p:cBhvr>
                                        <p:cTn id="50" dur="1000"/>
                                        <p:tgtEl>
                                          <p:spTgt spid="32778">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5" presetClass="path" presetSubtype="0" accel="50000" decel="50000" fill="hold" grpId="3" nodeType="clickEffect">
                                  <p:stCondLst>
                                    <p:cond delay="0"/>
                                  </p:stCondLst>
                                  <p:childTnLst>
                                    <p:animMotion origin="layout" path="M 0.08819 -0.00047 L -0.08819 -0.00047 " pathEditMode="relative" rAng="0" ptsTypes="AA">
                                      <p:cBhvr>
                                        <p:cTn id="54" dur="500" fill="hold"/>
                                        <p:tgtEl>
                                          <p:spTgt spid="33"/>
                                        </p:tgtEl>
                                        <p:attrNameLst>
                                          <p:attrName>ppt_x</p:attrName>
                                          <p:attrName>ppt_y</p:attrName>
                                        </p:attrNameLst>
                                      </p:cBhvr>
                                      <p:rCtr x="-88" y="0"/>
                                    </p:animMotion>
                                  </p:childTnLst>
                                </p:cTn>
                              </p:par>
                            </p:childTnLst>
                          </p:cTn>
                        </p:par>
                      </p:childTnLst>
                    </p:cTn>
                  </p:par>
                  <p:par>
                    <p:cTn id="55" fill="hold">
                      <p:stCondLst>
                        <p:cond delay="indefinite"/>
                      </p:stCondLst>
                      <p:childTnLst>
                        <p:par>
                          <p:cTn id="56" fill="hold">
                            <p:stCondLst>
                              <p:cond delay="0"/>
                            </p:stCondLst>
                            <p:childTnLst>
                              <p:par>
                                <p:cTn id="57" presetID="42" presetClass="path" presetSubtype="0" accel="50000" decel="50000" fill="hold" grpId="2" nodeType="clickEffect">
                                  <p:stCondLst>
                                    <p:cond delay="0"/>
                                  </p:stCondLst>
                                  <p:childTnLst>
                                    <p:animMotion origin="layout" path="M -0.0007 0.09884 L -0.00139 0.13125 " pathEditMode="relative" rAng="0" ptsTypes="AA">
                                      <p:cBhvr>
                                        <p:cTn id="58" dur="1000" fill="hold"/>
                                        <p:tgtEl>
                                          <p:spTgt spid="1037"/>
                                        </p:tgtEl>
                                        <p:attrNameLst>
                                          <p:attrName>ppt_x</p:attrName>
                                          <p:attrName>ppt_y</p:attrName>
                                        </p:attrNameLst>
                                      </p:cBhvr>
                                      <p:rCtr x="0" y="16"/>
                                    </p:animMotion>
                                  </p:childTnLst>
                                </p:cTn>
                              </p:par>
                              <p:par>
                                <p:cTn id="59" presetID="8" presetClass="entr" presetSubtype="32"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diamond(out)">
                                      <p:cBhvr>
                                        <p:cTn id="61" dur="500"/>
                                        <p:tgtEl>
                                          <p:spTgt spid="31"/>
                                        </p:tgtEl>
                                      </p:cBhvr>
                                    </p:animEffect>
                                  </p:childTnLst>
                                </p:cTn>
                              </p:par>
                              <p:par>
                                <p:cTn id="62" presetID="22" presetClass="entr" presetSubtype="1" fill="hold" nodeType="withEffect">
                                  <p:stCondLst>
                                    <p:cond delay="0"/>
                                  </p:stCondLst>
                                  <p:childTnLst>
                                    <p:set>
                                      <p:cBhvr>
                                        <p:cTn id="63" dur="1" fill="hold">
                                          <p:stCondLst>
                                            <p:cond delay="0"/>
                                          </p:stCondLst>
                                        </p:cTn>
                                        <p:tgtEl>
                                          <p:spTgt spid="32778">
                                            <p:txEl>
                                              <p:pRg st="3" end="3"/>
                                            </p:txEl>
                                          </p:spTgt>
                                        </p:tgtEl>
                                        <p:attrNameLst>
                                          <p:attrName>style.visibility</p:attrName>
                                        </p:attrNameLst>
                                      </p:cBhvr>
                                      <p:to>
                                        <p:strVal val="visible"/>
                                      </p:to>
                                    </p:set>
                                    <p:animEffect transition="in" filter="wipe(up)">
                                      <p:cBhvr>
                                        <p:cTn id="64" dur="1000"/>
                                        <p:tgtEl>
                                          <p:spTgt spid="32778">
                                            <p:txEl>
                                              <p:pRg st="3" end="3"/>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63" presetClass="path" presetSubtype="0" accel="50000" decel="50000" fill="hold" grpId="4" nodeType="clickEffect">
                                  <p:stCondLst>
                                    <p:cond delay="0"/>
                                  </p:stCondLst>
                                  <p:childTnLst>
                                    <p:animMotion origin="layout" path="M -0.08819 -0.00047 L 0.08403 -0.00047 " pathEditMode="relative" rAng="0" ptsTypes="AA">
                                      <p:cBhvr>
                                        <p:cTn id="68" dur="500" fill="hold"/>
                                        <p:tgtEl>
                                          <p:spTgt spid="33"/>
                                        </p:tgtEl>
                                        <p:attrNameLst>
                                          <p:attrName>ppt_x</p:attrName>
                                          <p:attrName>ppt_y</p:attrName>
                                        </p:attrNameLst>
                                      </p:cBhvr>
                                      <p:rCtr x="86" y="0"/>
                                    </p:animMotion>
                                  </p:childTnLst>
                                </p:cTn>
                              </p:par>
                            </p:childTnLst>
                          </p:cTn>
                        </p:par>
                      </p:childTnLst>
                    </p:cTn>
                  </p:par>
                  <p:par>
                    <p:cTn id="69" fill="hold">
                      <p:stCondLst>
                        <p:cond delay="indefinite"/>
                      </p:stCondLst>
                      <p:childTnLst>
                        <p:par>
                          <p:cTn id="70" fill="hold">
                            <p:stCondLst>
                              <p:cond delay="0"/>
                            </p:stCondLst>
                            <p:childTnLst>
                              <p:par>
                                <p:cTn id="71" presetID="42" presetClass="path" presetSubtype="0" accel="50000" decel="50000" fill="hold" grpId="3" nodeType="clickEffect">
                                  <p:stCondLst>
                                    <p:cond delay="0"/>
                                  </p:stCondLst>
                                  <p:childTnLst>
                                    <p:animMotion origin="layout" path="M -0.00139 0.13125 L -0.00104 0.16134 " pathEditMode="relative" rAng="0" ptsTypes="AA">
                                      <p:cBhvr>
                                        <p:cTn id="72" dur="1000" fill="hold"/>
                                        <p:tgtEl>
                                          <p:spTgt spid="1037"/>
                                        </p:tgtEl>
                                        <p:attrNameLst>
                                          <p:attrName>ppt_x</p:attrName>
                                          <p:attrName>ppt_y</p:attrName>
                                        </p:attrNameLst>
                                      </p:cBhvr>
                                      <p:rCtr x="0" y="15"/>
                                    </p:animMotion>
                                  </p:childTnLst>
                                </p:cTn>
                              </p:par>
                              <p:par>
                                <p:cTn id="73" presetID="8" presetClass="entr" presetSubtype="32" fill="hold" grpId="0" nodeType="withEffect">
                                  <p:stCondLst>
                                    <p:cond delay="0"/>
                                  </p:stCondLst>
                                  <p:childTnLst>
                                    <p:set>
                                      <p:cBhvr>
                                        <p:cTn id="74" dur="1" fill="hold">
                                          <p:stCondLst>
                                            <p:cond delay="0"/>
                                          </p:stCondLst>
                                        </p:cTn>
                                        <p:tgtEl>
                                          <p:spTgt spid="30"/>
                                        </p:tgtEl>
                                        <p:attrNameLst>
                                          <p:attrName>style.visibility</p:attrName>
                                        </p:attrNameLst>
                                      </p:cBhvr>
                                      <p:to>
                                        <p:strVal val="visible"/>
                                      </p:to>
                                    </p:set>
                                    <p:animEffect transition="in" filter="diamond(out)">
                                      <p:cBhvr>
                                        <p:cTn id="75" dur="500"/>
                                        <p:tgtEl>
                                          <p:spTgt spid="30"/>
                                        </p:tgtEl>
                                      </p:cBhvr>
                                    </p:animEffect>
                                  </p:childTnLst>
                                </p:cTn>
                              </p:par>
                              <p:par>
                                <p:cTn id="76" presetID="22" presetClass="entr" presetSubtype="1" fill="hold" nodeType="withEffect">
                                  <p:stCondLst>
                                    <p:cond delay="0"/>
                                  </p:stCondLst>
                                  <p:childTnLst>
                                    <p:set>
                                      <p:cBhvr>
                                        <p:cTn id="77" dur="1" fill="hold">
                                          <p:stCondLst>
                                            <p:cond delay="0"/>
                                          </p:stCondLst>
                                        </p:cTn>
                                        <p:tgtEl>
                                          <p:spTgt spid="32778">
                                            <p:txEl>
                                              <p:pRg st="4" end="4"/>
                                            </p:txEl>
                                          </p:spTgt>
                                        </p:tgtEl>
                                        <p:attrNameLst>
                                          <p:attrName>style.visibility</p:attrName>
                                        </p:attrNameLst>
                                      </p:cBhvr>
                                      <p:to>
                                        <p:strVal val="visible"/>
                                      </p:to>
                                    </p:set>
                                    <p:animEffect transition="in" filter="wipe(up)">
                                      <p:cBhvr>
                                        <p:cTn id="78" dur="1000"/>
                                        <p:tgtEl>
                                          <p:spTgt spid="32778">
                                            <p:txEl>
                                              <p:pRg st="4" end="4"/>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35" presetClass="path" presetSubtype="0" accel="50000" decel="50000" fill="hold" grpId="5" nodeType="clickEffect">
                                  <p:stCondLst>
                                    <p:cond delay="0"/>
                                  </p:stCondLst>
                                  <p:childTnLst>
                                    <p:animMotion origin="layout" path="M 0.08819 -0.00047 L -0.08819 -0.00047 " pathEditMode="relative" rAng="0" ptsTypes="AA">
                                      <p:cBhvr>
                                        <p:cTn id="82" dur="500" fill="hold"/>
                                        <p:tgtEl>
                                          <p:spTgt spid="33"/>
                                        </p:tgtEl>
                                        <p:attrNameLst>
                                          <p:attrName>ppt_x</p:attrName>
                                          <p:attrName>ppt_y</p:attrName>
                                        </p:attrNameLst>
                                      </p:cBhvr>
                                      <p:rCtr x="-88" y="0"/>
                                    </p:animMotion>
                                  </p:childTnLst>
                                </p:cTn>
                              </p:par>
                            </p:childTnLst>
                          </p:cTn>
                        </p:par>
                      </p:childTnLst>
                    </p:cTn>
                  </p:par>
                  <p:par>
                    <p:cTn id="83" fill="hold">
                      <p:stCondLst>
                        <p:cond delay="indefinite"/>
                      </p:stCondLst>
                      <p:childTnLst>
                        <p:par>
                          <p:cTn id="84" fill="hold">
                            <p:stCondLst>
                              <p:cond delay="0"/>
                            </p:stCondLst>
                            <p:childTnLst>
                              <p:par>
                                <p:cTn id="85" presetID="42" presetClass="path" presetSubtype="0" accel="50000" decel="50000" fill="hold" grpId="4" nodeType="clickEffect">
                                  <p:stCondLst>
                                    <p:cond delay="0"/>
                                  </p:stCondLst>
                                  <p:childTnLst>
                                    <p:animMotion origin="layout" path="M -0.00104 0.16134 L -0.00122 0.19282 " pathEditMode="relative" rAng="0" ptsTypes="AA">
                                      <p:cBhvr>
                                        <p:cTn id="86" dur="1000" fill="hold"/>
                                        <p:tgtEl>
                                          <p:spTgt spid="1037"/>
                                        </p:tgtEl>
                                        <p:attrNameLst>
                                          <p:attrName>ppt_x</p:attrName>
                                          <p:attrName>ppt_y</p:attrName>
                                        </p:attrNameLst>
                                      </p:cBhvr>
                                      <p:rCtr x="0" y="16"/>
                                    </p:animMotion>
                                  </p:childTnLst>
                                </p:cTn>
                              </p:par>
                              <p:par>
                                <p:cTn id="87" presetID="8" presetClass="entr" presetSubtype="32" fill="hold" grpId="0" nodeType="withEffect">
                                  <p:stCondLst>
                                    <p:cond delay="0"/>
                                  </p:stCondLst>
                                  <p:childTnLst>
                                    <p:set>
                                      <p:cBhvr>
                                        <p:cTn id="88" dur="1" fill="hold">
                                          <p:stCondLst>
                                            <p:cond delay="0"/>
                                          </p:stCondLst>
                                        </p:cTn>
                                        <p:tgtEl>
                                          <p:spTgt spid="29"/>
                                        </p:tgtEl>
                                        <p:attrNameLst>
                                          <p:attrName>style.visibility</p:attrName>
                                        </p:attrNameLst>
                                      </p:cBhvr>
                                      <p:to>
                                        <p:strVal val="visible"/>
                                      </p:to>
                                    </p:set>
                                    <p:animEffect transition="in" filter="diamond(out)">
                                      <p:cBhvr>
                                        <p:cTn id="89" dur="500"/>
                                        <p:tgtEl>
                                          <p:spTgt spid="29"/>
                                        </p:tgtEl>
                                      </p:cBhvr>
                                    </p:animEffect>
                                  </p:childTnLst>
                                </p:cTn>
                              </p:par>
                              <p:par>
                                <p:cTn id="90" presetID="22" presetClass="entr" presetSubtype="1" fill="hold" nodeType="withEffect">
                                  <p:stCondLst>
                                    <p:cond delay="0"/>
                                  </p:stCondLst>
                                  <p:childTnLst>
                                    <p:set>
                                      <p:cBhvr>
                                        <p:cTn id="91" dur="1" fill="hold">
                                          <p:stCondLst>
                                            <p:cond delay="0"/>
                                          </p:stCondLst>
                                        </p:cTn>
                                        <p:tgtEl>
                                          <p:spTgt spid="32778">
                                            <p:txEl>
                                              <p:pRg st="5" end="5"/>
                                            </p:txEl>
                                          </p:spTgt>
                                        </p:tgtEl>
                                        <p:attrNameLst>
                                          <p:attrName>style.visibility</p:attrName>
                                        </p:attrNameLst>
                                      </p:cBhvr>
                                      <p:to>
                                        <p:strVal val="visible"/>
                                      </p:to>
                                    </p:set>
                                    <p:animEffect transition="in" filter="wipe(up)">
                                      <p:cBhvr>
                                        <p:cTn id="92" dur="1000"/>
                                        <p:tgtEl>
                                          <p:spTgt spid="32778">
                                            <p:txEl>
                                              <p:pRg st="5" end="5"/>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63" presetClass="path" presetSubtype="0" accel="50000" decel="50000" fill="hold" grpId="6" nodeType="clickEffect">
                                  <p:stCondLst>
                                    <p:cond delay="0"/>
                                  </p:stCondLst>
                                  <p:childTnLst>
                                    <p:animMotion origin="layout" path="M -0.08819 -0.00047 L 0.08819 -0.00047 " pathEditMode="relative" rAng="0" ptsTypes="AA">
                                      <p:cBhvr>
                                        <p:cTn id="96" dur="500" fill="hold"/>
                                        <p:tgtEl>
                                          <p:spTgt spid="33"/>
                                        </p:tgtEl>
                                        <p:attrNameLst>
                                          <p:attrName>ppt_x</p:attrName>
                                          <p:attrName>ppt_y</p:attrName>
                                        </p:attrNameLst>
                                      </p:cBhvr>
                                      <p:rCtr x="88" y="0"/>
                                    </p:animMotion>
                                  </p:childTnLst>
                                </p:cTn>
                              </p:par>
                            </p:childTnLst>
                          </p:cTn>
                        </p:par>
                      </p:childTnLst>
                    </p:cTn>
                  </p:par>
                  <p:par>
                    <p:cTn id="97" fill="hold">
                      <p:stCondLst>
                        <p:cond delay="indefinite"/>
                      </p:stCondLst>
                      <p:childTnLst>
                        <p:par>
                          <p:cTn id="98" fill="hold">
                            <p:stCondLst>
                              <p:cond delay="0"/>
                            </p:stCondLst>
                            <p:childTnLst>
                              <p:par>
                                <p:cTn id="99" presetID="42" presetClass="path" presetSubtype="0" accel="50000" decel="50000" fill="hold" grpId="5" nodeType="clickEffect">
                                  <p:stCondLst>
                                    <p:cond delay="0"/>
                                  </p:stCondLst>
                                  <p:childTnLst>
                                    <p:animMotion origin="layout" path="M -0.00122 0.19282 L -0.00157 0.22569 " pathEditMode="relative" rAng="0" ptsTypes="AA">
                                      <p:cBhvr>
                                        <p:cTn id="100" dur="1000" fill="hold"/>
                                        <p:tgtEl>
                                          <p:spTgt spid="1037"/>
                                        </p:tgtEl>
                                        <p:attrNameLst>
                                          <p:attrName>ppt_x</p:attrName>
                                          <p:attrName>ppt_y</p:attrName>
                                        </p:attrNameLst>
                                      </p:cBhvr>
                                      <p:rCtr x="0" y="16"/>
                                    </p:animMotion>
                                  </p:childTnLst>
                                </p:cTn>
                              </p:par>
                              <p:par>
                                <p:cTn id="101" presetID="8" presetClass="entr" presetSubtype="32" fill="hold" grpId="0" nodeType="withEffect">
                                  <p:stCondLst>
                                    <p:cond delay="0"/>
                                  </p:stCondLst>
                                  <p:childTnLst>
                                    <p:set>
                                      <p:cBhvr>
                                        <p:cTn id="102" dur="1" fill="hold">
                                          <p:stCondLst>
                                            <p:cond delay="0"/>
                                          </p:stCondLst>
                                        </p:cTn>
                                        <p:tgtEl>
                                          <p:spTgt spid="28"/>
                                        </p:tgtEl>
                                        <p:attrNameLst>
                                          <p:attrName>style.visibility</p:attrName>
                                        </p:attrNameLst>
                                      </p:cBhvr>
                                      <p:to>
                                        <p:strVal val="visible"/>
                                      </p:to>
                                    </p:set>
                                    <p:animEffect transition="in" filter="diamond(out)">
                                      <p:cBhvr>
                                        <p:cTn id="103" dur="500"/>
                                        <p:tgtEl>
                                          <p:spTgt spid="28"/>
                                        </p:tgtEl>
                                      </p:cBhvr>
                                    </p:animEffect>
                                  </p:childTnLst>
                                </p:cTn>
                              </p:par>
                              <p:par>
                                <p:cTn id="104" presetID="22" presetClass="entr" presetSubtype="1" fill="hold" nodeType="withEffect">
                                  <p:stCondLst>
                                    <p:cond delay="0"/>
                                  </p:stCondLst>
                                  <p:childTnLst>
                                    <p:set>
                                      <p:cBhvr>
                                        <p:cTn id="105" dur="1" fill="hold">
                                          <p:stCondLst>
                                            <p:cond delay="0"/>
                                          </p:stCondLst>
                                        </p:cTn>
                                        <p:tgtEl>
                                          <p:spTgt spid="32778">
                                            <p:txEl>
                                              <p:pRg st="6" end="6"/>
                                            </p:txEl>
                                          </p:spTgt>
                                        </p:tgtEl>
                                        <p:attrNameLst>
                                          <p:attrName>style.visibility</p:attrName>
                                        </p:attrNameLst>
                                      </p:cBhvr>
                                      <p:to>
                                        <p:strVal val="visible"/>
                                      </p:to>
                                    </p:set>
                                    <p:animEffect transition="in" filter="wipe(up)">
                                      <p:cBhvr>
                                        <p:cTn id="106" dur="1000"/>
                                        <p:tgtEl>
                                          <p:spTgt spid="32778">
                                            <p:txEl>
                                              <p:pRg st="6" end="6"/>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mph" presetSubtype="2" fill="hold" nodeType="clickEffect">
                                  <p:stCondLst>
                                    <p:cond delay="0"/>
                                  </p:stCondLst>
                                  <p:childTnLst>
                                    <p:animClr clrSpc="rgb">
                                      <p:cBhvr override="childStyle">
                                        <p:cTn id="110" dur="500" fill="hold"/>
                                        <p:tgtEl>
                                          <p:spTgt spid="32778">
                                            <p:txEl>
                                              <p:pRg st="0" end="0"/>
                                            </p:txEl>
                                          </p:spTgt>
                                        </p:tgtEl>
                                        <p:attrNameLst>
                                          <p:attrName>style.color</p:attrName>
                                        </p:attrNameLst>
                                      </p:cBhvr>
                                      <p:to>
                                        <a:srgbClr val="FF0000"/>
                                      </p:to>
                                    </p:animClr>
                                  </p:childTnLst>
                                </p:cTn>
                              </p:par>
                              <p:par>
                                <p:cTn id="111" presetID="3" presetClass="emph" presetSubtype="2" fill="hold" nodeType="withEffect">
                                  <p:stCondLst>
                                    <p:cond delay="0"/>
                                  </p:stCondLst>
                                  <p:childTnLst>
                                    <p:animClr clrSpc="rgb">
                                      <p:cBhvr override="childStyle">
                                        <p:cTn id="112" dur="500" fill="hold"/>
                                        <p:tgtEl>
                                          <p:spTgt spid="32778">
                                            <p:txEl>
                                              <p:pRg st="0" end="0"/>
                                            </p:txEl>
                                          </p:spTgt>
                                        </p:tgtEl>
                                        <p:attrNameLst>
                                          <p:attrName>style.color</p:attrName>
                                        </p:attrNameLst>
                                      </p:cBhvr>
                                      <p:to>
                                        <a:srgbClr val="FF0000"/>
                                      </p:to>
                                    </p:animClr>
                                  </p:childTnLst>
                                </p:cTn>
                              </p:par>
                              <p:par>
                                <p:cTn id="113" presetID="3" presetClass="emph" presetSubtype="2" fill="hold" nodeType="withEffect">
                                  <p:stCondLst>
                                    <p:cond delay="0"/>
                                  </p:stCondLst>
                                  <p:childTnLst>
                                    <p:animClr clrSpc="rgb">
                                      <p:cBhvr override="childStyle">
                                        <p:cTn id="114" dur="500" fill="hold"/>
                                        <p:tgtEl>
                                          <p:spTgt spid="32778">
                                            <p:txEl>
                                              <p:pRg st="2" end="2"/>
                                            </p:txEl>
                                          </p:spTgt>
                                        </p:tgtEl>
                                        <p:attrNameLst>
                                          <p:attrName>style.color</p:attrName>
                                        </p:attrNameLst>
                                      </p:cBhvr>
                                      <p:to>
                                        <a:srgbClr val="FF0000"/>
                                      </p:to>
                                    </p:animClr>
                                  </p:childTnLst>
                                </p:cTn>
                              </p:par>
                              <p:par>
                                <p:cTn id="115" presetID="3" presetClass="emph" presetSubtype="2" fill="hold" nodeType="withEffect">
                                  <p:stCondLst>
                                    <p:cond delay="0"/>
                                  </p:stCondLst>
                                  <p:childTnLst>
                                    <p:animClr clrSpc="rgb">
                                      <p:cBhvr override="childStyle">
                                        <p:cTn id="116" dur="500" fill="hold"/>
                                        <p:tgtEl>
                                          <p:spTgt spid="32778">
                                            <p:txEl>
                                              <p:pRg st="2" end="2"/>
                                            </p:txEl>
                                          </p:spTgt>
                                        </p:tgtEl>
                                        <p:attrNameLst>
                                          <p:attrName>style.color</p:attrName>
                                        </p:attrNameLst>
                                      </p:cBhvr>
                                      <p:to>
                                        <a:srgbClr val="FF0000"/>
                                      </p:to>
                                    </p:animClr>
                                  </p:childTnLst>
                                </p:cTn>
                              </p:par>
                              <p:par>
                                <p:cTn id="117" presetID="3" presetClass="emph" presetSubtype="2" fill="hold" nodeType="withEffect">
                                  <p:stCondLst>
                                    <p:cond delay="0"/>
                                  </p:stCondLst>
                                  <p:childTnLst>
                                    <p:animClr clrSpc="rgb">
                                      <p:cBhvr override="childStyle">
                                        <p:cTn id="118" dur="500" fill="hold"/>
                                        <p:tgtEl>
                                          <p:spTgt spid="32778">
                                            <p:txEl>
                                              <p:pRg st="6" end="6"/>
                                            </p:txEl>
                                          </p:spTgt>
                                        </p:tgtEl>
                                        <p:attrNameLst>
                                          <p:attrName>style.color</p:attrName>
                                        </p:attrNameLst>
                                      </p:cBhvr>
                                      <p:to>
                                        <a:srgbClr val="FF0000"/>
                                      </p:to>
                                    </p:animClr>
                                  </p:childTnLst>
                                </p:cTn>
                              </p:par>
                              <p:par>
                                <p:cTn id="119" presetID="3" presetClass="emph" presetSubtype="2" fill="hold" nodeType="withEffect">
                                  <p:stCondLst>
                                    <p:cond delay="0"/>
                                  </p:stCondLst>
                                  <p:childTnLst>
                                    <p:animClr clrSpc="rgb">
                                      <p:cBhvr override="childStyle">
                                        <p:cTn id="120" dur="500" fill="hold"/>
                                        <p:tgtEl>
                                          <p:spTgt spid="32778">
                                            <p:txEl>
                                              <p:pRg st="6" end="6"/>
                                            </p:txEl>
                                          </p:spTgt>
                                        </p:tgtEl>
                                        <p:attrNameLst>
                                          <p:attrName>style.color</p:attrName>
                                        </p:attrNameLst>
                                      </p:cBhvr>
                                      <p:to>
                                        <a:srgbClr val="FF0000"/>
                                      </p:to>
                                    </p:animClr>
                                  </p:childTnLst>
                                </p:cTn>
                              </p:par>
                            </p:childTnLst>
                          </p:cTn>
                        </p:par>
                        <p:par>
                          <p:cTn id="121" fill="hold">
                            <p:stCondLst>
                              <p:cond delay="500"/>
                            </p:stCondLst>
                            <p:childTnLst>
                              <p:par>
                                <p:cTn id="122" presetID="3" presetClass="entr" presetSubtype="10" fill="hold" grpId="0" nodeType="afterEffect">
                                  <p:stCondLst>
                                    <p:cond delay="0"/>
                                  </p:stCondLst>
                                  <p:childTnLst>
                                    <p:set>
                                      <p:cBhvr>
                                        <p:cTn id="123" dur="1" fill="hold">
                                          <p:stCondLst>
                                            <p:cond delay="0"/>
                                          </p:stCondLst>
                                        </p:cTn>
                                        <p:tgtEl>
                                          <p:spTgt spid="21"/>
                                        </p:tgtEl>
                                        <p:attrNameLst>
                                          <p:attrName>style.visibility</p:attrName>
                                        </p:attrNameLst>
                                      </p:cBhvr>
                                      <p:to>
                                        <p:strVal val="visible"/>
                                      </p:to>
                                    </p:set>
                                    <p:animEffect transition="in" filter="blinds(horizontal)">
                                      <p:cBhvr>
                                        <p:cTn id="12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7" grpId="0" animBg="1"/>
      <p:bldP spid="1037" grpId="1" animBg="1"/>
      <p:bldP spid="1037" grpId="2" animBg="1"/>
      <p:bldP spid="1037" grpId="3" animBg="1"/>
      <p:bldP spid="1037" grpId="4" animBg="1"/>
      <p:bldP spid="1037" grpId="5" animBg="1"/>
      <p:bldP spid="1037" grpId="6" animBg="1"/>
      <p:bldP spid="21" grpId="0"/>
      <p:bldP spid="22" grpId="0" animBg="1"/>
      <p:bldP spid="24" grpId="0" animBg="1"/>
      <p:bldP spid="25" grpId="0" animBg="1"/>
      <p:bldP spid="26" grpId="0" animBg="1"/>
      <p:bldP spid="28" grpId="0" animBg="1"/>
      <p:bldP spid="29" grpId="0" animBg="1"/>
      <p:bldP spid="30" grpId="0" animBg="1"/>
      <p:bldP spid="31" grpId="0" animBg="1"/>
      <p:bldP spid="32" grpId="0" animBg="1"/>
      <p:bldP spid="33" grpId="0" animBg="1"/>
      <p:bldP spid="33" grpId="1" animBg="1"/>
      <p:bldP spid="33" grpId="2" animBg="1"/>
      <p:bldP spid="33" grpId="3" animBg="1"/>
      <p:bldP spid="33" grpId="4" animBg="1"/>
      <p:bldP spid="33" grpId="5" animBg="1"/>
      <p:bldP spid="33" grpId="6"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Paired Comparisons: Experiment Setup</a:t>
            </a:r>
            <a:endParaRPr lang="en-US" dirty="0"/>
          </a:p>
        </p:txBody>
      </p:sp>
      <p:sp>
        <p:nvSpPr>
          <p:cNvPr id="3" name="Content Placeholder 2"/>
          <p:cNvSpPr>
            <a:spLocks noGrp="1"/>
          </p:cNvSpPr>
          <p:nvPr>
            <p:ph idx="1"/>
          </p:nvPr>
        </p:nvSpPr>
        <p:spPr>
          <a:xfrm>
            <a:off x="408562" y="1219200"/>
            <a:ext cx="8433881" cy="4800600"/>
          </a:xfrm>
        </p:spPr>
        <p:txBody>
          <a:bodyPr/>
          <a:lstStyle/>
          <a:p>
            <a:pPr marL="233363" indent="-233363"/>
            <a:r>
              <a:rPr lang="en-US" dirty="0" smtClean="0"/>
              <a:t>Experiment Setup</a:t>
            </a:r>
          </a:p>
          <a:p>
            <a:pPr marL="635000" lvl="1"/>
            <a:r>
              <a:rPr lang="en-US" dirty="0" smtClean="0"/>
              <a:t>Phase I: 19.12.2007 – 25.01.2008</a:t>
            </a:r>
          </a:p>
          <a:p>
            <a:pPr marL="855663" lvl="2" indent="-174625"/>
            <a:r>
              <a:rPr lang="en-US" dirty="0" smtClean="0"/>
              <a:t>Balanced Interleaving of (</a:t>
            </a:r>
            <a:r>
              <a:rPr lang="en-US" cap="small" dirty="0" err="1" smtClean="0"/>
              <a:t>Orig,Flat</a:t>
            </a:r>
            <a:r>
              <a:rPr lang="en-US" cap="small" dirty="0" smtClean="0"/>
              <a:t>) (</a:t>
            </a:r>
            <a:r>
              <a:rPr lang="en-US" cap="small" dirty="0" err="1" smtClean="0"/>
              <a:t>Flat,Rand</a:t>
            </a:r>
            <a:r>
              <a:rPr lang="en-US" cap="small" dirty="0" smtClean="0"/>
              <a:t>) (</a:t>
            </a:r>
            <a:r>
              <a:rPr lang="en-US" cap="small" dirty="0" err="1" smtClean="0"/>
              <a:t>Orig,Rand</a:t>
            </a:r>
            <a:r>
              <a:rPr lang="en-US" cap="small" dirty="0" smtClean="0"/>
              <a:t>)</a:t>
            </a:r>
            <a:endParaRPr lang="en-US" dirty="0" smtClean="0"/>
          </a:p>
          <a:p>
            <a:pPr marL="635000" lvl="1"/>
            <a:r>
              <a:rPr lang="en-US" dirty="0" smtClean="0"/>
              <a:t>Phase II: 27.01.2008 – 25.02.2008</a:t>
            </a:r>
          </a:p>
          <a:p>
            <a:pPr marL="855663" lvl="2" indent="-174625"/>
            <a:r>
              <a:rPr lang="en-US" dirty="0" smtClean="0"/>
              <a:t>Balanced Interleaving of (</a:t>
            </a:r>
            <a:r>
              <a:rPr lang="en-US" cap="small" dirty="0" smtClean="0"/>
              <a:t>Orig,Swap2) (Swap2,Swap4) (Orig,Swap4)</a:t>
            </a:r>
          </a:p>
          <a:p>
            <a:pPr marL="635000" lvl="1"/>
            <a:r>
              <a:rPr lang="en-US" dirty="0" smtClean="0"/>
              <a:t>Phase III: 15.03.2008 – 20.04.2008</a:t>
            </a:r>
          </a:p>
          <a:p>
            <a:pPr marL="855663" lvl="2" indent="-174625"/>
            <a:r>
              <a:rPr lang="en-US" dirty="0" smtClean="0"/>
              <a:t>Team-Game Interleaving of (</a:t>
            </a:r>
            <a:r>
              <a:rPr lang="en-US" cap="small" dirty="0" err="1" smtClean="0"/>
              <a:t>Orig,Flat</a:t>
            </a:r>
            <a:r>
              <a:rPr lang="en-US" cap="small" dirty="0" smtClean="0"/>
              <a:t>) (</a:t>
            </a:r>
            <a:r>
              <a:rPr lang="en-US" cap="small" dirty="0" err="1" smtClean="0"/>
              <a:t>Flat,Rand</a:t>
            </a:r>
            <a:r>
              <a:rPr lang="en-US" cap="small" dirty="0" smtClean="0"/>
              <a:t>) (</a:t>
            </a:r>
            <a:r>
              <a:rPr lang="en-US" cap="small" dirty="0" err="1" smtClean="0"/>
              <a:t>Orig,Rand</a:t>
            </a:r>
            <a:r>
              <a:rPr lang="en-US" cap="small" dirty="0" smtClean="0"/>
              <a:t>)</a:t>
            </a:r>
            <a:endParaRPr lang="en-US" dirty="0" smtClean="0"/>
          </a:p>
          <a:p>
            <a:pPr marL="855663" lvl="2" indent="-174625"/>
            <a:r>
              <a:rPr lang="en-US" dirty="0" smtClean="0"/>
              <a:t>Team-Game Interleaving of (</a:t>
            </a:r>
            <a:r>
              <a:rPr lang="en-US" cap="small" dirty="0" smtClean="0"/>
              <a:t>Orig,Swap2) (Swap2,Swap4) (Orig,Swap4)</a:t>
            </a:r>
            <a:endParaRPr lang="en-US" dirty="0" smtClean="0"/>
          </a:p>
          <a:p>
            <a:pPr marL="233363" indent="-233363"/>
            <a:r>
              <a:rPr lang="en-US" dirty="0" smtClean="0"/>
              <a:t>Quality Control and Data Cleaning</a:t>
            </a:r>
          </a:p>
          <a:p>
            <a:pPr marL="631825" lvl="1" indent="-282575"/>
            <a:r>
              <a:rPr lang="en-US" dirty="0" smtClean="0"/>
              <a:t>Same as for absolute metrics</a:t>
            </a:r>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Balanced Interleaving: Results</a:t>
            </a:r>
            <a:endParaRPr lang="en-US" dirty="0"/>
          </a:p>
        </p:txBody>
      </p:sp>
      <p:graphicFrame>
        <p:nvGraphicFramePr>
          <p:cNvPr id="4" name="Content Placeholder 3"/>
          <p:cNvGraphicFramePr>
            <a:graphicFrameLocks noGrp="1"/>
          </p:cNvGraphicFramePr>
          <p:nvPr>
            <p:ph idx="1"/>
          </p:nvPr>
        </p:nvGraphicFramePr>
        <p:xfrm>
          <a:off x="609600" y="1971200"/>
          <a:ext cx="7924800" cy="4800600"/>
        </p:xfrm>
        <a:graphic>
          <a:graphicData uri="http://schemas.openxmlformats.org/drawingml/2006/chart">
            <c:chart xmlns:c="http://schemas.openxmlformats.org/drawingml/2006/chart" xmlns:r="http://schemas.openxmlformats.org/officeDocument/2006/relationships" r:id="rId8"/>
          </a:graphicData>
        </a:graphic>
      </p:graphicFrame>
      <p:pic>
        <p:nvPicPr>
          <p:cNvPr id="6" name="Picture 5" descr="txp_fig.png"/>
          <p:cNvPicPr>
            <a:picLocks noChangeAspect="1"/>
          </p:cNvPicPr>
          <p:nvPr>
            <p:custDataLst>
              <p:tags r:id="rId1"/>
            </p:custDataLst>
          </p:nvPr>
        </p:nvPicPr>
        <p:blipFill>
          <a:blip r:embed="rId9">
            <a:clrChange>
              <a:clrFrom>
                <a:srgbClr val="FFFFFF"/>
              </a:clrFrom>
              <a:clrTo>
                <a:srgbClr val="FFFFFF">
                  <a:alpha val="0"/>
                </a:srgbClr>
              </a:clrTo>
            </a:clrChange>
            <a:lum/>
          </a:blip>
          <a:stretch>
            <a:fillRect/>
          </a:stretch>
        </p:blipFill>
        <p:spPr>
          <a:xfrm>
            <a:off x="1726315" y="2681467"/>
            <a:ext cx="353568" cy="402336"/>
          </a:xfrm>
          <a:prstGeom prst="rect">
            <a:avLst/>
          </a:prstGeom>
          <a:noFill/>
        </p:spPr>
      </p:pic>
      <p:pic>
        <p:nvPicPr>
          <p:cNvPr id="8" name="Picture 7" descr="txp_fig.png"/>
          <p:cNvPicPr>
            <a:picLocks noChangeAspect="1"/>
          </p:cNvPicPr>
          <p:nvPr>
            <p:custDataLst>
              <p:tags r:id="rId2"/>
            </p:custDataLst>
          </p:nvPr>
        </p:nvPicPr>
        <p:blipFill>
          <a:blip r:embed="rId9">
            <a:clrChange>
              <a:clrFrom>
                <a:srgbClr val="FFFFFF"/>
              </a:clrFrom>
              <a:clrTo>
                <a:srgbClr val="FFFFFF">
                  <a:alpha val="0"/>
                </a:srgbClr>
              </a:clrTo>
            </a:clrChange>
            <a:lum/>
          </a:blip>
          <a:stretch>
            <a:fillRect/>
          </a:stretch>
        </p:blipFill>
        <p:spPr>
          <a:xfrm>
            <a:off x="2930525" y="2881336"/>
            <a:ext cx="353568" cy="402336"/>
          </a:xfrm>
          <a:prstGeom prst="rect">
            <a:avLst/>
          </a:prstGeom>
          <a:noFill/>
        </p:spPr>
      </p:pic>
      <p:pic>
        <p:nvPicPr>
          <p:cNvPr id="9" name="Picture 8" descr="txp_fig.png"/>
          <p:cNvPicPr>
            <a:picLocks noChangeAspect="1"/>
          </p:cNvPicPr>
          <p:nvPr>
            <p:custDataLst>
              <p:tags r:id="rId3"/>
            </p:custDataLst>
          </p:nvPr>
        </p:nvPicPr>
        <p:blipFill>
          <a:blip r:embed="rId9">
            <a:clrChange>
              <a:clrFrom>
                <a:srgbClr val="FFFFFF"/>
              </a:clrFrom>
              <a:clrTo>
                <a:srgbClr val="FFFFFF">
                  <a:alpha val="0"/>
                </a:srgbClr>
              </a:clrTo>
            </a:clrChange>
            <a:lum/>
          </a:blip>
          <a:stretch>
            <a:fillRect/>
          </a:stretch>
        </p:blipFill>
        <p:spPr>
          <a:xfrm>
            <a:off x="4132237" y="2044385"/>
            <a:ext cx="353568" cy="402336"/>
          </a:xfrm>
          <a:prstGeom prst="rect">
            <a:avLst/>
          </a:prstGeom>
          <a:noFill/>
        </p:spPr>
      </p:pic>
      <p:pic>
        <p:nvPicPr>
          <p:cNvPr id="10" name="Picture 9" descr="txp_fig.png"/>
          <p:cNvPicPr>
            <a:picLocks noChangeAspect="1"/>
          </p:cNvPicPr>
          <p:nvPr>
            <p:custDataLst>
              <p:tags r:id="rId4"/>
            </p:custDataLst>
          </p:nvPr>
        </p:nvPicPr>
        <p:blipFill>
          <a:blip r:embed="rId9">
            <a:clrChange>
              <a:clrFrom>
                <a:srgbClr val="FFFFFF"/>
              </a:clrFrom>
              <a:clrTo>
                <a:srgbClr val="FFFFFF">
                  <a:alpha val="0"/>
                </a:srgbClr>
              </a:clrTo>
            </a:clrChange>
            <a:lum/>
          </a:blip>
          <a:stretch>
            <a:fillRect/>
          </a:stretch>
        </p:blipFill>
        <p:spPr>
          <a:xfrm>
            <a:off x="5303968" y="3500930"/>
            <a:ext cx="353568" cy="402336"/>
          </a:xfrm>
          <a:prstGeom prst="rect">
            <a:avLst/>
          </a:prstGeom>
          <a:noFill/>
        </p:spPr>
      </p:pic>
      <p:pic>
        <p:nvPicPr>
          <p:cNvPr id="11" name="Picture 10" descr="txp_fig.png"/>
          <p:cNvPicPr>
            <a:picLocks noChangeAspect="1"/>
          </p:cNvPicPr>
          <p:nvPr>
            <p:custDataLst>
              <p:tags r:id="rId5"/>
            </p:custDataLst>
          </p:nvPr>
        </p:nvPicPr>
        <p:blipFill>
          <a:blip r:embed="rId9">
            <a:clrChange>
              <a:clrFrom>
                <a:srgbClr val="FFFFFF"/>
              </a:clrFrom>
              <a:clrTo>
                <a:srgbClr val="FFFFFF">
                  <a:alpha val="0"/>
                </a:srgbClr>
              </a:clrTo>
            </a:clrChange>
            <a:lum/>
          </a:blip>
          <a:stretch>
            <a:fillRect/>
          </a:stretch>
        </p:blipFill>
        <p:spPr>
          <a:xfrm>
            <a:off x="6505679" y="2514077"/>
            <a:ext cx="353568" cy="402336"/>
          </a:xfrm>
          <a:prstGeom prst="rect">
            <a:avLst/>
          </a:prstGeom>
          <a:noFill/>
        </p:spPr>
      </p:pic>
      <p:pic>
        <p:nvPicPr>
          <p:cNvPr id="12" name="Picture 11" descr="txp_fig.png"/>
          <p:cNvPicPr>
            <a:picLocks noChangeAspect="1"/>
          </p:cNvPicPr>
          <p:nvPr>
            <p:custDataLst>
              <p:tags r:id="rId6"/>
            </p:custDataLst>
          </p:nvPr>
        </p:nvPicPr>
        <p:blipFill>
          <a:blip r:embed="rId9">
            <a:clrChange>
              <a:clrFrom>
                <a:srgbClr val="FFFFFF"/>
              </a:clrFrom>
              <a:clrTo>
                <a:srgbClr val="FFFFFF">
                  <a:alpha val="0"/>
                </a:srgbClr>
              </a:clrTo>
            </a:clrChange>
            <a:lum/>
          </a:blip>
          <a:stretch>
            <a:fillRect/>
          </a:stretch>
        </p:blipFill>
        <p:spPr>
          <a:xfrm>
            <a:off x="7752361" y="2591526"/>
            <a:ext cx="353568" cy="402336"/>
          </a:xfrm>
          <a:prstGeom prst="rect">
            <a:avLst/>
          </a:prstGeom>
          <a:noFill/>
        </p:spPr>
      </p:pic>
      <p:sp>
        <p:nvSpPr>
          <p:cNvPr id="13" name="Rectangle 12"/>
          <p:cNvSpPr/>
          <p:nvPr/>
        </p:nvSpPr>
        <p:spPr bwMode="auto">
          <a:xfrm>
            <a:off x="2143592" y="1454046"/>
            <a:ext cx="1409076" cy="374754"/>
          </a:xfrm>
          <a:prstGeom prst="rect">
            <a:avLst/>
          </a:prstGeom>
          <a:solidFill>
            <a:schemeClr val="bg1">
              <a:lumMod val="85000"/>
            </a:schemeClr>
          </a:solidFill>
          <a:ln w="9525" cap="flat" cmpd="sng" algn="ctr">
            <a:solidFill>
              <a:schemeClr val="bg1">
                <a:lumMod val="6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t>
            </a:r>
            <a:r>
              <a:rPr kumimoji="0" lang="en-US" sz="1800" b="0" i="0" u="none" strike="noStrike" cap="none" normalizeH="0" dirty="0" smtClean="0">
                <a:ln>
                  <a:noFill/>
                </a:ln>
                <a:solidFill>
                  <a:schemeClr val="tx1"/>
                </a:solidFill>
                <a:effectLst/>
                <a:latin typeface="Times New Roman" pitchFamily="18" charset="0"/>
              </a:rPr>
              <a:t> wins </a:t>
            </a:r>
            <a:r>
              <a:rPr kumimoji="0" lang="en-US" sz="1800" b="0" i="0" u="none" strike="noStrike" cap="small" normalizeH="0" dirty="0" err="1" smtClean="0">
                <a:ln>
                  <a:noFill/>
                </a:ln>
                <a:solidFill>
                  <a:schemeClr val="tx1"/>
                </a:solidFill>
                <a:effectLst/>
                <a:latin typeface="Times New Roman" pitchFamily="18" charset="0"/>
              </a:rPr>
              <a:t>Orig</a:t>
            </a:r>
            <a:endParaRPr kumimoji="0" lang="en-US" sz="1800" b="0" i="0" u="none" strike="noStrike" cap="small" normalizeH="0" dirty="0" smtClean="0">
              <a:ln>
                <a:noFill/>
              </a:ln>
              <a:solidFill>
                <a:schemeClr val="tx1"/>
              </a:solidFill>
              <a:effectLst/>
              <a:latin typeface="Times New Roman" pitchFamily="18" charset="0"/>
            </a:endParaRPr>
          </a:p>
        </p:txBody>
      </p:sp>
      <p:cxnSp>
        <p:nvCxnSpPr>
          <p:cNvPr id="15" name="Straight Arrow Connector 14"/>
          <p:cNvCxnSpPr>
            <a:stCxn id="13" idx="2"/>
          </p:cNvCxnSpPr>
          <p:nvPr/>
        </p:nvCxnSpPr>
        <p:spPr bwMode="auto">
          <a:xfrm rot="16200000" flipH="1">
            <a:off x="3013022" y="1663908"/>
            <a:ext cx="614600" cy="94438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8" name="Rectangle 17"/>
          <p:cNvSpPr/>
          <p:nvPr/>
        </p:nvSpPr>
        <p:spPr bwMode="auto">
          <a:xfrm>
            <a:off x="4499522" y="1441556"/>
            <a:ext cx="1409076" cy="374754"/>
          </a:xfrm>
          <a:prstGeom prst="rect">
            <a:avLst/>
          </a:prstGeom>
          <a:solidFill>
            <a:schemeClr val="bg1">
              <a:lumMod val="85000"/>
            </a:schemeClr>
          </a:solidFill>
          <a:ln w="9525" cap="flat" cmpd="sng" algn="ctr">
            <a:solidFill>
              <a:schemeClr val="bg1">
                <a:lumMod val="6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a:t>
            </a:r>
            <a:r>
              <a:rPr kumimoji="0" lang="en-US" sz="1800" b="0" i="0" u="none" strike="noStrike" cap="none" normalizeH="0" dirty="0" smtClean="0">
                <a:ln>
                  <a:noFill/>
                </a:ln>
                <a:solidFill>
                  <a:schemeClr val="tx1"/>
                </a:solidFill>
                <a:effectLst/>
                <a:latin typeface="Times New Roman" pitchFamily="18" charset="0"/>
              </a:rPr>
              <a:t> wins </a:t>
            </a:r>
            <a:r>
              <a:rPr lang="en-US" sz="1800" cap="small" dirty="0" smtClean="0"/>
              <a:t>Rand</a:t>
            </a:r>
            <a:endParaRPr kumimoji="0" lang="en-US" sz="1800" b="0" i="0" u="none" strike="noStrike" cap="small" normalizeH="0" dirty="0" smtClean="0">
              <a:ln>
                <a:noFill/>
              </a:ln>
              <a:solidFill>
                <a:schemeClr val="tx1"/>
              </a:solidFill>
              <a:effectLst/>
              <a:latin typeface="Times New Roman" pitchFamily="18" charset="0"/>
            </a:endParaRPr>
          </a:p>
        </p:txBody>
      </p:sp>
      <p:cxnSp>
        <p:nvCxnSpPr>
          <p:cNvPr id="19" name="Straight Arrow Connector 18"/>
          <p:cNvCxnSpPr>
            <a:stCxn id="18" idx="2"/>
          </p:cNvCxnSpPr>
          <p:nvPr/>
        </p:nvCxnSpPr>
        <p:spPr bwMode="auto">
          <a:xfrm rot="5400000">
            <a:off x="4199732" y="2128618"/>
            <a:ext cx="1316637" cy="69202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4" name="TextBox 13"/>
          <p:cNvSpPr txBox="1"/>
          <p:nvPr/>
        </p:nvSpPr>
        <p:spPr>
          <a:xfrm rot="16200000">
            <a:off x="-72553" y="3446062"/>
            <a:ext cx="1275606" cy="338554"/>
          </a:xfrm>
          <a:prstGeom prst="rect">
            <a:avLst/>
          </a:prstGeom>
          <a:noFill/>
        </p:spPr>
        <p:txBody>
          <a:bodyPr wrap="none" rtlCol="0">
            <a:spAutoFit/>
          </a:bodyPr>
          <a:lstStyle/>
          <a:p>
            <a:r>
              <a:rPr lang="en-US" sz="1600" dirty="0" smtClean="0"/>
              <a:t>Percent Wins</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par>
                                <p:cTn id="8" presetID="22" presetClass="entr" presetSubtype="1"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up)">
                                      <p:cBhvr>
                                        <p:cTn id="10" dur="500"/>
                                        <p:tgtEl>
                                          <p:spTgt spid="19"/>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up)">
                                      <p:cBhvr>
                                        <p:cTn id="13" dur="500"/>
                                        <p:tgtEl>
                                          <p:spTgt spid="13"/>
                                        </p:tgtEl>
                                      </p:cBhvr>
                                    </p:animEffect>
                                  </p:childTnLst>
                                </p:cTn>
                              </p:par>
                              <p:par>
                                <p:cTn id="14" presetID="22" presetClass="entr" presetSubtype="1"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up)">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linds(horizontal)">
                                      <p:cBhvr>
                                        <p:cTn id="21" dur="500"/>
                                        <p:tgtEl>
                                          <p:spTgt spid="6"/>
                                        </p:tgtEl>
                                      </p:cBhvr>
                                    </p:animEffect>
                                  </p:childTnLst>
                                </p:cTn>
                              </p:par>
                              <p:par>
                                <p:cTn id="22" presetID="3" presetClass="entr" presetSubtype="1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linds(horizontal)">
                                      <p:cBhvr>
                                        <p:cTn id="24" dur="500"/>
                                        <p:tgtEl>
                                          <p:spTgt spid="8"/>
                                        </p:tgtEl>
                                      </p:cBhvr>
                                    </p:animEffect>
                                  </p:childTnLst>
                                </p:cTn>
                              </p:par>
                              <p:par>
                                <p:cTn id="25" presetID="3" presetClass="entr" presetSubtype="1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par>
                                <p:cTn id="28" presetID="3" presetClass="entr" presetSubtype="10"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linds(horizontal)">
                                      <p:cBhvr>
                                        <p:cTn id="30" dur="500"/>
                                        <p:tgtEl>
                                          <p:spTgt spid="11"/>
                                        </p:tgtEl>
                                      </p:cBhvr>
                                    </p:animEffect>
                                  </p:childTnLst>
                                </p:cTn>
                              </p:par>
                              <p:par>
                                <p:cTn id="31" presetID="3" presetClass="entr" presetSubtype="10"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linds(horizontal)">
                                      <p:cBhvr>
                                        <p:cTn id="33" dur="500"/>
                                        <p:tgtEl>
                                          <p:spTgt spid="12"/>
                                        </p:tgtEl>
                                      </p:cBhvr>
                                    </p:animEffect>
                                  </p:childTnLst>
                                </p:cTn>
                              </p:par>
                              <p:par>
                                <p:cTn id="34" presetID="3" presetClass="entr" presetSubtype="10" fill="hold"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blinds(horizontal)">
                                      <p:cBhvr>
                                        <p:cTn id="3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Team-Game Interleaving: Results</a:t>
            </a:r>
            <a:endParaRPr lang="en-US" dirty="0"/>
          </a:p>
        </p:txBody>
      </p:sp>
      <p:graphicFrame>
        <p:nvGraphicFramePr>
          <p:cNvPr id="4" name="Content Placeholder 3"/>
          <p:cNvGraphicFramePr>
            <a:graphicFrameLocks noGrp="1"/>
          </p:cNvGraphicFramePr>
          <p:nvPr>
            <p:ph idx="1"/>
          </p:nvPr>
        </p:nvGraphicFramePr>
        <p:xfrm>
          <a:off x="609600" y="1971200"/>
          <a:ext cx="7924800" cy="4800600"/>
        </p:xfrm>
        <a:graphic>
          <a:graphicData uri="http://schemas.openxmlformats.org/drawingml/2006/chart">
            <c:chart xmlns:c="http://schemas.openxmlformats.org/drawingml/2006/chart" xmlns:r="http://schemas.openxmlformats.org/officeDocument/2006/relationships" r:id="rId6"/>
          </a:graphicData>
        </a:graphic>
      </p:graphicFrame>
      <p:pic>
        <p:nvPicPr>
          <p:cNvPr id="6" name="Picture 5" descr="txp_fig.png"/>
          <p:cNvPicPr>
            <a:picLocks noChangeAspect="1"/>
          </p:cNvPicPr>
          <p:nvPr>
            <p:custDataLst>
              <p:tags r:id="rId1"/>
            </p:custDataLst>
          </p:nvPr>
        </p:nvPicPr>
        <p:blipFill>
          <a:blip r:embed="rId7">
            <a:clrChange>
              <a:clrFrom>
                <a:srgbClr val="FFFFFF"/>
              </a:clrFrom>
              <a:clrTo>
                <a:srgbClr val="FFFFFF">
                  <a:alpha val="0"/>
                </a:srgbClr>
              </a:clrTo>
            </a:clrChange>
            <a:lum/>
          </a:blip>
          <a:stretch>
            <a:fillRect/>
          </a:stretch>
        </p:blipFill>
        <p:spPr>
          <a:xfrm>
            <a:off x="1726315" y="2379899"/>
            <a:ext cx="353568" cy="402336"/>
          </a:xfrm>
          <a:prstGeom prst="rect">
            <a:avLst/>
          </a:prstGeom>
          <a:noFill/>
        </p:spPr>
      </p:pic>
      <p:pic>
        <p:nvPicPr>
          <p:cNvPr id="8" name="Picture 7" descr="txp_fig.png"/>
          <p:cNvPicPr>
            <a:picLocks noChangeAspect="1"/>
          </p:cNvPicPr>
          <p:nvPr>
            <p:custDataLst>
              <p:tags r:id="rId2"/>
            </p:custDataLst>
          </p:nvPr>
        </p:nvPicPr>
        <p:blipFill>
          <a:blip r:embed="rId7">
            <a:clrChange>
              <a:clrFrom>
                <a:srgbClr val="FFFFFF"/>
              </a:clrFrom>
              <a:clrTo>
                <a:srgbClr val="FFFFFF">
                  <a:alpha val="0"/>
                </a:srgbClr>
              </a:clrTo>
            </a:clrChange>
            <a:lum/>
          </a:blip>
          <a:stretch>
            <a:fillRect/>
          </a:stretch>
        </p:blipFill>
        <p:spPr>
          <a:xfrm>
            <a:off x="2930525" y="2404664"/>
            <a:ext cx="353568" cy="402336"/>
          </a:xfrm>
          <a:prstGeom prst="rect">
            <a:avLst/>
          </a:prstGeom>
          <a:noFill/>
        </p:spPr>
      </p:pic>
      <p:pic>
        <p:nvPicPr>
          <p:cNvPr id="9" name="Picture 8" descr="txp_fig.png"/>
          <p:cNvPicPr>
            <a:picLocks noChangeAspect="1"/>
          </p:cNvPicPr>
          <p:nvPr>
            <p:custDataLst>
              <p:tags r:id="rId3"/>
            </p:custDataLst>
          </p:nvPr>
        </p:nvPicPr>
        <p:blipFill>
          <a:blip r:embed="rId7">
            <a:clrChange>
              <a:clrFrom>
                <a:srgbClr val="FFFFFF"/>
              </a:clrFrom>
              <a:clrTo>
                <a:srgbClr val="FFFFFF">
                  <a:alpha val="0"/>
                </a:srgbClr>
              </a:clrTo>
            </a:clrChange>
            <a:lum/>
          </a:blip>
          <a:stretch>
            <a:fillRect/>
          </a:stretch>
        </p:blipFill>
        <p:spPr>
          <a:xfrm>
            <a:off x="4132237" y="1937377"/>
            <a:ext cx="353568" cy="402336"/>
          </a:xfrm>
          <a:prstGeom prst="rect">
            <a:avLst/>
          </a:prstGeom>
          <a:noFill/>
        </p:spPr>
      </p:pic>
      <p:pic>
        <p:nvPicPr>
          <p:cNvPr id="12" name="Picture 11" descr="txp_fig.png"/>
          <p:cNvPicPr>
            <a:picLocks noChangeAspect="1"/>
          </p:cNvPicPr>
          <p:nvPr>
            <p:custDataLst>
              <p:tags r:id="rId4"/>
            </p:custDataLst>
          </p:nvPr>
        </p:nvPicPr>
        <p:blipFill>
          <a:blip r:embed="rId7">
            <a:clrChange>
              <a:clrFrom>
                <a:srgbClr val="FFFFFF"/>
              </a:clrFrom>
              <a:clrTo>
                <a:srgbClr val="FFFFFF">
                  <a:alpha val="0"/>
                </a:srgbClr>
              </a:clrTo>
            </a:clrChange>
            <a:lum/>
          </a:blip>
          <a:stretch>
            <a:fillRect/>
          </a:stretch>
        </p:blipFill>
        <p:spPr>
          <a:xfrm>
            <a:off x="7752361" y="2358054"/>
            <a:ext cx="353568" cy="402336"/>
          </a:xfrm>
          <a:prstGeom prst="rect">
            <a:avLst/>
          </a:prstGeom>
          <a:noFill/>
        </p:spPr>
      </p:pic>
      <p:sp>
        <p:nvSpPr>
          <p:cNvPr id="16" name="TextBox 15"/>
          <p:cNvSpPr txBox="1"/>
          <p:nvPr/>
        </p:nvSpPr>
        <p:spPr>
          <a:xfrm>
            <a:off x="2057400" y="1295400"/>
            <a:ext cx="4953000" cy="4739759"/>
          </a:xfrm>
          <a:prstGeom prst="rect">
            <a:avLst/>
          </a:prstGeom>
          <a:solidFill>
            <a:schemeClr val="bg1">
              <a:lumMod val="85000"/>
            </a:schemeClr>
          </a:solidFill>
          <a:ln w="38100">
            <a:solidFill>
              <a:schemeClr val="bg1">
                <a:lumMod val="65000"/>
              </a:schemeClr>
            </a:solidFill>
          </a:ln>
        </p:spPr>
        <p:txBody>
          <a:bodyPr wrap="square" rtlCol="0">
            <a:spAutoFit/>
          </a:bodyPr>
          <a:lstStyle/>
          <a:p>
            <a:r>
              <a:rPr lang="en-US" sz="2800" b="1" dirty="0" smtClean="0"/>
              <a:t>Paired Comparison Tests:</a:t>
            </a:r>
          </a:p>
          <a:p>
            <a:r>
              <a:rPr lang="en-US" sz="2800" b="1" dirty="0" smtClean="0"/>
              <a:t>Summary and Conclusions</a:t>
            </a:r>
          </a:p>
          <a:p>
            <a:endParaRPr lang="en-US" b="1" dirty="0" smtClean="0"/>
          </a:p>
          <a:p>
            <a:pPr>
              <a:buFont typeface="Arial" pitchFamily="34" charset="0"/>
              <a:buChar char="•"/>
            </a:pPr>
            <a:r>
              <a:rPr lang="en-US" sz="2400" dirty="0" smtClean="0"/>
              <a:t> All interleaving experiments reflect the expected order.</a:t>
            </a:r>
          </a:p>
          <a:p>
            <a:endParaRPr lang="en-US" sz="1050" dirty="0" smtClean="0"/>
          </a:p>
          <a:p>
            <a:pPr>
              <a:buFont typeface="Arial" pitchFamily="34" charset="0"/>
              <a:buChar char="•"/>
            </a:pPr>
            <a:r>
              <a:rPr lang="en-US" sz="2400" dirty="0" smtClean="0"/>
              <a:t> Most differences are significant after one month of data.</a:t>
            </a:r>
          </a:p>
          <a:p>
            <a:endParaRPr lang="en-US" sz="1050" dirty="0" smtClean="0"/>
          </a:p>
          <a:p>
            <a:pPr>
              <a:buFont typeface="Arial" pitchFamily="34" charset="0"/>
              <a:buChar char="•"/>
            </a:pPr>
            <a:r>
              <a:rPr lang="en-US" sz="2400" dirty="0" smtClean="0"/>
              <a:t> Same results also for alternative data-preprocessing.</a:t>
            </a:r>
          </a:p>
          <a:p>
            <a:endParaRPr lang="en-US" sz="1050" dirty="0" smtClean="0"/>
          </a:p>
          <a:p>
            <a:pPr>
              <a:buFont typeface="Arial" pitchFamily="34" charset="0"/>
              <a:buChar char="•"/>
            </a:pPr>
            <a:r>
              <a:rPr lang="en-US" sz="2400" dirty="0" smtClean="0"/>
              <a:t> Low impact (always some good results).</a:t>
            </a:r>
          </a:p>
          <a:p>
            <a:endParaRPr lang="en-US" sz="1050" dirty="0" smtClean="0"/>
          </a:p>
        </p:txBody>
      </p:sp>
      <p:sp>
        <p:nvSpPr>
          <p:cNvPr id="10" name="TextBox 9"/>
          <p:cNvSpPr txBox="1"/>
          <p:nvPr/>
        </p:nvSpPr>
        <p:spPr>
          <a:xfrm rot="16200000">
            <a:off x="-72553" y="3446062"/>
            <a:ext cx="1275606" cy="338554"/>
          </a:xfrm>
          <a:prstGeom prst="rect">
            <a:avLst/>
          </a:prstGeom>
          <a:noFill/>
        </p:spPr>
        <p:txBody>
          <a:bodyPr wrap="none" rtlCol="0">
            <a:spAutoFit/>
          </a:bodyPr>
          <a:lstStyle/>
          <a:p>
            <a:r>
              <a:rPr lang="en-US" sz="1600" dirty="0" smtClean="0"/>
              <a:t>Percent Wins</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par>
                                <p:cTn id="14" presetID="3" presetClass="entr" presetSubtype="10"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linds(horizontal)">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6">
                                            <p:bg/>
                                          </p:spTgt>
                                        </p:tgtEl>
                                        <p:attrNameLst>
                                          <p:attrName>style.visibility</p:attrName>
                                        </p:attrNameLst>
                                      </p:cBhvr>
                                      <p:to>
                                        <p:strVal val="visible"/>
                                      </p:to>
                                    </p:set>
                                    <p:animEffect transition="in" filter="blinds(horizontal)">
                                      <p:cBhvr>
                                        <p:cTn id="21" dur="500"/>
                                        <p:tgtEl>
                                          <p:spTgt spid="16">
                                            <p:bg/>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6">
                                            <p:txEl>
                                              <p:pRg st="0" end="0"/>
                                            </p:txEl>
                                          </p:spTgt>
                                        </p:tgtEl>
                                        <p:attrNameLst>
                                          <p:attrName>style.visibility</p:attrName>
                                        </p:attrNameLst>
                                      </p:cBhvr>
                                      <p:to>
                                        <p:strVal val="visible"/>
                                      </p:to>
                                    </p:set>
                                    <p:animEffect transition="in" filter="wipe(up)">
                                      <p:cBhvr>
                                        <p:cTn id="24" dur="500"/>
                                        <p:tgtEl>
                                          <p:spTgt spid="16">
                                            <p:txEl>
                                              <p:pRg st="0" end="0"/>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6">
                                            <p:txEl>
                                              <p:pRg st="1" end="1"/>
                                            </p:txEl>
                                          </p:spTgt>
                                        </p:tgtEl>
                                        <p:attrNameLst>
                                          <p:attrName>style.visibility</p:attrName>
                                        </p:attrNameLst>
                                      </p:cBhvr>
                                      <p:to>
                                        <p:strVal val="visible"/>
                                      </p:to>
                                    </p:set>
                                    <p:animEffect transition="in" filter="wipe(up)">
                                      <p:cBhvr>
                                        <p:cTn id="27" dur="500"/>
                                        <p:tgtEl>
                                          <p:spTgt spid="16">
                                            <p:txEl>
                                              <p:pRg st="1" end="1"/>
                                            </p:tx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16">
                                            <p:txEl>
                                              <p:pRg st="3" end="3"/>
                                            </p:txEl>
                                          </p:spTgt>
                                        </p:tgtEl>
                                        <p:attrNameLst>
                                          <p:attrName>style.visibility</p:attrName>
                                        </p:attrNameLst>
                                      </p:cBhvr>
                                      <p:to>
                                        <p:strVal val="visible"/>
                                      </p:to>
                                    </p:set>
                                    <p:animEffect transition="in" filter="wipe(up)">
                                      <p:cBhvr>
                                        <p:cTn id="30" dur="500"/>
                                        <p:tgtEl>
                                          <p:spTgt spid="16">
                                            <p:txEl>
                                              <p:pRg st="3" end="3"/>
                                            </p:tx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16">
                                            <p:txEl>
                                              <p:pRg st="5" end="5"/>
                                            </p:txEl>
                                          </p:spTgt>
                                        </p:tgtEl>
                                        <p:attrNameLst>
                                          <p:attrName>style.visibility</p:attrName>
                                        </p:attrNameLst>
                                      </p:cBhvr>
                                      <p:to>
                                        <p:strVal val="visible"/>
                                      </p:to>
                                    </p:set>
                                    <p:animEffect transition="in" filter="wipe(up)">
                                      <p:cBhvr>
                                        <p:cTn id="33" dur="500"/>
                                        <p:tgtEl>
                                          <p:spTgt spid="16">
                                            <p:txEl>
                                              <p:pRg st="5" end="5"/>
                                            </p:tx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16">
                                            <p:txEl>
                                              <p:pRg st="7" end="7"/>
                                            </p:txEl>
                                          </p:spTgt>
                                        </p:tgtEl>
                                        <p:attrNameLst>
                                          <p:attrName>style.visibility</p:attrName>
                                        </p:attrNameLst>
                                      </p:cBhvr>
                                      <p:to>
                                        <p:strVal val="visible"/>
                                      </p:to>
                                    </p:set>
                                    <p:animEffect transition="in" filter="wipe(up)">
                                      <p:cBhvr>
                                        <p:cTn id="36" dur="500"/>
                                        <p:tgtEl>
                                          <p:spTgt spid="16">
                                            <p:txEl>
                                              <p:pRg st="7" end="7"/>
                                            </p:tx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animEffect transition="in" filter="wipe(up)">
                                      <p:cBhvr>
                                        <p:cTn id="39" dur="500"/>
                                        <p:tgtEl>
                                          <p:spTgt spid="1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 Evaluation = Learning</a:t>
            </a:r>
            <a:endParaRPr lang="en-US" dirty="0"/>
          </a:p>
        </p:txBody>
      </p:sp>
      <p:sp>
        <p:nvSpPr>
          <p:cNvPr id="3" name="Content Placeholder 2"/>
          <p:cNvSpPr>
            <a:spLocks noGrp="1"/>
          </p:cNvSpPr>
          <p:nvPr>
            <p:ph idx="1"/>
          </p:nvPr>
        </p:nvSpPr>
        <p:spPr>
          <a:xfrm>
            <a:off x="609600" y="4406630"/>
            <a:ext cx="7924800" cy="1765569"/>
          </a:xfrm>
        </p:spPr>
        <p:txBody>
          <a:bodyPr/>
          <a:lstStyle/>
          <a:p>
            <a:pPr>
              <a:buNone/>
            </a:pPr>
            <a:r>
              <a:rPr lang="en-US" sz="2000" dirty="0" smtClean="0"/>
              <a:t>Learning Task: Find the </a:t>
            </a:r>
            <a:r>
              <a:rPr lang="en-US" sz="2000" dirty="0" err="1" smtClean="0"/>
              <a:t>f</a:t>
            </a:r>
            <a:r>
              <a:rPr lang="en-US" sz="2000" baseline="-25000" dirty="0" err="1" smtClean="0"/>
              <a:t>i</a:t>
            </a:r>
            <a:r>
              <a:rPr lang="en-US" sz="2000" dirty="0" smtClean="0"/>
              <a:t> that gives best retrieval quality over P(</a:t>
            </a:r>
            <a:r>
              <a:rPr lang="en-US" sz="2000" dirty="0" err="1" smtClean="0"/>
              <a:t>u,q</a:t>
            </a:r>
            <a:r>
              <a:rPr lang="en-US" sz="2000" dirty="0" smtClean="0"/>
              <a:t>)?</a:t>
            </a:r>
          </a:p>
          <a:p>
            <a:pPr lvl="1"/>
            <a:r>
              <a:rPr lang="en-US" sz="2000" dirty="0" smtClean="0"/>
              <a:t>Algorithm can perform </a:t>
            </a:r>
            <a:r>
              <a:rPr lang="en-US" sz="2000" dirty="0" err="1" smtClean="0"/>
              <a:t>pairwise</a:t>
            </a:r>
            <a:r>
              <a:rPr lang="en-US" sz="2000" dirty="0" smtClean="0"/>
              <a:t> comparison tests (</a:t>
            </a:r>
            <a:r>
              <a:rPr lang="en-US" sz="2000" dirty="0" err="1" smtClean="0"/>
              <a:t>f</a:t>
            </a:r>
            <a:r>
              <a:rPr lang="en-US" sz="2000" baseline="-25000" dirty="0" err="1" smtClean="0"/>
              <a:t>i</a:t>
            </a:r>
            <a:r>
              <a:rPr lang="en-US" sz="2000" dirty="0" err="1" smtClean="0"/>
              <a:t>,f</a:t>
            </a:r>
            <a:r>
              <a:rPr lang="en-US" sz="2000" baseline="-25000" dirty="0" err="1" smtClean="0"/>
              <a:t>j</a:t>
            </a:r>
            <a:r>
              <a:rPr lang="en-US" sz="2000" dirty="0" smtClean="0"/>
              <a:t>)</a:t>
            </a:r>
          </a:p>
          <a:p>
            <a:pPr lvl="1"/>
            <a:r>
              <a:rPr lang="en-US" sz="2000" dirty="0" smtClean="0"/>
              <a:t>Algorithm has to decide on which (</a:t>
            </a:r>
            <a:r>
              <a:rPr lang="en-US" sz="2000" dirty="0" err="1" smtClean="0"/>
              <a:t>f</a:t>
            </a:r>
            <a:r>
              <a:rPr lang="en-US" sz="2000" baseline="-25000" dirty="0" err="1" smtClean="0"/>
              <a:t>i</a:t>
            </a:r>
            <a:r>
              <a:rPr lang="en-US" sz="2000" dirty="0" err="1" smtClean="0"/>
              <a:t>,f</a:t>
            </a:r>
            <a:r>
              <a:rPr lang="en-US" sz="2000" baseline="-25000" dirty="0" err="1" smtClean="0"/>
              <a:t>j</a:t>
            </a:r>
            <a:r>
              <a:rPr lang="en-US" sz="2000" dirty="0" smtClean="0"/>
              <a:t>) to compare so that</a:t>
            </a:r>
          </a:p>
          <a:p>
            <a:pPr lvl="2"/>
            <a:r>
              <a:rPr lang="en-US" sz="1800" dirty="0" smtClean="0"/>
              <a:t>the results from (</a:t>
            </a:r>
            <a:r>
              <a:rPr lang="en-US" sz="1800" dirty="0" err="1" smtClean="0"/>
              <a:t>f</a:t>
            </a:r>
            <a:r>
              <a:rPr lang="en-US" sz="1800" baseline="-25000" dirty="0" err="1" smtClean="0"/>
              <a:t>i</a:t>
            </a:r>
            <a:r>
              <a:rPr lang="en-US" sz="1800" dirty="0" err="1" smtClean="0"/>
              <a:t>,f</a:t>
            </a:r>
            <a:r>
              <a:rPr lang="en-US" sz="1800" baseline="-25000" dirty="0" err="1" smtClean="0"/>
              <a:t>j</a:t>
            </a:r>
            <a:r>
              <a:rPr lang="en-US" sz="1800" dirty="0" smtClean="0"/>
              <a:t>) are of good quality</a:t>
            </a:r>
          </a:p>
          <a:p>
            <a:pPr lvl="2"/>
            <a:r>
              <a:rPr lang="en-US" sz="1800" dirty="0" smtClean="0"/>
              <a:t>the algorithm eventually finds the best retrieval function f*</a:t>
            </a:r>
          </a:p>
          <a:p>
            <a:pPr lvl="1">
              <a:buNone/>
            </a:pPr>
            <a:r>
              <a:rPr lang="en-US" sz="2000" dirty="0" smtClean="0">
                <a:sym typeface="Wingdings" pitchFamily="2" charset="2"/>
              </a:rPr>
              <a:t>	 Regret minimization problem</a:t>
            </a:r>
            <a:r>
              <a:rPr lang="en-US" sz="2000" dirty="0" smtClean="0"/>
              <a:t> “Dueling Bandit Problem”</a:t>
            </a:r>
            <a:endParaRPr lang="en-US" sz="2000" dirty="0"/>
          </a:p>
        </p:txBody>
      </p:sp>
      <p:sp>
        <p:nvSpPr>
          <p:cNvPr id="4" name="Rounded Rectangle 3"/>
          <p:cNvSpPr/>
          <p:nvPr/>
        </p:nvSpPr>
        <p:spPr bwMode="auto">
          <a:xfrm>
            <a:off x="2971800" y="1215952"/>
            <a:ext cx="3200400" cy="1089781"/>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2800" dirty="0" smtClean="0"/>
              <a:t>Distribution P(</a:t>
            </a:r>
            <a:r>
              <a:rPr lang="en-US" sz="2800" dirty="0" err="1" smtClean="0"/>
              <a:t>u,q</a:t>
            </a:r>
            <a:r>
              <a:rPr lang="en-US" sz="2800" dirty="0" smtClean="0"/>
              <a:t>)</a:t>
            </a:r>
          </a:p>
          <a:p>
            <a:r>
              <a:rPr lang="en-US" sz="2800" dirty="0" smtClean="0"/>
              <a:t>of users u, queries q</a:t>
            </a:r>
          </a:p>
        </p:txBody>
      </p:sp>
      <p:sp>
        <p:nvSpPr>
          <p:cNvPr id="5" name="Rounded Rectangle 4"/>
          <p:cNvSpPr/>
          <p:nvPr/>
        </p:nvSpPr>
        <p:spPr bwMode="auto">
          <a:xfrm>
            <a:off x="685800" y="2640771"/>
            <a:ext cx="3200400" cy="1089781"/>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2800" dirty="0" smtClean="0"/>
              <a:t>Retrieval Function 1</a:t>
            </a:r>
            <a:br>
              <a:rPr lang="en-US" sz="2800" dirty="0" smtClean="0"/>
            </a:br>
            <a:r>
              <a:rPr lang="en-US" sz="2800" dirty="0" smtClean="0"/>
              <a:t> f</a:t>
            </a:r>
            <a:r>
              <a:rPr lang="en-US" sz="2800" baseline="-25000" dirty="0" smtClean="0"/>
              <a:t>1</a:t>
            </a:r>
            <a:r>
              <a:rPr lang="en-US" sz="2800" dirty="0" smtClean="0"/>
              <a:t>(</a:t>
            </a:r>
            <a:r>
              <a:rPr lang="en-US" sz="2800" dirty="0" err="1" smtClean="0"/>
              <a:t>u,q</a:t>
            </a:r>
            <a:r>
              <a:rPr lang="en-US" sz="2800" dirty="0" smtClean="0"/>
              <a:t>) </a:t>
            </a:r>
            <a:r>
              <a:rPr lang="en-US" sz="2800" dirty="0" smtClean="0">
                <a:sym typeface="Wingdings" pitchFamily="2" charset="2"/>
              </a:rPr>
              <a:t> r</a:t>
            </a:r>
            <a:r>
              <a:rPr lang="en-US" sz="2800" baseline="-25000" dirty="0" smtClean="0">
                <a:sym typeface="Wingdings" pitchFamily="2" charset="2"/>
              </a:rPr>
              <a:t>1</a:t>
            </a:r>
            <a:endParaRPr lang="en-US" sz="2800" baseline="-25000" dirty="0" smtClean="0"/>
          </a:p>
        </p:txBody>
      </p:sp>
      <p:sp>
        <p:nvSpPr>
          <p:cNvPr id="6" name="Rounded Rectangle 5"/>
          <p:cNvSpPr/>
          <p:nvPr/>
        </p:nvSpPr>
        <p:spPr bwMode="auto">
          <a:xfrm>
            <a:off x="1295400" y="2739952"/>
            <a:ext cx="3200400" cy="1089781"/>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2800" dirty="0" smtClean="0"/>
              <a:t>Retrieval Function 2</a:t>
            </a:r>
            <a:br>
              <a:rPr lang="en-US" sz="2800" dirty="0" smtClean="0"/>
            </a:br>
            <a:r>
              <a:rPr lang="en-US" sz="2800" dirty="0" smtClean="0"/>
              <a:t> f</a:t>
            </a:r>
            <a:r>
              <a:rPr lang="en-US" sz="2800" baseline="-25000" dirty="0" smtClean="0"/>
              <a:t>2</a:t>
            </a:r>
            <a:r>
              <a:rPr lang="en-US" sz="2800" dirty="0" smtClean="0"/>
              <a:t>(</a:t>
            </a:r>
            <a:r>
              <a:rPr lang="en-US" sz="2800" dirty="0" err="1" smtClean="0"/>
              <a:t>u,q</a:t>
            </a:r>
            <a:r>
              <a:rPr lang="en-US" sz="2800" dirty="0" smtClean="0"/>
              <a:t>) </a:t>
            </a:r>
            <a:r>
              <a:rPr lang="en-US" sz="2800" dirty="0" smtClean="0">
                <a:sym typeface="Wingdings" pitchFamily="2" charset="2"/>
              </a:rPr>
              <a:t> r</a:t>
            </a:r>
            <a:r>
              <a:rPr lang="en-US" sz="2800" baseline="-25000" dirty="0" smtClean="0">
                <a:sym typeface="Wingdings" pitchFamily="2" charset="2"/>
              </a:rPr>
              <a:t>2</a:t>
            </a:r>
            <a:endParaRPr lang="en-US" sz="2800" baseline="-25000" dirty="0" smtClean="0"/>
          </a:p>
        </p:txBody>
      </p:sp>
      <p:cxnSp>
        <p:nvCxnSpPr>
          <p:cNvPr id="8" name="Straight Arrow Connector 7"/>
          <p:cNvCxnSpPr>
            <a:stCxn id="4" idx="2"/>
            <a:endCxn id="5" idx="0"/>
          </p:cNvCxnSpPr>
          <p:nvPr/>
        </p:nvCxnSpPr>
        <p:spPr bwMode="auto">
          <a:xfrm rot="5400000">
            <a:off x="3261481" y="1330252"/>
            <a:ext cx="335038" cy="22860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 name="Straight Arrow Connector 8"/>
          <p:cNvCxnSpPr>
            <a:stCxn id="4" idx="2"/>
            <a:endCxn id="6" idx="0"/>
          </p:cNvCxnSpPr>
          <p:nvPr/>
        </p:nvCxnSpPr>
        <p:spPr bwMode="auto">
          <a:xfrm rot="5400000">
            <a:off x="3516691" y="1684642"/>
            <a:ext cx="434219" cy="1676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 name="Rounded Rectangle 9"/>
          <p:cNvSpPr/>
          <p:nvPr/>
        </p:nvSpPr>
        <p:spPr bwMode="auto">
          <a:xfrm>
            <a:off x="1905000" y="2816152"/>
            <a:ext cx="3200400" cy="1089781"/>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2800" dirty="0" smtClean="0"/>
              <a:t>Retrieval Function 2</a:t>
            </a:r>
            <a:br>
              <a:rPr lang="en-US" sz="2800" dirty="0" smtClean="0"/>
            </a:br>
            <a:r>
              <a:rPr lang="en-US" sz="2800" dirty="0" smtClean="0"/>
              <a:t> f</a:t>
            </a:r>
            <a:r>
              <a:rPr lang="en-US" sz="2800" baseline="-25000" dirty="0" smtClean="0"/>
              <a:t>2</a:t>
            </a:r>
            <a:r>
              <a:rPr lang="en-US" sz="2800" dirty="0" smtClean="0"/>
              <a:t>(</a:t>
            </a:r>
            <a:r>
              <a:rPr lang="en-US" sz="2800" dirty="0" err="1" smtClean="0"/>
              <a:t>u,q</a:t>
            </a:r>
            <a:r>
              <a:rPr lang="en-US" sz="2800" dirty="0" smtClean="0"/>
              <a:t>) </a:t>
            </a:r>
            <a:r>
              <a:rPr lang="en-US" sz="2800" dirty="0" smtClean="0">
                <a:sym typeface="Wingdings" pitchFamily="2" charset="2"/>
              </a:rPr>
              <a:t> r</a:t>
            </a:r>
            <a:r>
              <a:rPr lang="en-US" sz="2800" baseline="-25000" dirty="0" smtClean="0">
                <a:sym typeface="Wingdings" pitchFamily="2" charset="2"/>
              </a:rPr>
              <a:t>2</a:t>
            </a:r>
            <a:endParaRPr lang="en-US" sz="2800" baseline="-25000" dirty="0" smtClean="0"/>
          </a:p>
        </p:txBody>
      </p:sp>
      <p:cxnSp>
        <p:nvCxnSpPr>
          <p:cNvPr id="11" name="Straight Arrow Connector 10"/>
          <p:cNvCxnSpPr>
            <a:stCxn id="4" idx="2"/>
          </p:cNvCxnSpPr>
          <p:nvPr/>
        </p:nvCxnSpPr>
        <p:spPr bwMode="auto">
          <a:xfrm rot="5400000">
            <a:off x="3783392" y="2027543"/>
            <a:ext cx="510418" cy="106679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2" name="Rounded Rectangle 11"/>
          <p:cNvSpPr/>
          <p:nvPr/>
        </p:nvSpPr>
        <p:spPr bwMode="auto">
          <a:xfrm>
            <a:off x="2514600" y="2892352"/>
            <a:ext cx="3200400" cy="1089781"/>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2800" dirty="0" smtClean="0"/>
              <a:t>Retrieval Function 2</a:t>
            </a:r>
            <a:br>
              <a:rPr lang="en-US" sz="2800" dirty="0" smtClean="0"/>
            </a:br>
            <a:r>
              <a:rPr lang="en-US" sz="2800" dirty="0" smtClean="0"/>
              <a:t> f</a:t>
            </a:r>
            <a:r>
              <a:rPr lang="en-US" sz="2800" baseline="-25000" dirty="0" smtClean="0"/>
              <a:t>2</a:t>
            </a:r>
            <a:r>
              <a:rPr lang="en-US" sz="2800" dirty="0" smtClean="0"/>
              <a:t>(</a:t>
            </a:r>
            <a:r>
              <a:rPr lang="en-US" sz="2800" dirty="0" err="1" smtClean="0"/>
              <a:t>u,q</a:t>
            </a:r>
            <a:r>
              <a:rPr lang="en-US" sz="2800" dirty="0" smtClean="0"/>
              <a:t>) </a:t>
            </a:r>
            <a:r>
              <a:rPr lang="en-US" sz="2800" dirty="0" smtClean="0">
                <a:sym typeface="Wingdings" pitchFamily="2" charset="2"/>
              </a:rPr>
              <a:t> r</a:t>
            </a:r>
            <a:r>
              <a:rPr lang="en-US" sz="2800" baseline="-25000" dirty="0" smtClean="0">
                <a:sym typeface="Wingdings" pitchFamily="2" charset="2"/>
              </a:rPr>
              <a:t>2</a:t>
            </a:r>
            <a:endParaRPr lang="en-US" sz="2800" baseline="-25000" dirty="0" smtClean="0"/>
          </a:p>
        </p:txBody>
      </p:sp>
      <p:cxnSp>
        <p:nvCxnSpPr>
          <p:cNvPr id="13" name="Straight Arrow Connector 12"/>
          <p:cNvCxnSpPr>
            <a:stCxn id="4" idx="2"/>
            <a:endCxn id="12" idx="0"/>
          </p:cNvCxnSpPr>
          <p:nvPr/>
        </p:nvCxnSpPr>
        <p:spPr bwMode="auto">
          <a:xfrm rot="5400000">
            <a:off x="4050091" y="2370442"/>
            <a:ext cx="586619" cy="4572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4" name="Rounded Rectangle 13"/>
          <p:cNvSpPr/>
          <p:nvPr/>
        </p:nvSpPr>
        <p:spPr bwMode="auto">
          <a:xfrm>
            <a:off x="3124200" y="2968552"/>
            <a:ext cx="3200400" cy="1089781"/>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2800" dirty="0" smtClean="0"/>
              <a:t>Retrieval Function 2</a:t>
            </a:r>
            <a:br>
              <a:rPr lang="en-US" sz="2800" dirty="0" smtClean="0"/>
            </a:br>
            <a:r>
              <a:rPr lang="en-US" sz="2800" dirty="0" smtClean="0"/>
              <a:t> f</a:t>
            </a:r>
            <a:r>
              <a:rPr lang="en-US" sz="2800" baseline="-25000" dirty="0" smtClean="0"/>
              <a:t>2</a:t>
            </a:r>
            <a:r>
              <a:rPr lang="en-US" sz="2800" dirty="0" smtClean="0"/>
              <a:t>(</a:t>
            </a:r>
            <a:r>
              <a:rPr lang="en-US" sz="2800" dirty="0" err="1" smtClean="0"/>
              <a:t>u,q</a:t>
            </a:r>
            <a:r>
              <a:rPr lang="en-US" sz="2800" dirty="0" smtClean="0"/>
              <a:t>) </a:t>
            </a:r>
            <a:r>
              <a:rPr lang="en-US" sz="2800" dirty="0" smtClean="0">
                <a:sym typeface="Wingdings" pitchFamily="2" charset="2"/>
              </a:rPr>
              <a:t> r</a:t>
            </a:r>
            <a:r>
              <a:rPr lang="en-US" sz="2800" baseline="-25000" dirty="0" smtClean="0">
                <a:sym typeface="Wingdings" pitchFamily="2" charset="2"/>
              </a:rPr>
              <a:t>2</a:t>
            </a:r>
            <a:endParaRPr lang="en-US" sz="2800" baseline="-25000" dirty="0" smtClean="0"/>
          </a:p>
        </p:txBody>
      </p:sp>
      <p:cxnSp>
        <p:nvCxnSpPr>
          <p:cNvPr id="15" name="Straight Arrow Connector 14"/>
          <p:cNvCxnSpPr>
            <a:stCxn id="4" idx="2"/>
            <a:endCxn id="14" idx="0"/>
          </p:cNvCxnSpPr>
          <p:nvPr/>
        </p:nvCxnSpPr>
        <p:spPr bwMode="auto">
          <a:xfrm rot="16200000" flipH="1">
            <a:off x="4316791" y="2560942"/>
            <a:ext cx="662819" cy="152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6" name="Rounded Rectangle 15"/>
          <p:cNvSpPr/>
          <p:nvPr/>
        </p:nvSpPr>
        <p:spPr bwMode="auto">
          <a:xfrm>
            <a:off x="3733800" y="3044752"/>
            <a:ext cx="3200400" cy="1089781"/>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2800" dirty="0" smtClean="0"/>
              <a:t>Retrieval Function 2</a:t>
            </a:r>
            <a:br>
              <a:rPr lang="en-US" sz="2800" dirty="0" smtClean="0"/>
            </a:br>
            <a:r>
              <a:rPr lang="en-US" sz="2800" dirty="0" smtClean="0"/>
              <a:t> f</a:t>
            </a:r>
            <a:r>
              <a:rPr lang="en-US" sz="2800" baseline="-25000" dirty="0" smtClean="0"/>
              <a:t>2</a:t>
            </a:r>
            <a:r>
              <a:rPr lang="en-US" sz="2800" dirty="0" smtClean="0"/>
              <a:t>(</a:t>
            </a:r>
            <a:r>
              <a:rPr lang="en-US" sz="2800" dirty="0" err="1" smtClean="0"/>
              <a:t>u,q</a:t>
            </a:r>
            <a:r>
              <a:rPr lang="en-US" sz="2800" dirty="0" smtClean="0"/>
              <a:t>) </a:t>
            </a:r>
            <a:r>
              <a:rPr lang="en-US" sz="2800" dirty="0" smtClean="0">
                <a:sym typeface="Wingdings" pitchFamily="2" charset="2"/>
              </a:rPr>
              <a:t> r</a:t>
            </a:r>
            <a:r>
              <a:rPr lang="en-US" sz="2800" baseline="-25000" dirty="0" smtClean="0">
                <a:sym typeface="Wingdings" pitchFamily="2" charset="2"/>
              </a:rPr>
              <a:t>2</a:t>
            </a:r>
            <a:endParaRPr lang="en-US" sz="2800" baseline="-25000" dirty="0" smtClean="0"/>
          </a:p>
        </p:txBody>
      </p:sp>
      <p:cxnSp>
        <p:nvCxnSpPr>
          <p:cNvPr id="17" name="Straight Arrow Connector 16"/>
          <p:cNvCxnSpPr>
            <a:stCxn id="4" idx="2"/>
            <a:endCxn id="16" idx="0"/>
          </p:cNvCxnSpPr>
          <p:nvPr/>
        </p:nvCxnSpPr>
        <p:spPr bwMode="auto">
          <a:xfrm rot="16200000" flipH="1">
            <a:off x="4583491" y="2294242"/>
            <a:ext cx="739019" cy="7620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8" name="Rounded Rectangle 17"/>
          <p:cNvSpPr/>
          <p:nvPr/>
        </p:nvSpPr>
        <p:spPr bwMode="auto">
          <a:xfrm>
            <a:off x="4343400" y="3120952"/>
            <a:ext cx="3200400" cy="1089781"/>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2800" dirty="0" smtClean="0"/>
              <a:t>Retrieval Function 2</a:t>
            </a:r>
            <a:br>
              <a:rPr lang="en-US" sz="2800" dirty="0" smtClean="0"/>
            </a:br>
            <a:r>
              <a:rPr lang="en-US" sz="2800" dirty="0" smtClean="0"/>
              <a:t> f</a:t>
            </a:r>
            <a:r>
              <a:rPr lang="en-US" sz="2800" baseline="-25000" dirty="0" smtClean="0"/>
              <a:t>2</a:t>
            </a:r>
            <a:r>
              <a:rPr lang="en-US" sz="2800" dirty="0" smtClean="0"/>
              <a:t>(</a:t>
            </a:r>
            <a:r>
              <a:rPr lang="en-US" sz="2800" dirty="0" err="1" smtClean="0"/>
              <a:t>u,q</a:t>
            </a:r>
            <a:r>
              <a:rPr lang="en-US" sz="2800" dirty="0" smtClean="0"/>
              <a:t>) </a:t>
            </a:r>
            <a:r>
              <a:rPr lang="en-US" sz="2800" dirty="0" smtClean="0">
                <a:sym typeface="Wingdings" pitchFamily="2" charset="2"/>
              </a:rPr>
              <a:t> r</a:t>
            </a:r>
            <a:r>
              <a:rPr lang="en-US" sz="2800" baseline="-25000" dirty="0" smtClean="0">
                <a:sym typeface="Wingdings" pitchFamily="2" charset="2"/>
              </a:rPr>
              <a:t>2</a:t>
            </a:r>
            <a:endParaRPr lang="en-US" sz="2800" baseline="-25000" dirty="0" smtClean="0"/>
          </a:p>
        </p:txBody>
      </p:sp>
      <p:cxnSp>
        <p:nvCxnSpPr>
          <p:cNvPr id="19" name="Straight Arrow Connector 18"/>
          <p:cNvCxnSpPr>
            <a:stCxn id="4" idx="2"/>
            <a:endCxn id="18" idx="0"/>
          </p:cNvCxnSpPr>
          <p:nvPr/>
        </p:nvCxnSpPr>
        <p:spPr bwMode="auto">
          <a:xfrm rot="16200000" flipH="1">
            <a:off x="4850191" y="2027542"/>
            <a:ext cx="815219" cy="1371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0" name="Rounded Rectangle 19"/>
          <p:cNvSpPr/>
          <p:nvPr/>
        </p:nvSpPr>
        <p:spPr bwMode="auto">
          <a:xfrm>
            <a:off x="4953000" y="3197152"/>
            <a:ext cx="3200400" cy="1089781"/>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2800" dirty="0" smtClean="0"/>
              <a:t>Retrieval Function n</a:t>
            </a:r>
            <a:br>
              <a:rPr lang="en-US" sz="2800" dirty="0" smtClean="0"/>
            </a:br>
            <a:r>
              <a:rPr lang="en-US" sz="2800" dirty="0" smtClean="0"/>
              <a:t> f</a:t>
            </a:r>
            <a:r>
              <a:rPr lang="en-US" sz="2800" baseline="-25000" dirty="0" smtClean="0"/>
              <a:t>n</a:t>
            </a:r>
            <a:r>
              <a:rPr lang="en-US" sz="2800" dirty="0" smtClean="0"/>
              <a:t>(</a:t>
            </a:r>
            <a:r>
              <a:rPr lang="en-US" sz="2800" dirty="0" err="1" smtClean="0"/>
              <a:t>u,q</a:t>
            </a:r>
            <a:r>
              <a:rPr lang="en-US" sz="2800" dirty="0" smtClean="0"/>
              <a:t>) </a:t>
            </a:r>
            <a:r>
              <a:rPr lang="en-US" sz="2800" dirty="0" smtClean="0">
                <a:sym typeface="Wingdings" pitchFamily="2" charset="2"/>
              </a:rPr>
              <a:t> </a:t>
            </a:r>
            <a:r>
              <a:rPr lang="en-US" sz="2800" dirty="0" err="1" smtClean="0">
                <a:sym typeface="Wingdings" pitchFamily="2" charset="2"/>
              </a:rPr>
              <a:t>r</a:t>
            </a:r>
            <a:r>
              <a:rPr lang="en-US" sz="2800" baseline="-25000" dirty="0" err="1" smtClean="0">
                <a:sym typeface="Wingdings" pitchFamily="2" charset="2"/>
              </a:rPr>
              <a:t>n</a:t>
            </a:r>
            <a:endParaRPr lang="en-US" sz="2800" baseline="-25000" dirty="0" smtClean="0"/>
          </a:p>
        </p:txBody>
      </p:sp>
      <p:cxnSp>
        <p:nvCxnSpPr>
          <p:cNvPr id="21" name="Straight Arrow Connector 20"/>
          <p:cNvCxnSpPr>
            <a:stCxn id="4" idx="2"/>
            <a:endCxn id="20" idx="0"/>
          </p:cNvCxnSpPr>
          <p:nvPr/>
        </p:nvCxnSpPr>
        <p:spPr bwMode="auto">
          <a:xfrm rot="16200000" flipH="1">
            <a:off x="5116891" y="1760842"/>
            <a:ext cx="891419" cy="19812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marL="231775" indent="-231775"/>
            <a:r>
              <a:rPr lang="en-US" dirty="0" smtClean="0"/>
              <a:t>Interpreting User Interactions as Absolute Feedback</a:t>
            </a:r>
          </a:p>
          <a:p>
            <a:pPr lvl="1"/>
            <a:r>
              <a:rPr lang="en-US" dirty="0" smtClean="0"/>
              <a:t>Not reliable for </a:t>
            </a:r>
            <a:r>
              <a:rPr lang="en-US" dirty="0" err="1" smtClean="0"/>
              <a:t>ArXiv</a:t>
            </a:r>
            <a:r>
              <a:rPr lang="en-US" dirty="0" smtClean="0"/>
              <a:t>-sized retrieval systems.</a:t>
            </a:r>
          </a:p>
          <a:p>
            <a:pPr marL="231775" indent="-231775"/>
            <a:r>
              <a:rPr lang="en-US" dirty="0" smtClean="0"/>
              <a:t>Paired Comparison Tests for Eliciting Relative Feedback</a:t>
            </a:r>
          </a:p>
          <a:p>
            <a:pPr lvl="1"/>
            <a:r>
              <a:rPr lang="en-US" dirty="0" smtClean="0"/>
              <a:t>Reliable and significant.</a:t>
            </a:r>
          </a:p>
          <a:p>
            <a:pPr lvl="1"/>
            <a:r>
              <a:rPr lang="en-US" dirty="0" smtClean="0"/>
              <a:t>Further support for simple decision theoretic user model.</a:t>
            </a:r>
          </a:p>
          <a:p>
            <a:pPr marL="231775" indent="-231775"/>
            <a:r>
              <a:rPr lang="en-US" dirty="0" smtClean="0"/>
              <a:t>Open Question</a:t>
            </a:r>
          </a:p>
          <a:p>
            <a:pPr lvl="1"/>
            <a:r>
              <a:rPr lang="en-US" dirty="0" smtClean="0"/>
              <a:t>Verification in other domains (e.g. intranet, desktop, web)</a:t>
            </a:r>
            <a:br>
              <a:rPr lang="en-US" dirty="0" smtClean="0"/>
            </a:br>
            <a:r>
              <a:rPr lang="en-US" dirty="0" err="1" smtClean="0"/>
              <a:t>Osmot</a:t>
            </a:r>
            <a:r>
              <a:rPr lang="en-US" dirty="0" smtClean="0"/>
              <a:t> Search Engine (</a:t>
            </a:r>
            <a:r>
              <a:rPr lang="en-US" dirty="0" smtClean="0">
                <a:hlinkClick r:id="rId2"/>
              </a:rPr>
              <a:t>http://radlinski.org/osmot</a:t>
            </a:r>
            <a:r>
              <a:rPr lang="en-US" dirty="0" smtClean="0"/>
              <a:t>)</a:t>
            </a:r>
          </a:p>
          <a:p>
            <a:pPr lvl="1"/>
            <a:r>
              <a:rPr lang="en-US" dirty="0" smtClean="0"/>
              <a:t>Beyond clicks for </a:t>
            </a:r>
            <a:r>
              <a:rPr lang="en-US" dirty="0" err="1" smtClean="0"/>
              <a:t>pairwise</a:t>
            </a:r>
            <a:r>
              <a:rPr lang="en-US" dirty="0" smtClean="0"/>
              <a:t> comparisons</a:t>
            </a:r>
          </a:p>
          <a:p>
            <a:pPr lvl="1"/>
            <a:r>
              <a:rPr lang="en-US" dirty="0" smtClean="0"/>
              <a:t>The importance of good abstracts (e.g. image search)</a:t>
            </a:r>
          </a:p>
          <a:p>
            <a:pPr lvl="1"/>
            <a:r>
              <a:rPr lang="en-US" dirty="0" smtClean="0"/>
              <a:t>Robustness to malicious spam</a:t>
            </a:r>
          </a:p>
          <a:p>
            <a:pPr lvl="1"/>
            <a:r>
              <a:rPr lang="en-US" dirty="0" smtClean="0"/>
              <a:t>Active learning with </a:t>
            </a:r>
            <a:r>
              <a:rPr lang="en-US" dirty="0" err="1" smtClean="0"/>
              <a:t>pairwise</a:t>
            </a:r>
            <a:r>
              <a:rPr lang="en-US" dirty="0" smtClean="0"/>
              <a:t> comparisons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Retrieval Functions</a:t>
            </a:r>
            <a:endParaRPr lang="en-US" dirty="0"/>
          </a:p>
        </p:txBody>
      </p:sp>
      <p:sp>
        <p:nvSpPr>
          <p:cNvPr id="4" name="Rounded Rectangle 3"/>
          <p:cNvSpPr/>
          <p:nvPr/>
        </p:nvSpPr>
        <p:spPr bwMode="auto">
          <a:xfrm>
            <a:off x="2971800" y="1371600"/>
            <a:ext cx="3200400" cy="1089781"/>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2800" dirty="0" smtClean="0"/>
              <a:t>Distribution P(</a:t>
            </a:r>
            <a:r>
              <a:rPr lang="en-US" sz="2800" dirty="0" err="1" smtClean="0"/>
              <a:t>u,q</a:t>
            </a:r>
            <a:r>
              <a:rPr lang="en-US" sz="2800" dirty="0" smtClean="0"/>
              <a:t>)</a:t>
            </a:r>
          </a:p>
          <a:p>
            <a:r>
              <a:rPr lang="en-US" sz="2800" dirty="0" smtClean="0"/>
              <a:t>of users u, queries q</a:t>
            </a:r>
          </a:p>
        </p:txBody>
      </p:sp>
      <p:sp>
        <p:nvSpPr>
          <p:cNvPr id="5" name="Rounded Rectangle 4"/>
          <p:cNvSpPr/>
          <p:nvPr/>
        </p:nvSpPr>
        <p:spPr bwMode="auto">
          <a:xfrm>
            <a:off x="609600" y="2796419"/>
            <a:ext cx="3200400" cy="1089781"/>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2800" dirty="0" smtClean="0"/>
              <a:t>Retrieval Function 1</a:t>
            </a:r>
            <a:br>
              <a:rPr lang="en-US" sz="2800" dirty="0" smtClean="0"/>
            </a:br>
            <a:r>
              <a:rPr lang="en-US" sz="2800" dirty="0" smtClean="0"/>
              <a:t> f</a:t>
            </a:r>
            <a:r>
              <a:rPr lang="en-US" sz="2800" baseline="-25000" dirty="0" smtClean="0"/>
              <a:t>1</a:t>
            </a:r>
            <a:r>
              <a:rPr lang="en-US" sz="2800" dirty="0" smtClean="0"/>
              <a:t>(</a:t>
            </a:r>
            <a:r>
              <a:rPr lang="en-US" sz="2800" dirty="0" err="1" smtClean="0"/>
              <a:t>u,q</a:t>
            </a:r>
            <a:r>
              <a:rPr lang="en-US" sz="2800" dirty="0" smtClean="0"/>
              <a:t>) </a:t>
            </a:r>
            <a:r>
              <a:rPr lang="en-US" sz="2800" dirty="0" smtClean="0">
                <a:sym typeface="Wingdings" pitchFamily="2" charset="2"/>
              </a:rPr>
              <a:t> r</a:t>
            </a:r>
            <a:r>
              <a:rPr lang="en-US" sz="2800" baseline="-25000" dirty="0" smtClean="0">
                <a:sym typeface="Wingdings" pitchFamily="2" charset="2"/>
              </a:rPr>
              <a:t>1</a:t>
            </a:r>
            <a:endParaRPr lang="en-US" sz="2800" baseline="-25000" dirty="0" smtClean="0"/>
          </a:p>
        </p:txBody>
      </p:sp>
      <p:sp>
        <p:nvSpPr>
          <p:cNvPr id="7" name="Rounded Rectangle 6"/>
          <p:cNvSpPr/>
          <p:nvPr/>
        </p:nvSpPr>
        <p:spPr bwMode="auto">
          <a:xfrm>
            <a:off x="5334000" y="2796419"/>
            <a:ext cx="3200400" cy="1089781"/>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2800" dirty="0" smtClean="0"/>
              <a:t>Retrieval Function 2</a:t>
            </a:r>
            <a:br>
              <a:rPr lang="en-US" sz="2800" dirty="0" smtClean="0"/>
            </a:br>
            <a:r>
              <a:rPr lang="en-US" sz="2800" dirty="0" smtClean="0"/>
              <a:t> f</a:t>
            </a:r>
            <a:r>
              <a:rPr lang="en-US" sz="2800" baseline="-25000" dirty="0" smtClean="0"/>
              <a:t>2</a:t>
            </a:r>
            <a:r>
              <a:rPr lang="en-US" sz="2800" dirty="0" smtClean="0"/>
              <a:t>(</a:t>
            </a:r>
            <a:r>
              <a:rPr lang="en-US" sz="2800" dirty="0" err="1" smtClean="0"/>
              <a:t>u,q</a:t>
            </a:r>
            <a:r>
              <a:rPr lang="en-US" sz="2800" dirty="0" smtClean="0"/>
              <a:t>) </a:t>
            </a:r>
            <a:r>
              <a:rPr lang="en-US" sz="2800" dirty="0" smtClean="0">
                <a:sym typeface="Wingdings" pitchFamily="2" charset="2"/>
              </a:rPr>
              <a:t> r</a:t>
            </a:r>
            <a:r>
              <a:rPr lang="en-US" sz="2800" baseline="-25000" dirty="0" smtClean="0">
                <a:sym typeface="Wingdings" pitchFamily="2" charset="2"/>
              </a:rPr>
              <a:t>2</a:t>
            </a:r>
            <a:endParaRPr lang="en-US" sz="2800" baseline="-25000" dirty="0" smtClean="0"/>
          </a:p>
        </p:txBody>
      </p:sp>
      <p:sp>
        <p:nvSpPr>
          <p:cNvPr id="9" name="TextBox 8"/>
          <p:cNvSpPr txBox="1"/>
          <p:nvPr/>
        </p:nvSpPr>
        <p:spPr>
          <a:xfrm>
            <a:off x="3657600" y="3025019"/>
            <a:ext cx="1828800" cy="707886"/>
          </a:xfrm>
          <a:prstGeom prst="rect">
            <a:avLst/>
          </a:prstGeom>
          <a:noFill/>
        </p:spPr>
        <p:txBody>
          <a:bodyPr wrap="square" rtlCol="0">
            <a:spAutoFit/>
          </a:bodyPr>
          <a:lstStyle/>
          <a:p>
            <a:r>
              <a:rPr lang="en-US" sz="2000" dirty="0" smtClean="0"/>
              <a:t>Which one </a:t>
            </a:r>
            <a:br>
              <a:rPr lang="en-US" sz="2000" dirty="0" smtClean="0"/>
            </a:br>
            <a:r>
              <a:rPr lang="en-US" sz="2000" dirty="0" smtClean="0"/>
              <a:t>is better?</a:t>
            </a:r>
            <a:endParaRPr lang="en-US" sz="2000" dirty="0"/>
          </a:p>
        </p:txBody>
      </p:sp>
      <p:sp>
        <p:nvSpPr>
          <p:cNvPr id="12" name="TextBox 11"/>
          <p:cNvSpPr txBox="1"/>
          <p:nvPr/>
        </p:nvSpPr>
        <p:spPr>
          <a:xfrm>
            <a:off x="762000" y="4495800"/>
            <a:ext cx="7620000" cy="1754326"/>
          </a:xfrm>
          <a:prstGeom prst="rect">
            <a:avLst/>
          </a:prstGeom>
          <a:noFill/>
        </p:spPr>
        <p:txBody>
          <a:bodyPr wrap="square" rtlCol="0">
            <a:spAutoFit/>
          </a:bodyPr>
          <a:lstStyle/>
          <a:p>
            <a:pPr algn="l"/>
            <a:r>
              <a:rPr lang="en-US" sz="2400" b="1" dirty="0" smtClean="0"/>
              <a:t>Option 1: Explicit Feedback Evaluation</a:t>
            </a:r>
          </a:p>
          <a:p>
            <a:pPr marL="228600" indent="-228600" algn="l">
              <a:buFont typeface="+mj-lt"/>
              <a:buAutoNum type="arabicPeriod"/>
            </a:pPr>
            <a:r>
              <a:rPr lang="en-US" sz="2400" dirty="0" smtClean="0"/>
              <a:t> Draw sample of (</a:t>
            </a:r>
            <a:r>
              <a:rPr lang="en-US" sz="2400" dirty="0" err="1" smtClean="0"/>
              <a:t>u,q</a:t>
            </a:r>
            <a:r>
              <a:rPr lang="en-US" sz="2400" dirty="0" smtClean="0"/>
              <a:t>) pairs</a:t>
            </a:r>
          </a:p>
          <a:p>
            <a:pPr marL="228600" indent="-228600" algn="l">
              <a:buFont typeface="+mj-lt"/>
              <a:buAutoNum type="arabicPeriod"/>
            </a:pPr>
            <a:r>
              <a:rPr lang="en-US" sz="2400" dirty="0" smtClean="0"/>
              <a:t> Hire relevance judges to judge U(</a:t>
            </a:r>
            <a:r>
              <a:rPr lang="en-US" sz="2400" dirty="0" err="1" smtClean="0"/>
              <a:t>u,q,d</a:t>
            </a:r>
            <a:r>
              <a:rPr lang="en-US" sz="2400" baseline="-25000" dirty="0" err="1" smtClean="0"/>
              <a:t>i</a:t>
            </a:r>
            <a:r>
              <a:rPr lang="en-US" sz="2400" dirty="0" smtClean="0"/>
              <a:t>) for </a:t>
            </a:r>
            <a:r>
              <a:rPr lang="en-US" sz="2400" dirty="0" err="1" smtClean="0"/>
              <a:t>d</a:t>
            </a:r>
            <a:r>
              <a:rPr lang="en-US" sz="2400" baseline="-25000" dirty="0" err="1" smtClean="0"/>
              <a:t>i</a:t>
            </a:r>
            <a:r>
              <a:rPr lang="en-US" sz="2400" dirty="0" smtClean="0"/>
              <a:t> </a:t>
            </a:r>
            <a:r>
              <a:rPr lang="en-US" sz="2400" dirty="0" smtClean="0">
                <a:latin typeface="cmsy10"/>
              </a:rPr>
              <a:t>2</a:t>
            </a:r>
            <a:r>
              <a:rPr lang="en-US" sz="2400" dirty="0" smtClean="0"/>
              <a:t> r</a:t>
            </a:r>
            <a:r>
              <a:rPr lang="en-US" sz="2400" baseline="-25000" dirty="0" smtClean="0"/>
              <a:t>1</a:t>
            </a:r>
            <a:r>
              <a:rPr lang="en-US" sz="2400" dirty="0" smtClean="0"/>
              <a:t> </a:t>
            </a:r>
            <a:r>
              <a:rPr lang="en-US" sz="2400" dirty="0" smtClean="0">
                <a:latin typeface="cmsy10"/>
              </a:rPr>
              <a:t>[</a:t>
            </a:r>
            <a:r>
              <a:rPr lang="en-US" sz="2400" dirty="0" smtClean="0"/>
              <a:t> r</a:t>
            </a:r>
            <a:r>
              <a:rPr lang="en-US" sz="2400" baseline="-25000" dirty="0" smtClean="0"/>
              <a:t>2</a:t>
            </a:r>
          </a:p>
          <a:p>
            <a:pPr marL="228600" indent="-228600" algn="l">
              <a:buFont typeface="+mj-lt"/>
              <a:buAutoNum type="arabicPeriod"/>
            </a:pPr>
            <a:r>
              <a:rPr lang="en-US" sz="2400" dirty="0" smtClean="0"/>
              <a:t> Select model U(f) for aggregating utilities (e.g. NDCG)</a:t>
            </a:r>
            <a:endParaRPr lang="en-US" dirty="0" smtClean="0"/>
          </a:p>
          <a:p>
            <a:pPr algn="l"/>
            <a:endParaRPr lang="en-US" dirty="0"/>
          </a:p>
        </p:txBody>
      </p:sp>
      <p:sp>
        <p:nvSpPr>
          <p:cNvPr id="13" name="Rectangular Callout 12"/>
          <p:cNvSpPr/>
          <p:nvPr/>
        </p:nvSpPr>
        <p:spPr bwMode="auto">
          <a:xfrm>
            <a:off x="609600" y="4038600"/>
            <a:ext cx="1828800" cy="457200"/>
          </a:xfrm>
          <a:prstGeom prst="wedgeRectCallout">
            <a:avLst>
              <a:gd name="adj1" fmla="val 39295"/>
              <a:gd name="adj2" fmla="val 163992"/>
            </a:avLst>
          </a:prstGeom>
          <a:solidFill>
            <a:srgbClr val="FF3300">
              <a:alpha val="8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Small sample.</a:t>
            </a:r>
          </a:p>
        </p:txBody>
      </p:sp>
      <p:sp>
        <p:nvSpPr>
          <p:cNvPr id="14" name="Rectangular Callout 13"/>
          <p:cNvSpPr/>
          <p:nvPr/>
        </p:nvSpPr>
        <p:spPr bwMode="auto">
          <a:xfrm>
            <a:off x="3124200" y="4038600"/>
            <a:ext cx="2362200" cy="457200"/>
          </a:xfrm>
          <a:prstGeom prst="wedgeRectCallout">
            <a:avLst>
              <a:gd name="adj1" fmla="val -30407"/>
              <a:gd name="adj2" fmla="val 247574"/>
            </a:avLst>
          </a:prstGeom>
          <a:solidFill>
            <a:srgbClr val="FF3300">
              <a:alpha val="8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Does</a:t>
            </a:r>
            <a:r>
              <a:rPr kumimoji="0" lang="en-US" sz="2000" b="0" i="0" u="none" strike="noStrike" cap="none" normalizeH="0" dirty="0" smtClean="0">
                <a:ln>
                  <a:noFill/>
                </a:ln>
                <a:solidFill>
                  <a:schemeClr val="tx1"/>
                </a:solidFill>
                <a:effectLst/>
                <a:latin typeface="Times New Roman" pitchFamily="18" charset="0"/>
              </a:rPr>
              <a:t> not know user.</a:t>
            </a:r>
            <a:endParaRPr kumimoji="0" lang="en-US" sz="2000" b="0" i="0" u="none" strike="noStrike" cap="none" normalizeH="0" baseline="0" dirty="0" smtClean="0">
              <a:ln>
                <a:noFill/>
              </a:ln>
              <a:solidFill>
                <a:schemeClr val="tx1"/>
              </a:solidFill>
              <a:effectLst/>
              <a:latin typeface="Times New Roman" pitchFamily="18" charset="0"/>
            </a:endParaRPr>
          </a:p>
        </p:txBody>
      </p:sp>
      <p:sp>
        <p:nvSpPr>
          <p:cNvPr id="15" name="Rectangular Callout 14"/>
          <p:cNvSpPr/>
          <p:nvPr/>
        </p:nvSpPr>
        <p:spPr bwMode="auto">
          <a:xfrm>
            <a:off x="381000" y="6096000"/>
            <a:ext cx="4724400" cy="457200"/>
          </a:xfrm>
          <a:prstGeom prst="wedgeRectCallout">
            <a:avLst>
              <a:gd name="adj1" fmla="val -22029"/>
              <a:gd name="adj2" fmla="val -167351"/>
            </a:avLst>
          </a:prstGeom>
          <a:solidFill>
            <a:srgbClr val="FF3300">
              <a:alpha val="8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Expensive</a:t>
            </a:r>
            <a:r>
              <a:rPr kumimoji="0" lang="en-US" sz="2000" b="0" i="0" u="none" strike="noStrike" cap="none" normalizeH="0" dirty="0" smtClean="0">
                <a:ln>
                  <a:noFill/>
                </a:ln>
                <a:solidFill>
                  <a:schemeClr val="tx1"/>
                </a:solidFill>
                <a:effectLst/>
                <a:latin typeface="Times New Roman" pitchFamily="18" charset="0"/>
              </a:rPr>
              <a:t>. Not feasible for small collections.</a:t>
            </a:r>
            <a:endParaRPr kumimoji="0" lang="en-US" sz="2000" b="0" i="0" u="none" strike="noStrike" cap="none" normalizeH="0" baseline="0" dirty="0" smtClean="0">
              <a:ln>
                <a:noFill/>
              </a:ln>
              <a:solidFill>
                <a:schemeClr val="tx1"/>
              </a:solidFill>
              <a:effectLst/>
              <a:latin typeface="Times New Roman" pitchFamily="18" charset="0"/>
            </a:endParaRPr>
          </a:p>
        </p:txBody>
      </p:sp>
      <p:sp>
        <p:nvSpPr>
          <p:cNvPr id="17" name="Rectangular Callout 16"/>
          <p:cNvSpPr/>
          <p:nvPr/>
        </p:nvSpPr>
        <p:spPr bwMode="auto">
          <a:xfrm>
            <a:off x="5562599" y="6096000"/>
            <a:ext cx="3143656" cy="457200"/>
          </a:xfrm>
          <a:prstGeom prst="wedgeRectCallout">
            <a:avLst>
              <a:gd name="adj1" fmla="val -79244"/>
              <a:gd name="adj2" fmla="val -83769"/>
            </a:avLst>
          </a:prstGeom>
          <a:solidFill>
            <a:srgbClr val="00B050">
              <a:alpha val="8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Well understood. Repeatable.</a:t>
            </a:r>
          </a:p>
        </p:txBody>
      </p:sp>
      <p:cxnSp>
        <p:nvCxnSpPr>
          <p:cNvPr id="18" name="Straight Arrow Connector 17"/>
          <p:cNvCxnSpPr/>
          <p:nvPr/>
        </p:nvCxnSpPr>
        <p:spPr bwMode="auto">
          <a:xfrm rot="5400000">
            <a:off x="3223381" y="1447800"/>
            <a:ext cx="335038" cy="23622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9" name="Straight Arrow Connector 18"/>
          <p:cNvCxnSpPr/>
          <p:nvPr/>
        </p:nvCxnSpPr>
        <p:spPr bwMode="auto">
          <a:xfrm rot="16200000" flipH="1">
            <a:off x="5585581" y="1447800"/>
            <a:ext cx="335038" cy="23622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0" name="Rectangular Callout 19"/>
          <p:cNvSpPr/>
          <p:nvPr/>
        </p:nvSpPr>
        <p:spPr bwMode="auto">
          <a:xfrm>
            <a:off x="6400800" y="4343400"/>
            <a:ext cx="1981200" cy="457200"/>
          </a:xfrm>
          <a:prstGeom prst="wedgeRectCallout">
            <a:avLst>
              <a:gd name="adj1" fmla="val -133668"/>
              <a:gd name="adj2" fmla="val 161007"/>
            </a:avLst>
          </a:prstGeom>
          <a:solidFill>
            <a:srgbClr val="FF3300">
              <a:alpha val="8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Slow. Not timely.</a:t>
            </a:r>
          </a:p>
        </p:txBody>
      </p:sp>
      <p:sp>
        <p:nvSpPr>
          <p:cNvPr id="16" name="TextBox 15"/>
          <p:cNvSpPr txBox="1"/>
          <p:nvPr/>
        </p:nvSpPr>
        <p:spPr>
          <a:xfrm>
            <a:off x="6138155" y="1488335"/>
            <a:ext cx="1332689" cy="861774"/>
          </a:xfrm>
          <a:prstGeom prst="rect">
            <a:avLst/>
          </a:prstGeom>
          <a:noFill/>
        </p:spPr>
        <p:txBody>
          <a:bodyPr wrap="square" rtlCol="0">
            <a:spAutoFit/>
          </a:bodyPr>
          <a:lstStyle/>
          <a:p>
            <a:r>
              <a:rPr lang="en-US" sz="1600" dirty="0" smtClean="0"/>
              <a:t>⁞</a:t>
            </a:r>
          </a:p>
          <a:p>
            <a:r>
              <a:rPr lang="en-US" sz="1800" dirty="0" smtClean="0"/>
              <a:t>(</a:t>
            </a:r>
            <a:r>
              <a:rPr lang="en-US" sz="1800" dirty="0" err="1" smtClean="0"/>
              <a:t>tj,”SVM</a:t>
            </a:r>
            <a:r>
              <a:rPr lang="en-US" sz="1800" dirty="0" smtClean="0"/>
              <a:t>”)</a:t>
            </a:r>
          </a:p>
          <a:p>
            <a:r>
              <a:rPr lang="en-US" sz="1600" dirty="0" smtClean="0"/>
              <a:t>⁞</a:t>
            </a:r>
          </a:p>
        </p:txBody>
      </p:sp>
      <p:sp>
        <p:nvSpPr>
          <p:cNvPr id="21" name="Text Box 5"/>
          <p:cNvSpPr txBox="1">
            <a:spLocks noChangeArrowheads="1"/>
          </p:cNvSpPr>
          <p:nvPr/>
        </p:nvSpPr>
        <p:spPr bwMode="auto">
          <a:xfrm>
            <a:off x="653644" y="4145032"/>
            <a:ext cx="3110959" cy="1692002"/>
          </a:xfrm>
          <a:prstGeom prst="rect">
            <a:avLst/>
          </a:prstGeom>
          <a:solidFill>
            <a:schemeClr val="bg1"/>
          </a:solidFill>
          <a:ln w="76200">
            <a:solidFill>
              <a:schemeClr val="folHlink"/>
            </a:solidFill>
            <a:miter lim="800000"/>
            <a:headEnd/>
            <a:tailEnd/>
          </a:ln>
        </p:spPr>
        <p:txBody>
          <a:bodyPr wrap="square">
            <a:spAutoFit/>
          </a:bodyPr>
          <a:lstStyle/>
          <a:p>
            <a:pPr algn="l">
              <a:lnSpc>
                <a:spcPct val="90000"/>
              </a:lnSpc>
              <a:tabLst>
                <a:tab pos="290513" algn="l"/>
              </a:tabLst>
            </a:pPr>
            <a:r>
              <a:rPr lang="en-US" sz="1050" dirty="0">
                <a:latin typeface="+mn-lt"/>
              </a:rPr>
              <a:t>1. 	Kernel Machines </a:t>
            </a:r>
            <a:br>
              <a:rPr lang="en-US" sz="1050" dirty="0">
                <a:latin typeface="+mn-lt"/>
              </a:rPr>
            </a:br>
            <a:r>
              <a:rPr lang="en-US" sz="1050" dirty="0">
                <a:latin typeface="+mn-lt"/>
              </a:rPr>
              <a:t>	</a:t>
            </a:r>
            <a:r>
              <a:rPr lang="en-US" sz="1050" i="1" dirty="0">
                <a:latin typeface="+mn-lt"/>
              </a:rPr>
              <a:t>http://svm.first.gmd.de/</a:t>
            </a:r>
            <a:endParaRPr lang="en-US" sz="1050" dirty="0">
              <a:latin typeface="+mn-lt"/>
            </a:endParaRPr>
          </a:p>
          <a:p>
            <a:pPr algn="l">
              <a:lnSpc>
                <a:spcPct val="90000"/>
              </a:lnSpc>
              <a:tabLst>
                <a:tab pos="290513" algn="l"/>
              </a:tabLst>
            </a:pPr>
            <a:r>
              <a:rPr lang="en-US" sz="1050" dirty="0" smtClean="0"/>
              <a:t>2.	SVM-Light Support Vector Machine </a:t>
            </a:r>
            <a:br>
              <a:rPr lang="en-US" sz="1050" dirty="0" smtClean="0"/>
            </a:br>
            <a:r>
              <a:rPr lang="en-US" sz="1050" dirty="0" smtClean="0"/>
              <a:t>	</a:t>
            </a:r>
            <a:r>
              <a:rPr lang="en-US" sz="1050" i="1" dirty="0" smtClean="0"/>
              <a:t>http://svmlight.joachims.org/</a:t>
            </a:r>
            <a:endParaRPr lang="en-US" sz="1050" dirty="0" smtClean="0"/>
          </a:p>
          <a:p>
            <a:pPr algn="l">
              <a:lnSpc>
                <a:spcPct val="90000"/>
              </a:lnSpc>
              <a:tabLst>
                <a:tab pos="290513" algn="l"/>
              </a:tabLst>
            </a:pPr>
            <a:r>
              <a:rPr lang="en-US" sz="1050" dirty="0" smtClean="0">
                <a:latin typeface="+mn-lt"/>
              </a:rPr>
              <a:t>3.</a:t>
            </a:r>
            <a:r>
              <a:rPr lang="en-US" sz="1050" dirty="0">
                <a:latin typeface="+mn-lt"/>
              </a:rPr>
              <a:t>	</a:t>
            </a:r>
            <a:r>
              <a:rPr lang="en-US" sz="1050" dirty="0" smtClean="0">
                <a:latin typeface="+mn-lt"/>
              </a:rPr>
              <a:t>School of Veterinary Medicine at </a:t>
            </a:r>
            <a:r>
              <a:rPr lang="en-US" sz="1050" dirty="0" err="1" smtClean="0">
                <a:latin typeface="+mn-lt"/>
              </a:rPr>
              <a:t>UPenn</a:t>
            </a:r>
            <a:r>
              <a:rPr lang="en-US" sz="1050" dirty="0">
                <a:latin typeface="+mn-lt"/>
              </a:rPr>
              <a:t/>
            </a:r>
            <a:br>
              <a:rPr lang="en-US" sz="1050" dirty="0">
                <a:latin typeface="+mn-lt"/>
              </a:rPr>
            </a:br>
            <a:r>
              <a:rPr lang="en-US" sz="1050" dirty="0">
                <a:latin typeface="+mn-lt"/>
              </a:rPr>
              <a:t>	</a:t>
            </a:r>
            <a:r>
              <a:rPr lang="en-US" sz="1050" i="1" dirty="0">
                <a:latin typeface="+mn-lt"/>
              </a:rPr>
              <a:t>http</a:t>
            </a:r>
            <a:r>
              <a:rPr lang="en-US" sz="1050" i="1" dirty="0" smtClean="0">
                <a:latin typeface="+mn-lt"/>
              </a:rPr>
              <a:t>://</a:t>
            </a:r>
            <a:r>
              <a:rPr lang="en-US" sz="1050" dirty="0" smtClean="0"/>
              <a:t>www.vet.upenn.edu</a:t>
            </a:r>
            <a:r>
              <a:rPr lang="en-US" sz="1050" i="1" dirty="0" smtClean="0">
                <a:latin typeface="+mn-lt"/>
              </a:rPr>
              <a:t>/</a:t>
            </a:r>
            <a:endParaRPr lang="en-US" sz="1050" dirty="0">
              <a:latin typeface="+mn-lt"/>
            </a:endParaRPr>
          </a:p>
          <a:p>
            <a:pPr algn="l">
              <a:lnSpc>
                <a:spcPct val="90000"/>
              </a:lnSpc>
              <a:tabLst>
                <a:tab pos="290513" algn="l"/>
              </a:tabLst>
            </a:pPr>
            <a:r>
              <a:rPr lang="en-US" sz="1050" dirty="0">
                <a:latin typeface="+mn-lt"/>
              </a:rPr>
              <a:t>4</a:t>
            </a:r>
            <a:r>
              <a:rPr lang="en-US" sz="1050" dirty="0" smtClean="0">
                <a:latin typeface="+mn-lt"/>
              </a:rPr>
              <a:t>.</a:t>
            </a:r>
            <a:r>
              <a:rPr lang="en-US" sz="1050" dirty="0">
                <a:latin typeface="+mn-lt"/>
              </a:rPr>
              <a:t>	An Introduction to Support Vector Machines</a:t>
            </a:r>
            <a:br>
              <a:rPr lang="en-US" sz="1050" dirty="0">
                <a:latin typeface="+mn-lt"/>
              </a:rPr>
            </a:br>
            <a:r>
              <a:rPr lang="en-US" sz="1050" dirty="0">
                <a:latin typeface="+mn-lt"/>
              </a:rPr>
              <a:t>	</a:t>
            </a:r>
            <a:r>
              <a:rPr lang="en-US" sz="1050" i="1" dirty="0">
                <a:latin typeface="+mn-lt"/>
              </a:rPr>
              <a:t>http://www.support-vector.net/</a:t>
            </a:r>
            <a:endParaRPr lang="en-US" sz="1050" dirty="0">
              <a:latin typeface="+mn-lt"/>
            </a:endParaRPr>
          </a:p>
          <a:p>
            <a:pPr algn="l">
              <a:lnSpc>
                <a:spcPct val="90000"/>
              </a:lnSpc>
              <a:tabLst>
                <a:tab pos="290513" algn="l"/>
              </a:tabLst>
            </a:pPr>
            <a:r>
              <a:rPr lang="en-US" sz="1050" dirty="0" smtClean="0">
                <a:latin typeface="+mn-lt"/>
              </a:rPr>
              <a:t>5.	Service Master Company</a:t>
            </a:r>
          </a:p>
          <a:p>
            <a:pPr algn="l">
              <a:lnSpc>
                <a:spcPct val="90000"/>
              </a:lnSpc>
              <a:tabLst>
                <a:tab pos="290513" algn="l"/>
              </a:tabLst>
            </a:pPr>
            <a:r>
              <a:rPr lang="en-US" sz="1050" dirty="0" smtClean="0">
                <a:latin typeface="+mn-lt"/>
              </a:rPr>
              <a:t>	</a:t>
            </a:r>
            <a:r>
              <a:rPr lang="en-US" sz="1050" i="1" dirty="0" smtClean="0">
                <a:latin typeface="+mn-lt"/>
              </a:rPr>
              <a:t>http://www.servicemaster.com/</a:t>
            </a:r>
          </a:p>
          <a:p>
            <a:pPr>
              <a:lnSpc>
                <a:spcPct val="90000"/>
              </a:lnSpc>
              <a:tabLst>
                <a:tab pos="290513" algn="l"/>
              </a:tabLst>
            </a:pPr>
            <a:r>
              <a:rPr lang="en-US" sz="1050" dirty="0" smtClean="0"/>
              <a:t>⁞</a:t>
            </a:r>
          </a:p>
        </p:txBody>
      </p:sp>
      <p:sp>
        <p:nvSpPr>
          <p:cNvPr id="22" name="Text Box 5"/>
          <p:cNvSpPr txBox="1">
            <a:spLocks noChangeArrowheads="1"/>
          </p:cNvSpPr>
          <p:nvPr/>
        </p:nvSpPr>
        <p:spPr bwMode="auto">
          <a:xfrm>
            <a:off x="5387771" y="4151517"/>
            <a:ext cx="3114203" cy="1692002"/>
          </a:xfrm>
          <a:prstGeom prst="rect">
            <a:avLst/>
          </a:prstGeom>
          <a:solidFill>
            <a:schemeClr val="bg1"/>
          </a:solidFill>
          <a:ln w="76200">
            <a:solidFill>
              <a:schemeClr val="folHlink"/>
            </a:solidFill>
            <a:miter lim="800000"/>
            <a:headEnd/>
            <a:tailEnd/>
          </a:ln>
        </p:spPr>
        <p:txBody>
          <a:bodyPr wrap="square">
            <a:spAutoFit/>
          </a:bodyPr>
          <a:lstStyle/>
          <a:p>
            <a:pPr algn="l">
              <a:lnSpc>
                <a:spcPct val="90000"/>
              </a:lnSpc>
              <a:tabLst>
                <a:tab pos="290513" algn="l"/>
              </a:tabLst>
            </a:pPr>
            <a:r>
              <a:rPr lang="en-US" sz="1050" dirty="0" smtClean="0"/>
              <a:t>1.	School of Veterinary Medicine at </a:t>
            </a:r>
            <a:r>
              <a:rPr lang="en-US" sz="1050" dirty="0" err="1" smtClean="0"/>
              <a:t>UPenn</a:t>
            </a:r>
            <a:r>
              <a:rPr lang="en-US" sz="1050" dirty="0" smtClean="0"/>
              <a:t/>
            </a:r>
            <a:br>
              <a:rPr lang="en-US" sz="1050" dirty="0" smtClean="0"/>
            </a:br>
            <a:r>
              <a:rPr lang="en-US" sz="1050" dirty="0" smtClean="0"/>
              <a:t>	</a:t>
            </a:r>
            <a:r>
              <a:rPr lang="en-US" sz="1050" i="1" dirty="0" smtClean="0"/>
              <a:t>http://</a:t>
            </a:r>
            <a:r>
              <a:rPr lang="en-US" sz="1050" dirty="0" smtClean="0"/>
              <a:t>www.vet.upenn.edu</a:t>
            </a:r>
            <a:r>
              <a:rPr lang="en-US" sz="1050" i="1" dirty="0" smtClean="0"/>
              <a:t>/</a:t>
            </a:r>
            <a:endParaRPr lang="en-US" sz="1050" dirty="0" smtClean="0"/>
          </a:p>
          <a:p>
            <a:pPr algn="l">
              <a:lnSpc>
                <a:spcPct val="90000"/>
              </a:lnSpc>
              <a:tabLst>
                <a:tab pos="290513" algn="l"/>
              </a:tabLst>
            </a:pPr>
            <a:r>
              <a:rPr lang="en-US" sz="1050" dirty="0" smtClean="0"/>
              <a:t>2.	Service Master Company</a:t>
            </a:r>
          </a:p>
          <a:p>
            <a:pPr algn="l">
              <a:lnSpc>
                <a:spcPct val="90000"/>
              </a:lnSpc>
              <a:tabLst>
                <a:tab pos="290513" algn="l"/>
              </a:tabLst>
            </a:pPr>
            <a:r>
              <a:rPr lang="en-US" sz="1050" dirty="0" smtClean="0"/>
              <a:t>	</a:t>
            </a:r>
            <a:r>
              <a:rPr lang="en-US" sz="1050" i="1" dirty="0" smtClean="0"/>
              <a:t>http://www.servicemaster.com/ </a:t>
            </a:r>
          </a:p>
          <a:p>
            <a:pPr algn="l">
              <a:lnSpc>
                <a:spcPct val="90000"/>
              </a:lnSpc>
              <a:tabLst>
                <a:tab pos="290513" algn="l"/>
              </a:tabLst>
            </a:pPr>
            <a:r>
              <a:rPr lang="en-US" sz="1050" dirty="0" smtClean="0">
                <a:latin typeface="+mn-lt"/>
              </a:rPr>
              <a:t>3.</a:t>
            </a:r>
            <a:r>
              <a:rPr lang="en-US" sz="1050" dirty="0">
                <a:latin typeface="+mn-lt"/>
              </a:rPr>
              <a:t>	Support Vector Machine</a:t>
            </a:r>
            <a:br>
              <a:rPr lang="en-US" sz="1050" dirty="0">
                <a:latin typeface="+mn-lt"/>
              </a:rPr>
            </a:br>
            <a:r>
              <a:rPr lang="en-US" sz="1050" dirty="0">
                <a:latin typeface="+mn-lt"/>
              </a:rPr>
              <a:t>	</a:t>
            </a:r>
            <a:r>
              <a:rPr lang="en-US" sz="1050" i="1" dirty="0">
                <a:latin typeface="+mn-lt"/>
              </a:rPr>
              <a:t>http://jbolivar.freeservers.com/</a:t>
            </a:r>
            <a:endParaRPr lang="en-US" sz="1050" dirty="0">
              <a:latin typeface="+mn-lt"/>
            </a:endParaRPr>
          </a:p>
          <a:p>
            <a:pPr algn="l">
              <a:lnSpc>
                <a:spcPct val="90000"/>
              </a:lnSpc>
              <a:tabLst>
                <a:tab pos="290513" algn="l"/>
              </a:tabLst>
            </a:pPr>
            <a:r>
              <a:rPr lang="en-US" sz="1050" dirty="0" smtClean="0">
                <a:latin typeface="+mn-lt"/>
              </a:rPr>
              <a:t>4.</a:t>
            </a:r>
            <a:r>
              <a:rPr lang="en-US" sz="1050" dirty="0">
                <a:latin typeface="+mn-lt"/>
              </a:rPr>
              <a:t>	Archives of SUPPORT-VECTOR-MACHINES </a:t>
            </a:r>
            <a:br>
              <a:rPr lang="en-US" sz="1050" dirty="0">
                <a:latin typeface="+mn-lt"/>
              </a:rPr>
            </a:br>
            <a:r>
              <a:rPr lang="en-US" sz="1050" dirty="0">
                <a:latin typeface="+mn-lt"/>
              </a:rPr>
              <a:t>	</a:t>
            </a:r>
            <a:r>
              <a:rPr lang="en-US" sz="1050" i="1" dirty="0">
                <a:latin typeface="+mn-lt"/>
              </a:rPr>
              <a:t>http://www.jiscmail.ac.uk/lists/SUPPORT...</a:t>
            </a:r>
            <a:endParaRPr lang="en-US" sz="1050" dirty="0">
              <a:latin typeface="+mn-lt"/>
            </a:endParaRPr>
          </a:p>
          <a:p>
            <a:pPr algn="l">
              <a:lnSpc>
                <a:spcPct val="90000"/>
              </a:lnSpc>
              <a:tabLst>
                <a:tab pos="290513" algn="l"/>
              </a:tabLst>
            </a:pPr>
            <a:r>
              <a:rPr lang="en-US" sz="1050" dirty="0" smtClean="0">
                <a:latin typeface="+mn-lt"/>
              </a:rPr>
              <a:t>5.	SVM-Light </a:t>
            </a:r>
            <a:r>
              <a:rPr lang="en-US" sz="1050" dirty="0">
                <a:latin typeface="+mn-lt"/>
              </a:rPr>
              <a:t>Support Vector Machine </a:t>
            </a:r>
            <a:br>
              <a:rPr lang="en-US" sz="1050" dirty="0">
                <a:latin typeface="+mn-lt"/>
              </a:rPr>
            </a:br>
            <a:r>
              <a:rPr lang="en-US" sz="1050" dirty="0">
                <a:latin typeface="+mn-lt"/>
              </a:rPr>
              <a:t>	</a:t>
            </a:r>
            <a:r>
              <a:rPr lang="en-US" sz="1050" i="1" dirty="0">
                <a:latin typeface="+mn-lt"/>
              </a:rPr>
              <a:t>http://ais.gmd.de/~thorsten/svm light</a:t>
            </a:r>
            <a:r>
              <a:rPr lang="en-US" sz="1050" i="1" dirty="0" smtClean="0">
                <a:latin typeface="+mn-lt"/>
              </a:rPr>
              <a:t>/</a:t>
            </a:r>
          </a:p>
          <a:p>
            <a:pPr>
              <a:lnSpc>
                <a:spcPct val="90000"/>
              </a:lnSpc>
              <a:tabLst>
                <a:tab pos="290513" algn="l"/>
              </a:tabLst>
            </a:pPr>
            <a:r>
              <a:rPr lang="en-US" sz="1050" dirty="0" smtClean="0"/>
              <a:t>⁞</a:t>
            </a:r>
          </a:p>
        </p:txBody>
      </p:sp>
      <p:sp>
        <p:nvSpPr>
          <p:cNvPr id="23" name="TextBox 22"/>
          <p:cNvSpPr txBox="1"/>
          <p:nvPr/>
        </p:nvSpPr>
        <p:spPr>
          <a:xfrm>
            <a:off x="1215954" y="5914418"/>
            <a:ext cx="2091447" cy="400110"/>
          </a:xfrm>
          <a:prstGeom prst="rect">
            <a:avLst/>
          </a:prstGeom>
          <a:noFill/>
        </p:spPr>
        <p:txBody>
          <a:bodyPr wrap="square" rtlCol="0">
            <a:spAutoFit/>
          </a:bodyPr>
          <a:lstStyle/>
          <a:p>
            <a:r>
              <a:rPr lang="en-US" sz="2000" dirty="0" smtClean="0"/>
              <a:t>U(tj,”SVM”,r1)</a:t>
            </a:r>
            <a:endParaRPr lang="en-US" sz="2000" dirty="0"/>
          </a:p>
        </p:txBody>
      </p:sp>
      <p:sp>
        <p:nvSpPr>
          <p:cNvPr id="24" name="TextBox 23"/>
          <p:cNvSpPr txBox="1"/>
          <p:nvPr/>
        </p:nvSpPr>
        <p:spPr>
          <a:xfrm>
            <a:off x="5872418" y="5920898"/>
            <a:ext cx="2091447" cy="400110"/>
          </a:xfrm>
          <a:prstGeom prst="rect">
            <a:avLst/>
          </a:prstGeom>
          <a:noFill/>
        </p:spPr>
        <p:txBody>
          <a:bodyPr wrap="square" rtlCol="0">
            <a:spAutoFit/>
          </a:bodyPr>
          <a:lstStyle/>
          <a:p>
            <a:r>
              <a:rPr lang="en-US" sz="2000" dirty="0" smtClean="0"/>
              <a:t>U(tj,”SVM”,r2)</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linds(horizontal)">
                                      <p:cBhvr>
                                        <p:cTn id="10" dur="500"/>
                                        <p:tgtEl>
                                          <p:spTgt spid="2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linds(horizontal)">
                                      <p:cBhvr>
                                        <p:cTn id="13" dur="500"/>
                                        <p:tgtEl>
                                          <p:spTgt spid="1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blinds(horizontal)">
                                      <p:cBhvr>
                                        <p:cTn id="16" dur="500"/>
                                        <p:tgtEl>
                                          <p:spTgt spid="2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blinds(horizontal)">
                                      <p:cBhvr>
                                        <p:cTn id="19" dur="500"/>
                                        <p:tgtEl>
                                          <p:spTgt spid="23"/>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xit" presetSubtype="10" fill="hold" grpId="1" nodeType="clickEffect">
                                  <p:stCondLst>
                                    <p:cond delay="0"/>
                                  </p:stCondLst>
                                  <p:childTnLst>
                                    <p:animEffect transition="out" filter="blinds(horizontal)">
                                      <p:cBhvr>
                                        <p:cTn id="23" dur="500"/>
                                        <p:tgtEl>
                                          <p:spTgt spid="21"/>
                                        </p:tgtEl>
                                      </p:cBhvr>
                                    </p:animEffect>
                                    <p:set>
                                      <p:cBhvr>
                                        <p:cTn id="24" dur="1" fill="hold">
                                          <p:stCondLst>
                                            <p:cond delay="499"/>
                                          </p:stCondLst>
                                        </p:cTn>
                                        <p:tgtEl>
                                          <p:spTgt spid="21"/>
                                        </p:tgtEl>
                                        <p:attrNameLst>
                                          <p:attrName>style.visibility</p:attrName>
                                        </p:attrNameLst>
                                      </p:cBhvr>
                                      <p:to>
                                        <p:strVal val="hidden"/>
                                      </p:to>
                                    </p:set>
                                  </p:childTnLst>
                                </p:cTn>
                              </p:par>
                              <p:par>
                                <p:cTn id="25" presetID="3" presetClass="exit" presetSubtype="10" fill="hold" grpId="1" nodeType="withEffect">
                                  <p:stCondLst>
                                    <p:cond delay="0"/>
                                  </p:stCondLst>
                                  <p:childTnLst>
                                    <p:animEffect transition="out" filter="blinds(horizontal)">
                                      <p:cBhvr>
                                        <p:cTn id="26" dur="500"/>
                                        <p:tgtEl>
                                          <p:spTgt spid="22"/>
                                        </p:tgtEl>
                                      </p:cBhvr>
                                    </p:animEffect>
                                    <p:set>
                                      <p:cBhvr>
                                        <p:cTn id="27" dur="1" fill="hold">
                                          <p:stCondLst>
                                            <p:cond delay="499"/>
                                          </p:stCondLst>
                                        </p:cTn>
                                        <p:tgtEl>
                                          <p:spTgt spid="22"/>
                                        </p:tgtEl>
                                        <p:attrNameLst>
                                          <p:attrName>style.visibility</p:attrName>
                                        </p:attrNameLst>
                                      </p:cBhvr>
                                      <p:to>
                                        <p:strVal val="hidden"/>
                                      </p:to>
                                    </p:set>
                                  </p:childTnLst>
                                </p:cTn>
                              </p:par>
                              <p:par>
                                <p:cTn id="28" presetID="3" presetClass="exit" presetSubtype="10" fill="hold" grpId="1" nodeType="withEffect">
                                  <p:stCondLst>
                                    <p:cond delay="0"/>
                                  </p:stCondLst>
                                  <p:childTnLst>
                                    <p:animEffect transition="out" filter="blinds(horizontal)">
                                      <p:cBhvr>
                                        <p:cTn id="29" dur="500"/>
                                        <p:tgtEl>
                                          <p:spTgt spid="16"/>
                                        </p:tgtEl>
                                      </p:cBhvr>
                                    </p:animEffect>
                                    <p:set>
                                      <p:cBhvr>
                                        <p:cTn id="30" dur="1" fill="hold">
                                          <p:stCondLst>
                                            <p:cond delay="499"/>
                                          </p:stCondLst>
                                        </p:cTn>
                                        <p:tgtEl>
                                          <p:spTgt spid="16"/>
                                        </p:tgtEl>
                                        <p:attrNameLst>
                                          <p:attrName>style.visibility</p:attrName>
                                        </p:attrNameLst>
                                      </p:cBhvr>
                                      <p:to>
                                        <p:strVal val="hidden"/>
                                      </p:to>
                                    </p:set>
                                  </p:childTnLst>
                                </p:cTn>
                              </p:par>
                              <p:par>
                                <p:cTn id="31" presetID="3" presetClass="exit" presetSubtype="10" fill="hold" grpId="1" nodeType="withEffect">
                                  <p:stCondLst>
                                    <p:cond delay="0"/>
                                  </p:stCondLst>
                                  <p:childTnLst>
                                    <p:animEffect transition="out" filter="blinds(horizontal)">
                                      <p:cBhvr>
                                        <p:cTn id="32" dur="500"/>
                                        <p:tgtEl>
                                          <p:spTgt spid="24"/>
                                        </p:tgtEl>
                                      </p:cBhvr>
                                    </p:animEffect>
                                    <p:set>
                                      <p:cBhvr>
                                        <p:cTn id="33" dur="1" fill="hold">
                                          <p:stCondLst>
                                            <p:cond delay="499"/>
                                          </p:stCondLst>
                                        </p:cTn>
                                        <p:tgtEl>
                                          <p:spTgt spid="24"/>
                                        </p:tgtEl>
                                        <p:attrNameLst>
                                          <p:attrName>style.visibility</p:attrName>
                                        </p:attrNameLst>
                                      </p:cBhvr>
                                      <p:to>
                                        <p:strVal val="hidden"/>
                                      </p:to>
                                    </p:set>
                                  </p:childTnLst>
                                </p:cTn>
                              </p:par>
                              <p:par>
                                <p:cTn id="34" presetID="3" presetClass="exit" presetSubtype="10" fill="hold" grpId="1" nodeType="withEffect">
                                  <p:stCondLst>
                                    <p:cond delay="0"/>
                                  </p:stCondLst>
                                  <p:childTnLst>
                                    <p:animEffect transition="out" filter="blinds(horizontal)">
                                      <p:cBhvr>
                                        <p:cTn id="35" dur="500"/>
                                        <p:tgtEl>
                                          <p:spTgt spid="23"/>
                                        </p:tgtEl>
                                      </p:cBhvr>
                                    </p:animEffect>
                                    <p:set>
                                      <p:cBhvr>
                                        <p:cTn id="36" dur="1" fill="hold">
                                          <p:stCondLst>
                                            <p:cond delay="499"/>
                                          </p:stCondLst>
                                        </p:cTn>
                                        <p:tgtEl>
                                          <p:spTgt spid="23"/>
                                        </p:tgtEl>
                                        <p:attrNameLst>
                                          <p:attrName>style.visibility</p:attrName>
                                        </p:attrNameLst>
                                      </p:cBhvr>
                                      <p:to>
                                        <p:strVal val="hidden"/>
                                      </p:to>
                                    </p:set>
                                  </p:childTnLst>
                                </p:cTn>
                              </p:par>
                            </p:childTnLst>
                          </p:cTn>
                        </p:par>
                        <p:par>
                          <p:cTn id="37" fill="hold">
                            <p:stCondLst>
                              <p:cond delay="500"/>
                            </p:stCondLst>
                            <p:childTnLst>
                              <p:par>
                                <p:cTn id="38" presetID="3" presetClass="entr" presetSubtype="10"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blinds(horizontal)">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blinds(horizontal)">
                                      <p:cBhvr>
                                        <p:cTn id="45" dur="5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blinds(horizontal)">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blinds(horizontal)">
                                      <p:cBhvr>
                                        <p:cTn id="55" dur="500"/>
                                        <p:tgtEl>
                                          <p:spTgt spid="13"/>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blinds(horizontal)">
                                      <p:cBhvr>
                                        <p:cTn id="60" dur="500"/>
                                        <p:tgtEl>
                                          <p:spTgt spid="14"/>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blinds(horizontal)">
                                      <p:cBhvr>
                                        <p:cTn id="6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P spid="15" grpId="0" animBg="1"/>
      <p:bldP spid="17" grpId="0" animBg="1"/>
      <p:bldP spid="20" grpId="0" animBg="1"/>
      <p:bldP spid="16" grpId="0"/>
      <p:bldP spid="16" grpId="1"/>
      <p:bldP spid="21" grpId="0" animBg="1"/>
      <p:bldP spid="21" grpId="1" animBg="1"/>
      <p:bldP spid="22" grpId="0" animBg="1"/>
      <p:bldP spid="22" grpId="1" animBg="1"/>
      <p:bldP spid="23" grpId="0"/>
      <p:bldP spid="23" grpId="1"/>
      <p:bldP spid="24" grpId="0"/>
      <p:bldP spid="2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Retrieval Functions</a:t>
            </a:r>
            <a:endParaRPr lang="en-US" dirty="0"/>
          </a:p>
        </p:txBody>
      </p:sp>
      <p:sp>
        <p:nvSpPr>
          <p:cNvPr id="4" name="Rounded Rectangle 3"/>
          <p:cNvSpPr/>
          <p:nvPr/>
        </p:nvSpPr>
        <p:spPr bwMode="auto">
          <a:xfrm>
            <a:off x="2971800" y="1371600"/>
            <a:ext cx="3200400" cy="1089781"/>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2800" dirty="0" smtClean="0"/>
              <a:t>Distribution P(</a:t>
            </a:r>
            <a:r>
              <a:rPr lang="en-US" sz="2800" dirty="0" err="1" smtClean="0"/>
              <a:t>u,q</a:t>
            </a:r>
            <a:r>
              <a:rPr lang="en-US" sz="2800" dirty="0" smtClean="0"/>
              <a:t>)</a:t>
            </a:r>
          </a:p>
          <a:p>
            <a:r>
              <a:rPr lang="en-US" sz="2800" dirty="0" smtClean="0"/>
              <a:t>of users u, queries q</a:t>
            </a:r>
          </a:p>
        </p:txBody>
      </p:sp>
      <p:sp>
        <p:nvSpPr>
          <p:cNvPr id="5" name="Rounded Rectangle 4"/>
          <p:cNvSpPr/>
          <p:nvPr/>
        </p:nvSpPr>
        <p:spPr bwMode="auto">
          <a:xfrm>
            <a:off x="609600" y="2796419"/>
            <a:ext cx="3200400" cy="1089781"/>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2800" dirty="0" smtClean="0"/>
              <a:t>Retrieval Function 1</a:t>
            </a:r>
            <a:br>
              <a:rPr lang="en-US" sz="2800" dirty="0" smtClean="0"/>
            </a:br>
            <a:r>
              <a:rPr lang="en-US" sz="2800" dirty="0" smtClean="0"/>
              <a:t> f</a:t>
            </a:r>
            <a:r>
              <a:rPr lang="en-US" sz="2800" baseline="-25000" dirty="0" smtClean="0"/>
              <a:t>1</a:t>
            </a:r>
            <a:r>
              <a:rPr lang="en-US" sz="2800" dirty="0" smtClean="0"/>
              <a:t>(</a:t>
            </a:r>
            <a:r>
              <a:rPr lang="en-US" sz="2800" dirty="0" err="1" smtClean="0"/>
              <a:t>u,q</a:t>
            </a:r>
            <a:r>
              <a:rPr lang="en-US" sz="2800" dirty="0" smtClean="0"/>
              <a:t>) </a:t>
            </a:r>
            <a:r>
              <a:rPr lang="en-US" sz="2800" dirty="0" smtClean="0">
                <a:sym typeface="Wingdings" pitchFamily="2" charset="2"/>
              </a:rPr>
              <a:t> r</a:t>
            </a:r>
            <a:r>
              <a:rPr lang="en-US" sz="2800" baseline="-25000" dirty="0" smtClean="0">
                <a:sym typeface="Wingdings" pitchFamily="2" charset="2"/>
              </a:rPr>
              <a:t>1</a:t>
            </a:r>
            <a:endParaRPr lang="en-US" sz="2800" baseline="-25000" dirty="0" smtClean="0"/>
          </a:p>
        </p:txBody>
      </p:sp>
      <p:sp>
        <p:nvSpPr>
          <p:cNvPr id="7" name="Rounded Rectangle 6"/>
          <p:cNvSpPr/>
          <p:nvPr/>
        </p:nvSpPr>
        <p:spPr bwMode="auto">
          <a:xfrm>
            <a:off x="5334000" y="2796419"/>
            <a:ext cx="3200400" cy="1089781"/>
          </a:xfrm>
          <a:prstGeom prst="roundRect">
            <a:avLst/>
          </a:prstGeom>
          <a:solidFill>
            <a:schemeClr val="accent3">
              <a:lumMod val="8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r>
              <a:rPr lang="en-US" sz="2800" dirty="0" smtClean="0"/>
              <a:t>Retrieval Function 2</a:t>
            </a:r>
            <a:br>
              <a:rPr lang="en-US" sz="2800" dirty="0" smtClean="0"/>
            </a:br>
            <a:r>
              <a:rPr lang="en-US" sz="2800" dirty="0" smtClean="0"/>
              <a:t> f</a:t>
            </a:r>
            <a:r>
              <a:rPr lang="en-US" sz="2800" baseline="-25000" dirty="0" smtClean="0"/>
              <a:t>2</a:t>
            </a:r>
            <a:r>
              <a:rPr lang="en-US" sz="2800" dirty="0" smtClean="0"/>
              <a:t>(</a:t>
            </a:r>
            <a:r>
              <a:rPr lang="en-US" sz="2800" dirty="0" err="1" smtClean="0"/>
              <a:t>u,q</a:t>
            </a:r>
            <a:r>
              <a:rPr lang="en-US" sz="2800" dirty="0" smtClean="0"/>
              <a:t>) </a:t>
            </a:r>
            <a:r>
              <a:rPr lang="en-US" sz="2800" dirty="0" smtClean="0">
                <a:sym typeface="Wingdings" pitchFamily="2" charset="2"/>
              </a:rPr>
              <a:t> r</a:t>
            </a:r>
            <a:r>
              <a:rPr lang="en-US" sz="2800" baseline="-25000" dirty="0" smtClean="0">
                <a:sym typeface="Wingdings" pitchFamily="2" charset="2"/>
              </a:rPr>
              <a:t>2</a:t>
            </a:r>
            <a:endParaRPr lang="en-US" sz="2800" baseline="-25000" dirty="0" smtClean="0"/>
          </a:p>
        </p:txBody>
      </p:sp>
      <p:sp>
        <p:nvSpPr>
          <p:cNvPr id="9" name="TextBox 8"/>
          <p:cNvSpPr txBox="1"/>
          <p:nvPr/>
        </p:nvSpPr>
        <p:spPr>
          <a:xfrm>
            <a:off x="3657600" y="3025019"/>
            <a:ext cx="1828800" cy="707886"/>
          </a:xfrm>
          <a:prstGeom prst="rect">
            <a:avLst/>
          </a:prstGeom>
          <a:noFill/>
        </p:spPr>
        <p:txBody>
          <a:bodyPr wrap="square" rtlCol="0">
            <a:spAutoFit/>
          </a:bodyPr>
          <a:lstStyle/>
          <a:p>
            <a:r>
              <a:rPr lang="en-US" sz="2000" dirty="0" smtClean="0"/>
              <a:t>Which one </a:t>
            </a:r>
            <a:br>
              <a:rPr lang="en-US" sz="2000" dirty="0" smtClean="0"/>
            </a:br>
            <a:r>
              <a:rPr lang="en-US" sz="2000" dirty="0" smtClean="0"/>
              <a:t>is better?</a:t>
            </a:r>
            <a:endParaRPr lang="en-US" sz="2000" dirty="0"/>
          </a:p>
        </p:txBody>
      </p:sp>
      <p:sp>
        <p:nvSpPr>
          <p:cNvPr id="12" name="TextBox 11"/>
          <p:cNvSpPr txBox="1"/>
          <p:nvPr/>
        </p:nvSpPr>
        <p:spPr>
          <a:xfrm>
            <a:off x="762000" y="4495800"/>
            <a:ext cx="7848600" cy="1569660"/>
          </a:xfrm>
          <a:prstGeom prst="rect">
            <a:avLst/>
          </a:prstGeom>
          <a:noFill/>
        </p:spPr>
        <p:txBody>
          <a:bodyPr wrap="square" rtlCol="0">
            <a:spAutoFit/>
          </a:bodyPr>
          <a:lstStyle/>
          <a:p>
            <a:pPr algn="l"/>
            <a:r>
              <a:rPr lang="en-US" sz="2400" b="1" dirty="0" smtClean="0"/>
              <a:t>Option 2: Implicit Feedback Evaluation</a:t>
            </a:r>
          </a:p>
          <a:p>
            <a:pPr marL="228600" indent="-228600" algn="l">
              <a:buFont typeface="+mj-lt"/>
              <a:buAutoNum type="arabicPeriod"/>
            </a:pPr>
            <a:r>
              <a:rPr lang="en-US" sz="2400" dirty="0" smtClean="0"/>
              <a:t> Record how users react to f</a:t>
            </a:r>
            <a:r>
              <a:rPr lang="en-US" sz="2400" baseline="-25000" dirty="0" smtClean="0"/>
              <a:t>1</a:t>
            </a:r>
            <a:r>
              <a:rPr lang="en-US" sz="2400" dirty="0" smtClean="0"/>
              <a:t>(</a:t>
            </a:r>
            <a:r>
              <a:rPr lang="en-US" sz="2400" dirty="0" err="1" smtClean="0"/>
              <a:t>u,q</a:t>
            </a:r>
            <a:r>
              <a:rPr lang="en-US" sz="2400" dirty="0" smtClean="0"/>
              <a:t>) and f</a:t>
            </a:r>
            <a:r>
              <a:rPr lang="en-US" sz="2400" baseline="-25000" dirty="0" smtClean="0"/>
              <a:t>2</a:t>
            </a:r>
            <a:r>
              <a:rPr lang="en-US" sz="2400" dirty="0" smtClean="0"/>
              <a:t>(</a:t>
            </a:r>
            <a:r>
              <a:rPr lang="en-US" sz="2400" dirty="0" err="1" smtClean="0"/>
              <a:t>u,q</a:t>
            </a:r>
            <a:r>
              <a:rPr lang="en-US" sz="2400" dirty="0" smtClean="0"/>
              <a:t>)</a:t>
            </a:r>
          </a:p>
          <a:p>
            <a:pPr marL="228600" indent="-228600" algn="l">
              <a:buFont typeface="+mj-lt"/>
              <a:buAutoNum type="arabicPeriod"/>
            </a:pPr>
            <a:r>
              <a:rPr lang="en-US" sz="2400" dirty="0" smtClean="0"/>
              <a:t> Compute metrics from clicks, query reformulations, etc.</a:t>
            </a:r>
            <a:endParaRPr lang="en-US" dirty="0" smtClean="0"/>
          </a:p>
          <a:p>
            <a:pPr marL="228600" indent="-228600" algn="l">
              <a:buFont typeface="+mj-lt"/>
              <a:buAutoNum type="arabicPeriod"/>
            </a:pPr>
            <a:r>
              <a:rPr lang="en-US" sz="2400" dirty="0" smtClean="0"/>
              <a:t> Model how metrics reflect utility of f</a:t>
            </a:r>
            <a:r>
              <a:rPr lang="en-US" sz="2400" baseline="-25000" dirty="0" smtClean="0"/>
              <a:t>1</a:t>
            </a:r>
            <a:r>
              <a:rPr lang="en-US" sz="2400" dirty="0" smtClean="0"/>
              <a:t> and f</a:t>
            </a:r>
            <a:r>
              <a:rPr lang="en-US" sz="2400" baseline="-25000" dirty="0" smtClean="0"/>
              <a:t>2</a:t>
            </a:r>
            <a:r>
              <a:rPr lang="en-US" sz="2400" dirty="0" smtClean="0"/>
              <a:t> to user.</a:t>
            </a:r>
          </a:p>
        </p:txBody>
      </p:sp>
      <p:sp>
        <p:nvSpPr>
          <p:cNvPr id="13" name="Rectangular Callout 12"/>
          <p:cNvSpPr/>
          <p:nvPr/>
        </p:nvSpPr>
        <p:spPr bwMode="auto">
          <a:xfrm>
            <a:off x="5257800" y="6096000"/>
            <a:ext cx="2743200" cy="457200"/>
          </a:xfrm>
          <a:prstGeom prst="wedgeRectCallout">
            <a:avLst>
              <a:gd name="adj1" fmla="val -80451"/>
              <a:gd name="adj2" fmla="val -86754"/>
            </a:avLst>
          </a:prstGeom>
          <a:solidFill>
            <a:srgbClr val="FF3300">
              <a:alpha val="8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Not well understood.</a:t>
            </a:r>
          </a:p>
        </p:txBody>
      </p:sp>
      <p:sp>
        <p:nvSpPr>
          <p:cNvPr id="15" name="Rectangular Callout 14"/>
          <p:cNvSpPr/>
          <p:nvPr/>
        </p:nvSpPr>
        <p:spPr bwMode="auto">
          <a:xfrm>
            <a:off x="304800" y="6096000"/>
            <a:ext cx="4800600" cy="457200"/>
          </a:xfrm>
          <a:prstGeom prst="wedgeRectCallout">
            <a:avLst>
              <a:gd name="adj1" fmla="val -9353"/>
              <a:gd name="adj2" fmla="val -164226"/>
            </a:avLst>
          </a:prstGeom>
          <a:solidFill>
            <a:srgbClr val="00B050">
              <a:alpha val="8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Cheap. Timely. Feasible </a:t>
            </a:r>
            <a:r>
              <a:rPr kumimoji="0" lang="en-US" sz="2000" b="0" i="0" u="none" strike="noStrike" cap="none" normalizeH="0" dirty="0" smtClean="0">
                <a:ln>
                  <a:noFill/>
                </a:ln>
                <a:solidFill>
                  <a:schemeClr val="tx1"/>
                </a:solidFill>
                <a:effectLst/>
                <a:latin typeface="Times New Roman" pitchFamily="18" charset="0"/>
              </a:rPr>
              <a:t>for small collections.</a:t>
            </a:r>
            <a:endParaRPr kumimoji="0" lang="en-US" sz="2000" b="0" i="0" u="none" strike="noStrike" cap="none" normalizeH="0" baseline="0" dirty="0" smtClean="0">
              <a:ln>
                <a:noFill/>
              </a:ln>
              <a:solidFill>
                <a:schemeClr val="tx1"/>
              </a:solidFill>
              <a:effectLst/>
              <a:latin typeface="Times New Roman" pitchFamily="18" charset="0"/>
            </a:endParaRPr>
          </a:p>
        </p:txBody>
      </p:sp>
      <p:sp>
        <p:nvSpPr>
          <p:cNvPr id="17" name="Rectangular Callout 16"/>
          <p:cNvSpPr/>
          <p:nvPr/>
        </p:nvSpPr>
        <p:spPr bwMode="auto">
          <a:xfrm>
            <a:off x="3505200" y="4038600"/>
            <a:ext cx="2667000" cy="457200"/>
          </a:xfrm>
          <a:prstGeom prst="wedgeRectCallout">
            <a:avLst>
              <a:gd name="adj1" fmla="val -59411"/>
              <a:gd name="adj2" fmla="val 164132"/>
            </a:avLst>
          </a:prstGeom>
          <a:solidFill>
            <a:srgbClr val="00B050">
              <a:alpha val="8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dirty="0" smtClean="0"/>
              <a:t>Users judge themselves</a:t>
            </a:r>
            <a:r>
              <a:rPr kumimoji="0" lang="en-US" sz="2000" b="0" i="0" u="none" strike="noStrike" cap="none" normalizeH="0" baseline="0" dirty="0" smtClean="0">
                <a:ln>
                  <a:noFill/>
                </a:ln>
                <a:solidFill>
                  <a:schemeClr val="tx1"/>
                </a:solidFill>
                <a:effectLst/>
                <a:latin typeface="Times New Roman" pitchFamily="18" charset="0"/>
              </a:rPr>
              <a:t>.</a:t>
            </a:r>
          </a:p>
        </p:txBody>
      </p:sp>
      <p:sp>
        <p:nvSpPr>
          <p:cNvPr id="19" name="Rectangular Callout 18"/>
          <p:cNvSpPr/>
          <p:nvPr/>
        </p:nvSpPr>
        <p:spPr bwMode="auto">
          <a:xfrm>
            <a:off x="457200" y="4038600"/>
            <a:ext cx="2362200" cy="457200"/>
          </a:xfrm>
          <a:prstGeom prst="wedgeRectCallout">
            <a:avLst>
              <a:gd name="adj1" fmla="val 3283"/>
              <a:gd name="adj2" fmla="val 158162"/>
            </a:avLst>
          </a:prstGeom>
          <a:solidFill>
            <a:srgbClr val="00B050">
              <a:alpha val="80000"/>
            </a:srgb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Large sample.</a:t>
            </a:r>
          </a:p>
        </p:txBody>
      </p:sp>
      <p:cxnSp>
        <p:nvCxnSpPr>
          <p:cNvPr id="21" name="Straight Arrow Connector 20"/>
          <p:cNvCxnSpPr>
            <a:stCxn id="4" idx="2"/>
            <a:endCxn id="5" idx="0"/>
          </p:cNvCxnSpPr>
          <p:nvPr/>
        </p:nvCxnSpPr>
        <p:spPr bwMode="auto">
          <a:xfrm rot="5400000">
            <a:off x="3223381" y="1447800"/>
            <a:ext cx="335038" cy="23622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2" name="Straight Arrow Connector 21"/>
          <p:cNvCxnSpPr>
            <a:stCxn id="4" idx="2"/>
            <a:endCxn id="7" idx="0"/>
          </p:cNvCxnSpPr>
          <p:nvPr/>
        </p:nvCxnSpPr>
        <p:spPr bwMode="auto">
          <a:xfrm rot="16200000" flipH="1">
            <a:off x="5585581" y="1447800"/>
            <a:ext cx="335038" cy="23622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linds(horizontal)">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7"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lstStyle/>
          <a:p>
            <a:r>
              <a:rPr lang="en-US" dirty="0" smtClean="0"/>
              <a:t>Question 1: Absolute Metrics</a:t>
            </a:r>
          </a:p>
          <a:p>
            <a:pPr lvl="1"/>
            <a:r>
              <a:rPr lang="en-US" dirty="0" smtClean="0"/>
              <a:t>Do metrics derived from observed user behavior provide absolute feedback about retrieval quality of f?</a:t>
            </a:r>
          </a:p>
          <a:p>
            <a:pPr lvl="1"/>
            <a:r>
              <a:rPr lang="en-US" dirty="0" smtClean="0"/>
              <a:t>For example:</a:t>
            </a:r>
          </a:p>
          <a:p>
            <a:pPr lvl="2"/>
            <a:r>
              <a:rPr lang="en-US" dirty="0" smtClean="0"/>
              <a:t>U(f</a:t>
            </a:r>
            <a:r>
              <a:rPr lang="en-US" dirty="0" smtClean="0">
                <a:sym typeface="Wingdings" pitchFamily="2" charset="2"/>
              </a:rPr>
              <a:t>) ~ </a:t>
            </a:r>
            <a:r>
              <a:rPr lang="en-US" dirty="0" err="1" smtClean="0">
                <a:sym typeface="Wingdings" pitchFamily="2" charset="2"/>
              </a:rPr>
              <a:t>numClicks</a:t>
            </a:r>
            <a:r>
              <a:rPr lang="en-US" dirty="0" smtClean="0">
                <a:sym typeface="Wingdings" pitchFamily="2" charset="2"/>
              </a:rPr>
              <a:t>(f)</a:t>
            </a:r>
            <a:endParaRPr lang="en-US" dirty="0" smtClean="0"/>
          </a:p>
          <a:p>
            <a:pPr lvl="2"/>
            <a:r>
              <a:rPr lang="en-US" dirty="0" smtClean="0"/>
              <a:t>U(f</a:t>
            </a:r>
            <a:r>
              <a:rPr lang="en-US" dirty="0" smtClean="0">
                <a:sym typeface="Wingdings" pitchFamily="2" charset="2"/>
              </a:rPr>
              <a:t>) ~ 1/abandonment(f)</a:t>
            </a:r>
            <a:endParaRPr lang="en-US" dirty="0" smtClean="0"/>
          </a:p>
          <a:p>
            <a:r>
              <a:rPr lang="en-US" dirty="0" smtClean="0"/>
              <a:t>Question 2: Paired Comparison Tests</a:t>
            </a:r>
          </a:p>
          <a:p>
            <a:pPr lvl="1"/>
            <a:r>
              <a:rPr lang="en-US" dirty="0" smtClean="0"/>
              <a:t>Do paired comparison tests provide relative preferences between two retrieval functions f</a:t>
            </a:r>
            <a:r>
              <a:rPr lang="en-US" baseline="-25000" dirty="0" smtClean="0"/>
              <a:t>1</a:t>
            </a:r>
            <a:r>
              <a:rPr lang="en-US" dirty="0" smtClean="0"/>
              <a:t> and f</a:t>
            </a:r>
            <a:r>
              <a:rPr lang="en-US" baseline="-25000" dirty="0" smtClean="0"/>
              <a:t>2</a:t>
            </a:r>
            <a:r>
              <a:rPr lang="en-US" dirty="0" smtClean="0"/>
              <a:t>?</a:t>
            </a:r>
          </a:p>
          <a:p>
            <a:pPr lvl="1"/>
            <a:r>
              <a:rPr lang="en-US" dirty="0" smtClean="0"/>
              <a:t>For example:</a:t>
            </a:r>
          </a:p>
          <a:p>
            <a:pPr lvl="2"/>
            <a:r>
              <a:rPr lang="en-US" dirty="0" smtClean="0"/>
              <a:t>f</a:t>
            </a:r>
            <a:r>
              <a:rPr lang="en-US" baseline="-25000" dirty="0" smtClean="0"/>
              <a:t>1</a:t>
            </a:r>
            <a:r>
              <a:rPr lang="en-US" dirty="0" smtClean="0"/>
              <a:t> </a:t>
            </a:r>
            <a:r>
              <a:rPr lang="en-US" dirty="0" smtClean="0">
                <a:latin typeface="cmsy10"/>
              </a:rPr>
              <a:t>Â</a:t>
            </a:r>
            <a:r>
              <a:rPr lang="en-US" dirty="0" smtClean="0"/>
              <a:t> f</a:t>
            </a:r>
            <a:r>
              <a:rPr lang="en-US" baseline="-25000" dirty="0" smtClean="0"/>
              <a:t>2</a:t>
            </a:r>
            <a:r>
              <a:rPr lang="en-US" dirty="0" smtClean="0"/>
              <a:t> </a:t>
            </a:r>
            <a:r>
              <a:rPr lang="en-US" dirty="0" smtClean="0">
                <a:sym typeface="Wingdings" pitchFamily="2" charset="2"/>
              </a:rPr>
              <a:t> </a:t>
            </a:r>
            <a:r>
              <a:rPr lang="en-US" dirty="0" err="1" smtClean="0">
                <a:sym typeface="Wingdings" pitchFamily="2" charset="2"/>
              </a:rPr>
              <a:t>pairedCompTest</a:t>
            </a:r>
            <a:r>
              <a:rPr lang="en-US" dirty="0" smtClean="0">
                <a:sym typeface="Wingdings" pitchFamily="2" charset="2"/>
              </a:rPr>
              <a:t>(f</a:t>
            </a:r>
            <a:r>
              <a:rPr lang="en-US" baseline="-25000" dirty="0" smtClean="0">
                <a:sym typeface="Wingdings" pitchFamily="2" charset="2"/>
              </a:rPr>
              <a:t>1</a:t>
            </a:r>
            <a:r>
              <a:rPr lang="en-US" dirty="0" smtClean="0">
                <a:sym typeface="Wingdings" pitchFamily="2" charset="2"/>
              </a:rPr>
              <a:t>, f</a:t>
            </a:r>
            <a:r>
              <a:rPr lang="en-US" baseline="-25000" dirty="0" smtClean="0">
                <a:sym typeface="Wingdings" pitchFamily="2" charset="2"/>
              </a:rPr>
              <a:t>2</a:t>
            </a:r>
            <a:r>
              <a:rPr lang="en-US" dirty="0" smtClean="0">
                <a:sym typeface="Wingdings" pitchFamily="2" charset="2"/>
              </a:rPr>
              <a:t>) &gt; 0</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User Behavior Reflect </a:t>
            </a:r>
            <a:br>
              <a:rPr lang="en-US" dirty="0" smtClean="0"/>
            </a:br>
            <a:r>
              <a:rPr lang="en-US" dirty="0" smtClean="0"/>
              <a:t>Retrieval Quality?</a:t>
            </a:r>
            <a:endParaRPr lang="en-US" dirty="0"/>
          </a:p>
        </p:txBody>
      </p:sp>
      <p:sp>
        <p:nvSpPr>
          <p:cNvPr id="3" name="Content Placeholder 2"/>
          <p:cNvSpPr>
            <a:spLocks noGrp="1"/>
          </p:cNvSpPr>
          <p:nvPr>
            <p:ph idx="1"/>
          </p:nvPr>
        </p:nvSpPr>
        <p:spPr>
          <a:xfrm>
            <a:off x="609600" y="1524000"/>
            <a:ext cx="4495800" cy="4648200"/>
          </a:xfrm>
        </p:spPr>
        <p:txBody>
          <a:bodyPr/>
          <a:lstStyle/>
          <a:p>
            <a:pPr>
              <a:buNone/>
            </a:pPr>
            <a:r>
              <a:rPr lang="en-US" dirty="0" smtClean="0"/>
              <a:t>User Study in ArXiv.org</a:t>
            </a:r>
          </a:p>
          <a:p>
            <a:pPr marL="290513" lvl="1" indent="-231775"/>
            <a:r>
              <a:rPr lang="en-US" dirty="0" smtClean="0"/>
              <a:t>Natural user and query population.</a:t>
            </a:r>
          </a:p>
          <a:p>
            <a:pPr marL="290513" lvl="1" indent="-231775"/>
            <a:r>
              <a:rPr lang="en-US" dirty="0" smtClean="0"/>
              <a:t>User in natural context, not lab.</a:t>
            </a:r>
          </a:p>
          <a:p>
            <a:pPr marL="290513" lvl="1" indent="-231775"/>
            <a:r>
              <a:rPr lang="en-US" dirty="0" smtClean="0"/>
              <a:t>Live and operational search engine.</a:t>
            </a:r>
          </a:p>
          <a:p>
            <a:pPr marL="290513" lvl="1" indent="-231775"/>
            <a:r>
              <a:rPr lang="en-US" dirty="0" smtClean="0"/>
              <a:t>Ground truth by construction</a:t>
            </a:r>
          </a:p>
          <a:p>
            <a:pPr marL="739775" lvl="1" indent="-333375">
              <a:buNone/>
            </a:pPr>
            <a:r>
              <a:rPr lang="en-US" sz="2000" cap="small" dirty="0" err="1" smtClean="0"/>
              <a:t>Orig</a:t>
            </a:r>
            <a:r>
              <a:rPr lang="en-US" sz="2000" dirty="0" smtClean="0"/>
              <a:t> </a:t>
            </a:r>
            <a:r>
              <a:rPr lang="en-US" sz="2000" dirty="0" smtClean="0">
                <a:latin typeface="cmsy10"/>
              </a:rPr>
              <a:t>Â</a:t>
            </a:r>
            <a:r>
              <a:rPr lang="en-US" sz="2000" dirty="0" smtClean="0"/>
              <a:t> </a:t>
            </a:r>
            <a:r>
              <a:rPr lang="en-US" sz="2000" cap="small" dirty="0" smtClean="0"/>
              <a:t>Swap2</a:t>
            </a:r>
            <a:r>
              <a:rPr lang="en-US" sz="2000" dirty="0" smtClean="0"/>
              <a:t> </a:t>
            </a:r>
            <a:r>
              <a:rPr lang="en-US" sz="2000" dirty="0" smtClean="0">
                <a:latin typeface="cmsy10"/>
              </a:rPr>
              <a:t>Â</a:t>
            </a:r>
            <a:r>
              <a:rPr lang="en-US" sz="2000" dirty="0" smtClean="0"/>
              <a:t> </a:t>
            </a:r>
            <a:r>
              <a:rPr lang="en-US" sz="2000" cap="small" dirty="0" smtClean="0"/>
              <a:t>Swap4</a:t>
            </a:r>
          </a:p>
          <a:p>
            <a:pPr marL="739775" lvl="2" indent="-173038"/>
            <a:r>
              <a:rPr lang="en-US" sz="1800" cap="small" dirty="0" err="1" smtClean="0"/>
              <a:t>Orig</a:t>
            </a:r>
            <a:r>
              <a:rPr lang="en-US" sz="1800" dirty="0" smtClean="0"/>
              <a:t>: Hand-tuned fielded</a:t>
            </a:r>
          </a:p>
          <a:p>
            <a:pPr marL="739775" lvl="2" indent="-173038"/>
            <a:r>
              <a:rPr lang="en-US" sz="1800" cap="small" dirty="0" smtClean="0"/>
              <a:t>Swap2</a:t>
            </a:r>
            <a:r>
              <a:rPr lang="en-US" sz="1800" dirty="0" smtClean="0"/>
              <a:t>: </a:t>
            </a:r>
            <a:r>
              <a:rPr lang="en-US" sz="1800" cap="small" dirty="0" err="1" smtClean="0"/>
              <a:t>Orig</a:t>
            </a:r>
            <a:r>
              <a:rPr lang="en-US" sz="1800" dirty="0" smtClean="0"/>
              <a:t> with 2 pairs swapped</a:t>
            </a:r>
          </a:p>
          <a:p>
            <a:pPr marL="739775" lvl="2" indent="-173038"/>
            <a:r>
              <a:rPr lang="en-US" sz="1800" cap="small" dirty="0" smtClean="0"/>
              <a:t>Swap4</a:t>
            </a:r>
            <a:r>
              <a:rPr lang="en-US" sz="1800" dirty="0" smtClean="0"/>
              <a:t>: </a:t>
            </a:r>
            <a:r>
              <a:rPr lang="en-US" sz="1800" cap="small" dirty="0" err="1" smtClean="0"/>
              <a:t>Orig</a:t>
            </a:r>
            <a:r>
              <a:rPr lang="en-US" sz="1800" dirty="0" smtClean="0"/>
              <a:t> with 4 pairs swapped</a:t>
            </a:r>
            <a:endParaRPr lang="en-US" dirty="0" smtClean="0"/>
          </a:p>
          <a:p>
            <a:pPr marL="739775" lvl="1" indent="-333375">
              <a:buNone/>
            </a:pPr>
            <a:r>
              <a:rPr lang="en-US" sz="2000" cap="small" dirty="0" err="1" smtClean="0"/>
              <a:t>Orig</a:t>
            </a:r>
            <a:r>
              <a:rPr lang="en-US" sz="2000" dirty="0" smtClean="0"/>
              <a:t> </a:t>
            </a:r>
            <a:r>
              <a:rPr lang="en-US" sz="2000" dirty="0" smtClean="0">
                <a:latin typeface="cmsy10"/>
              </a:rPr>
              <a:t>Â</a:t>
            </a:r>
            <a:r>
              <a:rPr lang="en-US" sz="2000" dirty="0" smtClean="0"/>
              <a:t> </a:t>
            </a:r>
            <a:r>
              <a:rPr lang="en-US" sz="2000" cap="small" dirty="0" smtClean="0"/>
              <a:t>Flat</a:t>
            </a:r>
            <a:r>
              <a:rPr lang="en-US" sz="2000" dirty="0" smtClean="0"/>
              <a:t> </a:t>
            </a:r>
            <a:r>
              <a:rPr lang="en-US" sz="2000" dirty="0" smtClean="0">
                <a:latin typeface="cmsy10"/>
              </a:rPr>
              <a:t>Â</a:t>
            </a:r>
            <a:r>
              <a:rPr lang="en-US" sz="2000" dirty="0" smtClean="0"/>
              <a:t> </a:t>
            </a:r>
            <a:r>
              <a:rPr lang="en-US" sz="2000" cap="small" dirty="0" smtClean="0"/>
              <a:t>Rand</a:t>
            </a:r>
          </a:p>
          <a:p>
            <a:pPr marL="739775" lvl="2" indent="-173038"/>
            <a:r>
              <a:rPr lang="en-US" sz="1800" cap="small" dirty="0" err="1" smtClean="0"/>
              <a:t>Orig</a:t>
            </a:r>
            <a:r>
              <a:rPr lang="en-US" sz="1800" dirty="0" smtClean="0"/>
              <a:t>: Hand-tuned fielded</a:t>
            </a:r>
          </a:p>
          <a:p>
            <a:pPr marL="739775" lvl="2" indent="-173038"/>
            <a:r>
              <a:rPr lang="en-US" sz="1800" cap="small" dirty="0" smtClean="0"/>
              <a:t>Flat</a:t>
            </a:r>
            <a:r>
              <a:rPr lang="en-US" sz="1800" dirty="0" smtClean="0"/>
              <a:t>: No field weights</a:t>
            </a:r>
          </a:p>
          <a:p>
            <a:pPr marL="739775" lvl="2" indent="-173038"/>
            <a:r>
              <a:rPr lang="en-US" sz="1800" cap="small" dirty="0" smtClean="0"/>
              <a:t>Rand </a:t>
            </a:r>
            <a:r>
              <a:rPr lang="en-US" sz="1800" dirty="0" smtClean="0"/>
              <a:t>: Top 10 of </a:t>
            </a:r>
            <a:r>
              <a:rPr lang="en-US" sz="1800" cap="small" dirty="0" smtClean="0"/>
              <a:t>Flat</a:t>
            </a:r>
            <a:r>
              <a:rPr lang="en-US" sz="1800" dirty="0" smtClean="0"/>
              <a:t> shuffled</a:t>
            </a:r>
          </a:p>
        </p:txBody>
      </p:sp>
      <p:pic>
        <p:nvPicPr>
          <p:cNvPr id="48130" name="Picture 2" descr="C:\Users\tj\Documents\doc\cikm08-interleave\implicitMetrics_2007\screenshot_svm.gif"/>
          <p:cNvPicPr>
            <a:picLocks noChangeAspect="1" noChangeArrowheads="1"/>
          </p:cNvPicPr>
          <p:nvPr/>
        </p:nvPicPr>
        <p:blipFill>
          <a:blip r:embed="rId2"/>
          <a:srcRect/>
          <a:stretch>
            <a:fillRect/>
          </a:stretch>
        </p:blipFill>
        <p:spPr bwMode="auto">
          <a:xfrm>
            <a:off x="5105400" y="1676400"/>
            <a:ext cx="3654189" cy="4448175"/>
          </a:xfrm>
          <a:prstGeom prst="rect">
            <a:avLst/>
          </a:prstGeom>
          <a:noFill/>
        </p:spPr>
      </p:pic>
      <p:pic>
        <p:nvPicPr>
          <p:cNvPr id="35841" name="Picture 1"/>
          <p:cNvPicPr>
            <a:picLocks noChangeAspect="1" noChangeArrowheads="1"/>
          </p:cNvPicPr>
          <p:nvPr/>
        </p:nvPicPr>
        <p:blipFill>
          <a:blip r:embed="rId3"/>
          <a:srcRect/>
          <a:stretch>
            <a:fillRect/>
          </a:stretch>
        </p:blipFill>
        <p:spPr bwMode="auto">
          <a:xfrm>
            <a:off x="5281188" y="1556427"/>
            <a:ext cx="3557304" cy="4912468"/>
          </a:xfrm>
          <a:prstGeom prst="rect">
            <a:avLst/>
          </a:prstGeom>
          <a:noFill/>
          <a:ln w="9525">
            <a:noFill/>
            <a:miter lim="800000"/>
            <a:headEnd/>
            <a:tailEnd/>
          </a:ln>
          <a:effectLst/>
        </p:spPr>
      </p:pic>
      <p:sp>
        <p:nvSpPr>
          <p:cNvPr id="9" name="Freeform 8"/>
          <p:cNvSpPr/>
          <p:nvPr/>
        </p:nvSpPr>
        <p:spPr bwMode="auto">
          <a:xfrm>
            <a:off x="4961106" y="3424135"/>
            <a:ext cx="428017" cy="2597285"/>
          </a:xfrm>
          <a:custGeom>
            <a:avLst/>
            <a:gdLst>
              <a:gd name="connsiteX0" fmla="*/ 321012 w 321012"/>
              <a:gd name="connsiteY0" fmla="*/ 0 h 1546698"/>
              <a:gd name="connsiteX1" fmla="*/ 0 w 321012"/>
              <a:gd name="connsiteY1" fmla="*/ 787941 h 1546698"/>
              <a:gd name="connsiteX2" fmla="*/ 321012 w 321012"/>
              <a:gd name="connsiteY2" fmla="*/ 1546698 h 1546698"/>
              <a:gd name="connsiteX3" fmla="*/ 321012 w 321012"/>
              <a:gd name="connsiteY3" fmla="*/ 1546698 h 1546698"/>
            </a:gdLst>
            <a:ahLst/>
            <a:cxnLst>
              <a:cxn ang="0">
                <a:pos x="connsiteX0" y="connsiteY0"/>
              </a:cxn>
              <a:cxn ang="0">
                <a:pos x="connsiteX1" y="connsiteY1"/>
              </a:cxn>
              <a:cxn ang="0">
                <a:pos x="connsiteX2" y="connsiteY2"/>
              </a:cxn>
              <a:cxn ang="0">
                <a:pos x="connsiteX3" y="connsiteY3"/>
              </a:cxn>
            </a:cxnLst>
            <a:rect l="l" t="t" r="r" b="b"/>
            <a:pathLst>
              <a:path w="321012" h="1546698">
                <a:moveTo>
                  <a:pt x="321012" y="0"/>
                </a:moveTo>
                <a:cubicBezTo>
                  <a:pt x="160506" y="265079"/>
                  <a:pt x="0" y="530158"/>
                  <a:pt x="0" y="787941"/>
                </a:cubicBezTo>
                <a:cubicBezTo>
                  <a:pt x="0" y="1045724"/>
                  <a:pt x="321012" y="1546698"/>
                  <a:pt x="321012" y="1546698"/>
                </a:cubicBezTo>
                <a:lnTo>
                  <a:pt x="321012" y="1546698"/>
                </a:lnTo>
              </a:path>
            </a:pathLst>
          </a:custGeom>
          <a:noFill/>
          <a:ln w="38100" cap="flat" cmpd="sng" algn="ctr">
            <a:solidFill>
              <a:srgbClr val="FF0000"/>
            </a:solidFill>
            <a:prstDash val="solid"/>
            <a:round/>
            <a:headEnd type="triangl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Freeform 9"/>
          <p:cNvSpPr/>
          <p:nvPr/>
        </p:nvSpPr>
        <p:spPr bwMode="auto">
          <a:xfrm>
            <a:off x="4967592" y="3041515"/>
            <a:ext cx="428017" cy="2298970"/>
          </a:xfrm>
          <a:custGeom>
            <a:avLst/>
            <a:gdLst>
              <a:gd name="connsiteX0" fmla="*/ 321012 w 321012"/>
              <a:gd name="connsiteY0" fmla="*/ 0 h 1546698"/>
              <a:gd name="connsiteX1" fmla="*/ 0 w 321012"/>
              <a:gd name="connsiteY1" fmla="*/ 787941 h 1546698"/>
              <a:gd name="connsiteX2" fmla="*/ 321012 w 321012"/>
              <a:gd name="connsiteY2" fmla="*/ 1546698 h 1546698"/>
              <a:gd name="connsiteX3" fmla="*/ 321012 w 321012"/>
              <a:gd name="connsiteY3" fmla="*/ 1546698 h 1546698"/>
            </a:gdLst>
            <a:ahLst/>
            <a:cxnLst>
              <a:cxn ang="0">
                <a:pos x="connsiteX0" y="connsiteY0"/>
              </a:cxn>
              <a:cxn ang="0">
                <a:pos x="connsiteX1" y="connsiteY1"/>
              </a:cxn>
              <a:cxn ang="0">
                <a:pos x="connsiteX2" y="connsiteY2"/>
              </a:cxn>
              <a:cxn ang="0">
                <a:pos x="connsiteX3" y="connsiteY3"/>
              </a:cxn>
            </a:cxnLst>
            <a:rect l="l" t="t" r="r" b="b"/>
            <a:pathLst>
              <a:path w="321012" h="1546698">
                <a:moveTo>
                  <a:pt x="321012" y="0"/>
                </a:moveTo>
                <a:cubicBezTo>
                  <a:pt x="160506" y="265079"/>
                  <a:pt x="0" y="530158"/>
                  <a:pt x="0" y="787941"/>
                </a:cubicBezTo>
                <a:cubicBezTo>
                  <a:pt x="0" y="1045724"/>
                  <a:pt x="321012" y="1546698"/>
                  <a:pt x="321012" y="1546698"/>
                </a:cubicBezTo>
                <a:lnTo>
                  <a:pt x="321012" y="1546698"/>
                </a:lnTo>
              </a:path>
            </a:pathLst>
          </a:custGeom>
          <a:noFill/>
          <a:ln w="38100" cap="flat" cmpd="sng" algn="ctr">
            <a:solidFill>
              <a:srgbClr val="FF0000"/>
            </a:solidFill>
            <a:prstDash val="solid"/>
            <a:round/>
            <a:headEnd type="triangl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Freeform 10"/>
          <p:cNvSpPr/>
          <p:nvPr/>
        </p:nvSpPr>
        <p:spPr bwMode="auto">
          <a:xfrm>
            <a:off x="4854103" y="2658893"/>
            <a:ext cx="557720" cy="2389761"/>
          </a:xfrm>
          <a:custGeom>
            <a:avLst/>
            <a:gdLst>
              <a:gd name="connsiteX0" fmla="*/ 321012 w 321012"/>
              <a:gd name="connsiteY0" fmla="*/ 0 h 1546698"/>
              <a:gd name="connsiteX1" fmla="*/ 0 w 321012"/>
              <a:gd name="connsiteY1" fmla="*/ 787941 h 1546698"/>
              <a:gd name="connsiteX2" fmla="*/ 321012 w 321012"/>
              <a:gd name="connsiteY2" fmla="*/ 1546698 h 1546698"/>
              <a:gd name="connsiteX3" fmla="*/ 321012 w 321012"/>
              <a:gd name="connsiteY3" fmla="*/ 1546698 h 1546698"/>
            </a:gdLst>
            <a:ahLst/>
            <a:cxnLst>
              <a:cxn ang="0">
                <a:pos x="connsiteX0" y="connsiteY0"/>
              </a:cxn>
              <a:cxn ang="0">
                <a:pos x="connsiteX1" y="connsiteY1"/>
              </a:cxn>
              <a:cxn ang="0">
                <a:pos x="connsiteX2" y="connsiteY2"/>
              </a:cxn>
              <a:cxn ang="0">
                <a:pos x="connsiteX3" y="connsiteY3"/>
              </a:cxn>
            </a:cxnLst>
            <a:rect l="l" t="t" r="r" b="b"/>
            <a:pathLst>
              <a:path w="321012" h="1546698">
                <a:moveTo>
                  <a:pt x="321012" y="0"/>
                </a:moveTo>
                <a:cubicBezTo>
                  <a:pt x="160506" y="265079"/>
                  <a:pt x="0" y="530158"/>
                  <a:pt x="0" y="787941"/>
                </a:cubicBezTo>
                <a:cubicBezTo>
                  <a:pt x="0" y="1045724"/>
                  <a:pt x="321012" y="1546698"/>
                  <a:pt x="321012" y="1546698"/>
                </a:cubicBezTo>
                <a:lnTo>
                  <a:pt x="321012" y="1546698"/>
                </a:lnTo>
              </a:path>
            </a:pathLst>
          </a:custGeom>
          <a:noFill/>
          <a:ln w="38100" cap="flat" cmpd="sng" algn="ctr">
            <a:solidFill>
              <a:srgbClr val="FF0000"/>
            </a:solidFill>
            <a:prstDash val="solid"/>
            <a:round/>
            <a:headEnd type="triangl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Freeform 11"/>
          <p:cNvSpPr/>
          <p:nvPr/>
        </p:nvSpPr>
        <p:spPr bwMode="auto">
          <a:xfrm>
            <a:off x="5068111" y="4156987"/>
            <a:ext cx="343706" cy="1546698"/>
          </a:xfrm>
          <a:custGeom>
            <a:avLst/>
            <a:gdLst>
              <a:gd name="connsiteX0" fmla="*/ 321012 w 321012"/>
              <a:gd name="connsiteY0" fmla="*/ 0 h 1546698"/>
              <a:gd name="connsiteX1" fmla="*/ 0 w 321012"/>
              <a:gd name="connsiteY1" fmla="*/ 787941 h 1546698"/>
              <a:gd name="connsiteX2" fmla="*/ 321012 w 321012"/>
              <a:gd name="connsiteY2" fmla="*/ 1546698 h 1546698"/>
              <a:gd name="connsiteX3" fmla="*/ 321012 w 321012"/>
              <a:gd name="connsiteY3" fmla="*/ 1546698 h 1546698"/>
            </a:gdLst>
            <a:ahLst/>
            <a:cxnLst>
              <a:cxn ang="0">
                <a:pos x="connsiteX0" y="connsiteY0"/>
              </a:cxn>
              <a:cxn ang="0">
                <a:pos x="connsiteX1" y="connsiteY1"/>
              </a:cxn>
              <a:cxn ang="0">
                <a:pos x="connsiteX2" y="connsiteY2"/>
              </a:cxn>
              <a:cxn ang="0">
                <a:pos x="connsiteX3" y="connsiteY3"/>
              </a:cxn>
            </a:cxnLst>
            <a:rect l="l" t="t" r="r" b="b"/>
            <a:pathLst>
              <a:path w="321012" h="1546698">
                <a:moveTo>
                  <a:pt x="321012" y="0"/>
                </a:moveTo>
                <a:cubicBezTo>
                  <a:pt x="160506" y="265079"/>
                  <a:pt x="0" y="530158"/>
                  <a:pt x="0" y="787941"/>
                </a:cubicBezTo>
                <a:cubicBezTo>
                  <a:pt x="0" y="1045724"/>
                  <a:pt x="321012" y="1546698"/>
                  <a:pt x="321012" y="1546698"/>
                </a:cubicBezTo>
                <a:lnTo>
                  <a:pt x="321012" y="1546698"/>
                </a:lnTo>
              </a:path>
            </a:pathLst>
          </a:custGeom>
          <a:noFill/>
          <a:ln w="38100" cap="flat" cmpd="sng" algn="ctr">
            <a:solidFill>
              <a:srgbClr val="FF0000"/>
            </a:solidFill>
            <a:prstDash val="solid"/>
            <a:round/>
            <a:headEnd type="triangl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48130"/>
                                        </p:tgtEl>
                                      </p:cBhvr>
                                    </p:animEffect>
                                    <p:set>
                                      <p:cBhvr>
                                        <p:cTn id="7" dur="1" fill="hold">
                                          <p:stCondLst>
                                            <p:cond delay="499"/>
                                          </p:stCondLst>
                                        </p:cTn>
                                        <p:tgtEl>
                                          <p:spTgt spid="48130"/>
                                        </p:tgtEl>
                                        <p:attrNameLst>
                                          <p:attrName>style.visibility</p:attrName>
                                        </p:attrNameLst>
                                      </p:cBhvr>
                                      <p:to>
                                        <p:strVal val="hidden"/>
                                      </p:to>
                                    </p:se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5841"/>
                                        </p:tgtEl>
                                        <p:attrNameLst>
                                          <p:attrName>style.visibility</p:attrName>
                                        </p:attrNameLst>
                                      </p:cBhvr>
                                      <p:to>
                                        <p:strVal val="visible"/>
                                      </p:to>
                                    </p:set>
                                    <p:animEffect transition="in" filter="blinds(horizontal)">
                                      <p:cBhvr>
                                        <p:cTn id="11" dur="500"/>
                                        <p:tgtEl>
                                          <p:spTgt spid="35841"/>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up)">
                                      <p:cBhvr>
                                        <p:cTn id="15" dur="500"/>
                                        <p:tgtEl>
                                          <p:spTgt spid="9"/>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up)">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up)">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Metrics: Experiment Setup</a:t>
            </a:r>
            <a:endParaRPr lang="en-US" dirty="0"/>
          </a:p>
        </p:txBody>
      </p:sp>
      <p:sp>
        <p:nvSpPr>
          <p:cNvPr id="3" name="Content Placeholder 2"/>
          <p:cNvSpPr>
            <a:spLocks noGrp="1"/>
          </p:cNvSpPr>
          <p:nvPr>
            <p:ph idx="1"/>
          </p:nvPr>
        </p:nvSpPr>
        <p:spPr>
          <a:xfrm>
            <a:off x="609600" y="1219200"/>
            <a:ext cx="7924800" cy="4800600"/>
          </a:xfrm>
        </p:spPr>
        <p:txBody>
          <a:bodyPr/>
          <a:lstStyle/>
          <a:p>
            <a:r>
              <a:rPr lang="en-US" dirty="0" smtClean="0"/>
              <a:t>Experiment Setup</a:t>
            </a:r>
          </a:p>
          <a:p>
            <a:pPr lvl="1"/>
            <a:r>
              <a:rPr lang="en-US" dirty="0" smtClean="0"/>
              <a:t>Phase I: 19.12.2007 – 25.01.2008</a:t>
            </a:r>
          </a:p>
          <a:p>
            <a:pPr lvl="2"/>
            <a:r>
              <a:rPr lang="en-US" dirty="0" smtClean="0"/>
              <a:t>Users randomly receive ranking from </a:t>
            </a:r>
            <a:r>
              <a:rPr lang="en-US" cap="small" dirty="0" err="1" smtClean="0"/>
              <a:t>Orig</a:t>
            </a:r>
            <a:r>
              <a:rPr lang="en-US" cap="small" dirty="0" smtClean="0"/>
              <a:t>, Flat, Rand</a:t>
            </a:r>
            <a:endParaRPr lang="en-US" dirty="0" smtClean="0"/>
          </a:p>
          <a:p>
            <a:pPr lvl="1"/>
            <a:r>
              <a:rPr lang="en-US" dirty="0" smtClean="0"/>
              <a:t>Phase II: 27.01.2008 – 25.02.2008</a:t>
            </a:r>
          </a:p>
          <a:p>
            <a:pPr lvl="2"/>
            <a:r>
              <a:rPr lang="en-US" dirty="0" smtClean="0"/>
              <a:t>Users randomly receive ranking from </a:t>
            </a:r>
            <a:r>
              <a:rPr lang="en-US" cap="small" dirty="0" err="1" smtClean="0"/>
              <a:t>Orig</a:t>
            </a:r>
            <a:r>
              <a:rPr lang="en-US" cap="small" dirty="0" smtClean="0"/>
              <a:t>, Swap2, Swap4</a:t>
            </a:r>
            <a:endParaRPr lang="en-US" dirty="0" smtClean="0"/>
          </a:p>
          <a:p>
            <a:pPr lvl="1"/>
            <a:r>
              <a:rPr lang="en-US" dirty="0" smtClean="0"/>
              <a:t>User are permanently assigned to one experimental condition based on IP address and browser.</a:t>
            </a:r>
          </a:p>
          <a:p>
            <a:r>
              <a:rPr lang="en-US" dirty="0" smtClean="0"/>
              <a:t>Basic Statistics</a:t>
            </a:r>
          </a:p>
          <a:p>
            <a:pPr lvl="1"/>
            <a:r>
              <a:rPr lang="en-US" dirty="0" smtClean="0"/>
              <a:t>~700 queries per day / ~300 distinct users per day</a:t>
            </a:r>
          </a:p>
          <a:p>
            <a:r>
              <a:rPr lang="en-US" dirty="0" smtClean="0"/>
              <a:t>Quality Control and Data Cleaning</a:t>
            </a:r>
          </a:p>
          <a:p>
            <a:pPr lvl="1"/>
            <a:r>
              <a:rPr lang="en-US" dirty="0" smtClean="0"/>
              <a:t>Test run from 03.11.07 – 05.12.2007</a:t>
            </a:r>
          </a:p>
          <a:p>
            <a:pPr lvl="1"/>
            <a:r>
              <a:rPr lang="en-US" dirty="0" smtClean="0"/>
              <a:t>Heuristics to identify bots and spammers</a:t>
            </a:r>
          </a:p>
          <a:p>
            <a:pPr lvl="1"/>
            <a:r>
              <a:rPr lang="en-US" dirty="0" smtClean="0"/>
              <a:t>All evaluation code was written twice and cross-validated</a:t>
            </a:r>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Metrics: Metrics</a:t>
            </a:r>
            <a:endParaRPr lang="en-US" dirty="0"/>
          </a:p>
        </p:txBody>
      </p:sp>
      <p:graphicFrame>
        <p:nvGraphicFramePr>
          <p:cNvPr id="4" name="Content Placeholder 3"/>
          <p:cNvGraphicFramePr>
            <a:graphicFrameLocks noGrp="1"/>
          </p:cNvGraphicFramePr>
          <p:nvPr>
            <p:ph idx="1"/>
          </p:nvPr>
        </p:nvGraphicFramePr>
        <p:xfrm>
          <a:off x="533400" y="1371600"/>
          <a:ext cx="8077201" cy="4688840"/>
        </p:xfrm>
        <a:graphic>
          <a:graphicData uri="http://schemas.openxmlformats.org/drawingml/2006/table">
            <a:tbl>
              <a:tblPr firstRow="1" bandRow="1">
                <a:tableStyleId>{5C22544A-7EE6-4342-B048-85BDC9FD1C3A}</a:tableStyleId>
              </a:tblPr>
              <a:tblGrid>
                <a:gridCol w="2407627"/>
                <a:gridCol w="2718288"/>
                <a:gridCol w="931985"/>
                <a:gridCol w="2019301"/>
              </a:tblGrid>
              <a:tr h="370840">
                <a:tc>
                  <a:txBody>
                    <a:bodyPr/>
                    <a:lstStyle/>
                    <a:p>
                      <a:r>
                        <a:rPr lang="en-US" dirty="0" smtClean="0"/>
                        <a:t>Name</a:t>
                      </a:r>
                      <a:endParaRPr lang="en-US" dirty="0"/>
                    </a:p>
                  </a:txBody>
                  <a:tcPr/>
                </a:tc>
                <a:tc>
                  <a:txBody>
                    <a:bodyPr/>
                    <a:lstStyle/>
                    <a:p>
                      <a:r>
                        <a:rPr lang="en-US" dirty="0" smtClean="0"/>
                        <a:t>Description</a:t>
                      </a:r>
                      <a:endParaRPr lang="en-US" dirty="0"/>
                    </a:p>
                  </a:txBody>
                  <a:tcPr/>
                </a:tc>
                <a:tc>
                  <a:txBody>
                    <a:bodyPr/>
                    <a:lstStyle/>
                    <a:p>
                      <a:r>
                        <a:rPr lang="en-US" dirty="0" err="1" smtClean="0"/>
                        <a:t>Aggre-gation</a:t>
                      </a:r>
                      <a:endParaRPr lang="en-US" dirty="0"/>
                    </a:p>
                  </a:txBody>
                  <a:tcPr/>
                </a:tc>
                <a:tc>
                  <a:txBody>
                    <a:bodyPr/>
                    <a:lstStyle/>
                    <a:p>
                      <a:r>
                        <a:rPr lang="en-US" dirty="0" smtClean="0"/>
                        <a:t>Hypothesized</a:t>
                      </a:r>
                      <a:r>
                        <a:rPr lang="en-US" baseline="0" dirty="0" smtClean="0"/>
                        <a:t> Change with Decreased Quality</a:t>
                      </a:r>
                      <a:endParaRPr lang="en-US" dirty="0"/>
                    </a:p>
                  </a:txBody>
                  <a:tcPr/>
                </a:tc>
              </a:tr>
              <a:tr h="370840">
                <a:tc>
                  <a:txBody>
                    <a:bodyPr/>
                    <a:lstStyle/>
                    <a:p>
                      <a:r>
                        <a:rPr lang="en-US" dirty="0" smtClean="0"/>
                        <a:t>Abandonment Rate</a:t>
                      </a:r>
                      <a:endParaRPr lang="en-US" dirty="0"/>
                    </a:p>
                  </a:txBody>
                  <a:tcPr/>
                </a:tc>
                <a:tc>
                  <a:txBody>
                    <a:bodyPr/>
                    <a:lstStyle/>
                    <a:p>
                      <a:r>
                        <a:rPr lang="en-US" dirty="0" smtClean="0"/>
                        <a:t>%</a:t>
                      </a:r>
                      <a:r>
                        <a:rPr lang="en-US" baseline="0" dirty="0" smtClean="0"/>
                        <a:t> of queries with no click</a:t>
                      </a:r>
                      <a:endParaRPr lang="en-US" dirty="0"/>
                    </a:p>
                  </a:txBody>
                  <a:tcPr/>
                </a:tc>
                <a:tc>
                  <a:txBody>
                    <a:bodyPr/>
                    <a:lstStyle/>
                    <a:p>
                      <a:r>
                        <a:rPr lang="en-US" dirty="0" smtClean="0"/>
                        <a:t>N/A</a:t>
                      </a:r>
                      <a:endParaRPr lang="en-US" dirty="0"/>
                    </a:p>
                  </a:txBody>
                  <a:tcPr/>
                </a:tc>
                <a:tc>
                  <a:txBody>
                    <a:bodyPr/>
                    <a:lstStyle/>
                    <a:p>
                      <a:r>
                        <a:rPr lang="en-US" dirty="0" smtClean="0"/>
                        <a:t>Increase</a:t>
                      </a:r>
                      <a:endParaRPr lang="en-US" dirty="0"/>
                    </a:p>
                  </a:txBody>
                  <a:tcPr/>
                </a:tc>
              </a:tr>
              <a:tr h="370840">
                <a:tc>
                  <a:txBody>
                    <a:bodyPr/>
                    <a:lstStyle/>
                    <a:p>
                      <a:r>
                        <a:rPr lang="en-US" dirty="0" smtClean="0"/>
                        <a:t>Reformulation Rate</a:t>
                      </a:r>
                      <a:endParaRPr lang="en-US" dirty="0"/>
                    </a:p>
                  </a:txBody>
                  <a:tcPr/>
                </a:tc>
                <a:tc>
                  <a:txBody>
                    <a:bodyPr/>
                    <a:lstStyle/>
                    <a:p>
                      <a:r>
                        <a:rPr lang="en-US" dirty="0" smtClean="0"/>
                        <a:t>% of queries that are followed by reformulation</a:t>
                      </a:r>
                      <a:endParaRPr lang="en-US" dirty="0"/>
                    </a:p>
                  </a:txBody>
                  <a:tcPr/>
                </a:tc>
                <a:tc>
                  <a:txBody>
                    <a:bodyPr/>
                    <a:lstStyle/>
                    <a:p>
                      <a:r>
                        <a:rPr lang="en-US" dirty="0" smtClean="0"/>
                        <a:t>N/A</a:t>
                      </a:r>
                      <a:endParaRPr lang="en-US" dirty="0"/>
                    </a:p>
                  </a:txBody>
                  <a:tcPr/>
                </a:tc>
                <a:tc>
                  <a:txBody>
                    <a:bodyPr/>
                    <a:lstStyle/>
                    <a:p>
                      <a:r>
                        <a:rPr lang="en-US" dirty="0" smtClean="0"/>
                        <a:t>Increase</a:t>
                      </a:r>
                      <a:endParaRPr lang="en-US" dirty="0"/>
                    </a:p>
                  </a:txBody>
                  <a:tcPr/>
                </a:tc>
              </a:tr>
              <a:tr h="370840">
                <a:tc>
                  <a:txBody>
                    <a:bodyPr/>
                    <a:lstStyle/>
                    <a:p>
                      <a:r>
                        <a:rPr lang="en-US" dirty="0" smtClean="0"/>
                        <a:t>Queries per</a:t>
                      </a:r>
                      <a:r>
                        <a:rPr lang="en-US" baseline="0" dirty="0" smtClean="0"/>
                        <a:t> Session</a:t>
                      </a:r>
                      <a:endParaRPr lang="en-US" dirty="0"/>
                    </a:p>
                  </a:txBody>
                  <a:tcPr/>
                </a:tc>
                <a:tc>
                  <a:txBody>
                    <a:bodyPr/>
                    <a:lstStyle/>
                    <a:p>
                      <a:r>
                        <a:rPr lang="en-US" dirty="0" smtClean="0"/>
                        <a:t>Session = no</a:t>
                      </a:r>
                      <a:r>
                        <a:rPr lang="en-US" baseline="0" dirty="0" smtClean="0"/>
                        <a:t> interruption of more than 30 minutes</a:t>
                      </a:r>
                      <a:endParaRPr lang="en-US" dirty="0"/>
                    </a:p>
                  </a:txBody>
                  <a:tcPr/>
                </a:tc>
                <a:tc>
                  <a:txBody>
                    <a:bodyPr/>
                    <a:lstStyle/>
                    <a:p>
                      <a:r>
                        <a:rPr lang="en-US" dirty="0" smtClean="0"/>
                        <a:t>Mean</a:t>
                      </a:r>
                      <a:endParaRPr lang="en-US" dirty="0"/>
                    </a:p>
                  </a:txBody>
                  <a:tcPr/>
                </a:tc>
                <a:tc>
                  <a:txBody>
                    <a:bodyPr/>
                    <a:lstStyle/>
                    <a:p>
                      <a:r>
                        <a:rPr lang="en-US" dirty="0" smtClean="0"/>
                        <a:t>Increase</a:t>
                      </a:r>
                      <a:endParaRPr lang="en-US" dirty="0"/>
                    </a:p>
                  </a:txBody>
                  <a:tcPr/>
                </a:tc>
              </a:tr>
              <a:tr h="370840">
                <a:tc>
                  <a:txBody>
                    <a:bodyPr/>
                    <a:lstStyle/>
                    <a:p>
                      <a:r>
                        <a:rPr lang="en-US" dirty="0" smtClean="0"/>
                        <a:t>Clicks per Query</a:t>
                      </a:r>
                      <a:endParaRPr lang="en-US" dirty="0"/>
                    </a:p>
                  </a:txBody>
                  <a:tcPr/>
                </a:tc>
                <a:tc>
                  <a:txBody>
                    <a:bodyPr/>
                    <a:lstStyle/>
                    <a:p>
                      <a:r>
                        <a:rPr lang="en-US" dirty="0" smtClean="0"/>
                        <a:t>Number of clicks</a:t>
                      </a:r>
                      <a:endParaRPr lang="en-US" dirty="0"/>
                    </a:p>
                  </a:txBody>
                  <a:tcPr/>
                </a:tc>
                <a:tc>
                  <a:txBody>
                    <a:bodyPr/>
                    <a:lstStyle/>
                    <a:p>
                      <a:r>
                        <a:rPr lang="en-US" dirty="0" smtClean="0"/>
                        <a:t>Mean</a:t>
                      </a:r>
                      <a:endParaRPr lang="en-US" dirty="0"/>
                    </a:p>
                  </a:txBody>
                  <a:tcPr/>
                </a:tc>
                <a:tc>
                  <a:txBody>
                    <a:bodyPr/>
                    <a:lstStyle/>
                    <a:p>
                      <a:r>
                        <a:rPr lang="en-US" dirty="0" smtClean="0"/>
                        <a:t>Decrease</a:t>
                      </a:r>
                      <a:endParaRPr lang="en-US" dirty="0"/>
                    </a:p>
                  </a:txBody>
                  <a:tcPr/>
                </a:tc>
              </a:tr>
              <a:tr h="370840">
                <a:tc>
                  <a:txBody>
                    <a:bodyPr/>
                    <a:lstStyle/>
                    <a:p>
                      <a:r>
                        <a:rPr lang="en-US" dirty="0" smtClean="0"/>
                        <a:t>Max Reciprocal Rank*</a:t>
                      </a:r>
                      <a:endParaRPr lang="en-US" dirty="0"/>
                    </a:p>
                  </a:txBody>
                  <a:tcPr/>
                </a:tc>
                <a:tc>
                  <a:txBody>
                    <a:bodyPr/>
                    <a:lstStyle/>
                    <a:p>
                      <a:r>
                        <a:rPr lang="en-US" dirty="0" smtClean="0"/>
                        <a:t>1/rank for highest click</a:t>
                      </a:r>
                      <a:endParaRPr lang="en-US" dirty="0"/>
                    </a:p>
                  </a:txBody>
                  <a:tcPr/>
                </a:tc>
                <a:tc>
                  <a:txBody>
                    <a:bodyPr/>
                    <a:lstStyle/>
                    <a:p>
                      <a:r>
                        <a:rPr lang="en-US" dirty="0" smtClean="0"/>
                        <a:t>Mean</a:t>
                      </a:r>
                      <a:endParaRPr lang="en-US" dirty="0"/>
                    </a:p>
                  </a:txBody>
                  <a:tcPr/>
                </a:tc>
                <a:tc>
                  <a:txBody>
                    <a:bodyPr/>
                    <a:lstStyle/>
                    <a:p>
                      <a:r>
                        <a:rPr lang="en-US" dirty="0" smtClean="0"/>
                        <a:t>Decrease</a:t>
                      </a:r>
                      <a:endParaRPr lang="en-US" dirty="0"/>
                    </a:p>
                  </a:txBody>
                  <a:tcPr/>
                </a:tc>
              </a:tr>
              <a:tr h="370840">
                <a:tc>
                  <a:txBody>
                    <a:bodyPr/>
                    <a:lstStyle/>
                    <a:p>
                      <a:r>
                        <a:rPr lang="en-US" dirty="0" smtClean="0"/>
                        <a:t>Mean Reciprocal Rank*</a:t>
                      </a:r>
                      <a:endParaRPr lang="en-US" dirty="0"/>
                    </a:p>
                  </a:txBody>
                  <a:tcPr/>
                </a:tc>
                <a:tc>
                  <a:txBody>
                    <a:bodyPr/>
                    <a:lstStyle/>
                    <a:p>
                      <a:r>
                        <a:rPr lang="en-US" dirty="0" smtClean="0"/>
                        <a:t>Mean of 1/rank for</a:t>
                      </a:r>
                      <a:r>
                        <a:rPr lang="en-US" baseline="0" dirty="0" smtClean="0"/>
                        <a:t> all clicks</a:t>
                      </a:r>
                      <a:endParaRPr lang="en-US" dirty="0"/>
                    </a:p>
                  </a:txBody>
                  <a:tcPr/>
                </a:tc>
                <a:tc>
                  <a:txBody>
                    <a:bodyPr/>
                    <a:lstStyle/>
                    <a:p>
                      <a:r>
                        <a:rPr lang="en-US" dirty="0" smtClean="0"/>
                        <a:t>Mean</a:t>
                      </a:r>
                      <a:endParaRPr lang="en-US" dirty="0"/>
                    </a:p>
                  </a:txBody>
                  <a:tcPr/>
                </a:tc>
                <a:tc>
                  <a:txBody>
                    <a:bodyPr/>
                    <a:lstStyle/>
                    <a:p>
                      <a:r>
                        <a:rPr lang="en-US" dirty="0" smtClean="0"/>
                        <a:t>Decrease</a:t>
                      </a:r>
                      <a:endParaRPr lang="en-US" dirty="0"/>
                    </a:p>
                  </a:txBody>
                  <a:tcPr/>
                </a:tc>
              </a:tr>
              <a:tr h="370840">
                <a:tc>
                  <a:txBody>
                    <a:bodyPr/>
                    <a:lstStyle/>
                    <a:p>
                      <a:r>
                        <a:rPr lang="en-US" dirty="0" smtClean="0"/>
                        <a:t>Time to First Click*</a:t>
                      </a:r>
                      <a:endParaRPr lang="en-US" dirty="0"/>
                    </a:p>
                  </a:txBody>
                  <a:tcPr/>
                </a:tc>
                <a:tc>
                  <a:txBody>
                    <a:bodyPr/>
                    <a:lstStyle/>
                    <a:p>
                      <a:r>
                        <a:rPr lang="en-US" dirty="0" smtClean="0"/>
                        <a:t>Seconds</a:t>
                      </a:r>
                      <a:r>
                        <a:rPr lang="en-US" baseline="0" dirty="0" smtClean="0"/>
                        <a:t> before first click</a:t>
                      </a:r>
                      <a:endParaRPr lang="en-US" dirty="0"/>
                    </a:p>
                  </a:txBody>
                  <a:tcPr/>
                </a:tc>
                <a:tc>
                  <a:txBody>
                    <a:bodyPr/>
                    <a:lstStyle/>
                    <a:p>
                      <a:r>
                        <a:rPr lang="en-US" dirty="0" smtClean="0"/>
                        <a:t>Median</a:t>
                      </a:r>
                      <a:endParaRPr lang="en-US" dirty="0"/>
                    </a:p>
                  </a:txBody>
                  <a:tcPr/>
                </a:tc>
                <a:tc>
                  <a:txBody>
                    <a:bodyPr/>
                    <a:lstStyle/>
                    <a:p>
                      <a:r>
                        <a:rPr lang="en-US" dirty="0" smtClean="0"/>
                        <a:t>Increase</a:t>
                      </a:r>
                      <a:endParaRPr lang="en-US" dirty="0"/>
                    </a:p>
                  </a:txBody>
                  <a:tcPr/>
                </a:tc>
              </a:tr>
              <a:tr h="370840">
                <a:tc>
                  <a:txBody>
                    <a:bodyPr/>
                    <a:lstStyle/>
                    <a:p>
                      <a:r>
                        <a:rPr lang="en-US" dirty="0" smtClean="0"/>
                        <a:t>Time to Last</a:t>
                      </a:r>
                      <a:r>
                        <a:rPr lang="en-US" baseline="0" dirty="0" smtClean="0"/>
                        <a:t> Click*</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Seconds</a:t>
                      </a:r>
                      <a:r>
                        <a:rPr lang="en-US" baseline="0" dirty="0" smtClean="0"/>
                        <a:t> before final click</a:t>
                      </a:r>
                      <a:endParaRPr lang="en-US" dirty="0" smtClean="0"/>
                    </a:p>
                  </a:txBody>
                  <a:tcPr/>
                </a:tc>
                <a:tc>
                  <a:txBody>
                    <a:bodyPr/>
                    <a:lstStyle/>
                    <a:p>
                      <a:r>
                        <a:rPr lang="en-US" dirty="0" smtClean="0"/>
                        <a:t>Median</a:t>
                      </a:r>
                      <a:endParaRPr lang="en-US" dirty="0"/>
                    </a:p>
                  </a:txBody>
                  <a:tcPr/>
                </a:tc>
                <a:tc>
                  <a:txBody>
                    <a:bodyPr/>
                    <a:lstStyle/>
                    <a:p>
                      <a:r>
                        <a:rPr lang="en-US" dirty="0" smtClean="0"/>
                        <a:t>Decrease</a:t>
                      </a:r>
                      <a:endParaRPr lang="en-US" dirty="0"/>
                    </a:p>
                  </a:txBody>
                  <a:tcPr/>
                </a:tc>
              </a:tr>
            </a:tbl>
          </a:graphicData>
        </a:graphic>
      </p:graphicFrame>
      <p:sp>
        <p:nvSpPr>
          <p:cNvPr id="5" name="TextBox 4"/>
          <p:cNvSpPr txBox="1"/>
          <p:nvPr/>
        </p:nvSpPr>
        <p:spPr>
          <a:xfrm>
            <a:off x="4953000" y="6172200"/>
            <a:ext cx="3842720" cy="338554"/>
          </a:xfrm>
          <a:prstGeom prst="rect">
            <a:avLst/>
          </a:prstGeom>
          <a:noFill/>
        </p:spPr>
        <p:txBody>
          <a:bodyPr wrap="none" rtlCol="0">
            <a:spAutoFit/>
          </a:bodyPr>
          <a:lstStyle/>
          <a:p>
            <a:r>
              <a:rPr lang="en-US" sz="1600" dirty="0" smtClean="0"/>
              <a:t>(*) only queries with at least one click count</a:t>
            </a: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Metrics: Results</a:t>
            </a:r>
            <a:endParaRPr lang="en-US" dirty="0"/>
          </a:p>
        </p:txBody>
      </p:sp>
      <p:graphicFrame>
        <p:nvGraphicFramePr>
          <p:cNvPr id="4" name="Content Placeholder 3"/>
          <p:cNvGraphicFramePr>
            <a:graphicFrameLocks noGrp="1"/>
          </p:cNvGraphicFramePr>
          <p:nvPr>
            <p:ph idx="1"/>
          </p:nvPr>
        </p:nvGraphicFramePr>
        <p:xfrm>
          <a:off x="609600" y="1371599"/>
          <a:ext cx="9012072" cy="5097439"/>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bwMode="auto">
          <a:xfrm>
            <a:off x="5410200" y="1600200"/>
            <a:ext cx="1066800" cy="990600"/>
          </a:xfrm>
          <a:prstGeom prst="rect">
            <a:avLst/>
          </a:prstGeom>
          <a:solidFill>
            <a:schemeClr val="tx1">
              <a:alpha val="11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 name="Rectangle 5"/>
          <p:cNvSpPr/>
          <p:nvPr/>
        </p:nvSpPr>
        <p:spPr bwMode="auto">
          <a:xfrm>
            <a:off x="5410200" y="2590800"/>
            <a:ext cx="1066800" cy="990600"/>
          </a:xfrm>
          <a:prstGeom prst="rect">
            <a:avLst/>
          </a:prstGeom>
          <a:solidFill>
            <a:schemeClr val="tx1">
              <a:alpha val="11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3" name="Group 9"/>
          <p:cNvGrpSpPr/>
          <p:nvPr/>
        </p:nvGrpSpPr>
        <p:grpSpPr>
          <a:xfrm>
            <a:off x="1371600" y="3581400"/>
            <a:ext cx="762000" cy="152400"/>
            <a:chOff x="1371600" y="3581400"/>
            <a:chExt cx="762000" cy="152400"/>
          </a:xfrm>
        </p:grpSpPr>
        <p:cxnSp>
          <p:nvCxnSpPr>
            <p:cNvPr id="8" name="Straight Connector 7"/>
            <p:cNvCxnSpPr/>
            <p:nvPr/>
          </p:nvCxnSpPr>
          <p:spPr bwMode="auto">
            <a:xfrm flipV="1">
              <a:off x="1371600" y="3581400"/>
              <a:ext cx="3810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flipV="1">
              <a:off x="1752600" y="3581400"/>
              <a:ext cx="3810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7" name="Group 10"/>
          <p:cNvGrpSpPr/>
          <p:nvPr/>
        </p:nvGrpSpPr>
        <p:grpSpPr>
          <a:xfrm>
            <a:off x="2286000" y="4191000"/>
            <a:ext cx="762000" cy="152400"/>
            <a:chOff x="1371600" y="3581400"/>
            <a:chExt cx="762000" cy="152400"/>
          </a:xfrm>
        </p:grpSpPr>
        <p:cxnSp>
          <p:nvCxnSpPr>
            <p:cNvPr id="12" name="Straight Connector 11"/>
            <p:cNvCxnSpPr/>
            <p:nvPr/>
          </p:nvCxnSpPr>
          <p:spPr bwMode="auto">
            <a:xfrm flipV="1">
              <a:off x="1371600" y="3581400"/>
              <a:ext cx="3810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flipV="1">
              <a:off x="1752600" y="3581400"/>
              <a:ext cx="3810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0" name="Group 13"/>
          <p:cNvGrpSpPr/>
          <p:nvPr/>
        </p:nvGrpSpPr>
        <p:grpSpPr>
          <a:xfrm>
            <a:off x="3200400" y="1905000"/>
            <a:ext cx="762000" cy="152400"/>
            <a:chOff x="1371600" y="3581400"/>
            <a:chExt cx="762000" cy="152400"/>
          </a:xfrm>
        </p:grpSpPr>
        <p:cxnSp>
          <p:nvCxnSpPr>
            <p:cNvPr id="15" name="Straight Connector 14"/>
            <p:cNvCxnSpPr/>
            <p:nvPr/>
          </p:nvCxnSpPr>
          <p:spPr bwMode="auto">
            <a:xfrm flipV="1">
              <a:off x="1371600" y="3581400"/>
              <a:ext cx="3810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flipV="1">
              <a:off x="1752600" y="3581400"/>
              <a:ext cx="3810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1" name="Group 16"/>
          <p:cNvGrpSpPr/>
          <p:nvPr/>
        </p:nvGrpSpPr>
        <p:grpSpPr>
          <a:xfrm flipV="1">
            <a:off x="4038600" y="3505200"/>
            <a:ext cx="762000" cy="152400"/>
            <a:chOff x="1371600" y="3581400"/>
            <a:chExt cx="762000" cy="152400"/>
          </a:xfrm>
        </p:grpSpPr>
        <p:cxnSp>
          <p:nvCxnSpPr>
            <p:cNvPr id="18" name="Straight Connector 17"/>
            <p:cNvCxnSpPr/>
            <p:nvPr/>
          </p:nvCxnSpPr>
          <p:spPr bwMode="auto">
            <a:xfrm flipV="1">
              <a:off x="1371600" y="3581400"/>
              <a:ext cx="3810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flipV="1">
              <a:off x="1752600" y="3581400"/>
              <a:ext cx="3810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4" name="Group 19"/>
          <p:cNvGrpSpPr/>
          <p:nvPr/>
        </p:nvGrpSpPr>
        <p:grpSpPr>
          <a:xfrm flipV="1">
            <a:off x="4876800" y="3810000"/>
            <a:ext cx="762000" cy="152400"/>
            <a:chOff x="1371600" y="3581400"/>
            <a:chExt cx="762000" cy="152400"/>
          </a:xfrm>
        </p:grpSpPr>
        <p:cxnSp>
          <p:nvCxnSpPr>
            <p:cNvPr id="21" name="Straight Connector 20"/>
            <p:cNvCxnSpPr/>
            <p:nvPr/>
          </p:nvCxnSpPr>
          <p:spPr bwMode="auto">
            <a:xfrm flipV="1">
              <a:off x="1371600" y="3581400"/>
              <a:ext cx="3810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flipV="1">
              <a:off x="1752600" y="3581400"/>
              <a:ext cx="3810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7" name="Group 22"/>
          <p:cNvGrpSpPr/>
          <p:nvPr/>
        </p:nvGrpSpPr>
        <p:grpSpPr>
          <a:xfrm flipV="1">
            <a:off x="5791200" y="3886200"/>
            <a:ext cx="762000" cy="152400"/>
            <a:chOff x="1371600" y="3581400"/>
            <a:chExt cx="762000" cy="152400"/>
          </a:xfrm>
        </p:grpSpPr>
        <p:cxnSp>
          <p:nvCxnSpPr>
            <p:cNvPr id="24" name="Straight Connector 23"/>
            <p:cNvCxnSpPr/>
            <p:nvPr/>
          </p:nvCxnSpPr>
          <p:spPr bwMode="auto">
            <a:xfrm flipV="1">
              <a:off x="1371600" y="3581400"/>
              <a:ext cx="3810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flipV="1">
              <a:off x="1752600" y="3581400"/>
              <a:ext cx="3810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0" name="Group 28"/>
          <p:cNvGrpSpPr/>
          <p:nvPr/>
        </p:nvGrpSpPr>
        <p:grpSpPr>
          <a:xfrm>
            <a:off x="6705600" y="3810000"/>
            <a:ext cx="762000" cy="152400"/>
            <a:chOff x="1371600" y="3581400"/>
            <a:chExt cx="762000" cy="152400"/>
          </a:xfrm>
        </p:grpSpPr>
        <p:cxnSp>
          <p:nvCxnSpPr>
            <p:cNvPr id="30" name="Straight Connector 29"/>
            <p:cNvCxnSpPr/>
            <p:nvPr/>
          </p:nvCxnSpPr>
          <p:spPr bwMode="auto">
            <a:xfrm flipV="1">
              <a:off x="1371600" y="3581400"/>
              <a:ext cx="3810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flipV="1">
              <a:off x="1752600" y="3581400"/>
              <a:ext cx="3810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3" name="Group 34"/>
          <p:cNvGrpSpPr/>
          <p:nvPr/>
        </p:nvGrpSpPr>
        <p:grpSpPr>
          <a:xfrm flipV="1">
            <a:off x="7543800" y="2971800"/>
            <a:ext cx="762000" cy="152400"/>
            <a:chOff x="1371600" y="3581400"/>
            <a:chExt cx="762000" cy="152400"/>
          </a:xfrm>
        </p:grpSpPr>
        <p:cxnSp>
          <p:nvCxnSpPr>
            <p:cNvPr id="36" name="Straight Connector 35"/>
            <p:cNvCxnSpPr/>
            <p:nvPr/>
          </p:nvCxnSpPr>
          <p:spPr bwMode="auto">
            <a:xfrm flipV="1">
              <a:off x="1371600" y="3581400"/>
              <a:ext cx="3810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flipV="1">
              <a:off x="1752600" y="3581400"/>
              <a:ext cx="38100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Metrics: Results</a:t>
            </a:r>
            <a:endParaRPr lang="en-US" dirty="0"/>
          </a:p>
        </p:txBody>
      </p:sp>
      <p:pic>
        <p:nvPicPr>
          <p:cNvPr id="5" name="Picture 4" descr="txp_fig.png"/>
          <p:cNvPicPr>
            <a:picLocks noChangeAspect="1"/>
          </p:cNvPicPr>
          <p:nvPr>
            <p:custDataLst>
              <p:tags r:id="rId1"/>
            </p:custDataLst>
          </p:nvPr>
        </p:nvPicPr>
        <p:blipFill>
          <a:blip r:embed="rId3">
            <a:clrChange>
              <a:clrFrom>
                <a:srgbClr val="FFFFFF"/>
              </a:clrFrom>
              <a:clrTo>
                <a:srgbClr val="FFFFFF">
                  <a:alpha val="0"/>
                </a:srgbClr>
              </a:clrTo>
            </a:clrChange>
            <a:lum/>
          </a:blip>
          <a:stretch>
            <a:fillRect/>
          </a:stretch>
        </p:blipFill>
        <p:spPr>
          <a:xfrm>
            <a:off x="998524" y="2343162"/>
            <a:ext cx="7105985" cy="3451967"/>
          </a:xfrm>
          <a:prstGeom prst="rect">
            <a:avLst/>
          </a:prstGeom>
          <a:noFill/>
        </p:spPr>
      </p:pic>
      <p:sp>
        <p:nvSpPr>
          <p:cNvPr id="6" name="Content Placeholder 5"/>
          <p:cNvSpPr>
            <a:spLocks noGrp="1"/>
          </p:cNvSpPr>
          <p:nvPr>
            <p:ph idx="1"/>
          </p:nvPr>
        </p:nvSpPr>
        <p:spPr/>
        <p:txBody>
          <a:bodyPr/>
          <a:lstStyle/>
          <a:p>
            <a:r>
              <a:rPr lang="en-US" dirty="0" smtClean="0"/>
              <a:t>How well do statistics reflect the known quality order </a:t>
            </a:r>
            <a:r>
              <a:rPr lang="en-US" cap="small" dirty="0" err="1" smtClean="0"/>
              <a:t>Orig</a:t>
            </a:r>
            <a:r>
              <a:rPr lang="en-US" cap="small" dirty="0" smtClean="0"/>
              <a:t> </a:t>
            </a:r>
            <a:r>
              <a:rPr lang="en-US" dirty="0" smtClean="0">
                <a:latin typeface="cmsy10"/>
              </a:rPr>
              <a:t>Â</a:t>
            </a:r>
            <a:r>
              <a:rPr lang="en-US" cap="small" dirty="0" smtClean="0"/>
              <a:t> Flat </a:t>
            </a:r>
            <a:r>
              <a:rPr lang="en-US" dirty="0" smtClean="0">
                <a:latin typeface="cmsy10"/>
              </a:rPr>
              <a:t>Â</a:t>
            </a:r>
            <a:r>
              <a:rPr lang="en-US" cap="small" dirty="0" smtClean="0"/>
              <a:t> Rand </a:t>
            </a:r>
            <a:r>
              <a:rPr lang="en-US" dirty="0" smtClean="0"/>
              <a:t>and </a:t>
            </a:r>
            <a:r>
              <a:rPr lang="en-US" cap="small" dirty="0" err="1" smtClean="0"/>
              <a:t>Orig</a:t>
            </a:r>
            <a:r>
              <a:rPr lang="en-US" cap="small" dirty="0" smtClean="0"/>
              <a:t> </a:t>
            </a:r>
            <a:r>
              <a:rPr lang="en-US" dirty="0" smtClean="0">
                <a:latin typeface="cmsy10"/>
              </a:rPr>
              <a:t>Â</a:t>
            </a:r>
            <a:r>
              <a:rPr lang="en-US" cap="small" dirty="0" smtClean="0"/>
              <a:t> Swap2 </a:t>
            </a:r>
            <a:r>
              <a:rPr lang="en-US" dirty="0" smtClean="0">
                <a:latin typeface="cmsy10"/>
              </a:rPr>
              <a:t>Â</a:t>
            </a:r>
            <a:r>
              <a:rPr lang="en-US" cap="small" dirty="0" smtClean="0"/>
              <a:t> Swap4</a:t>
            </a:r>
            <a:r>
              <a:rPr lang="en-US" dirty="0" smtClean="0"/>
              <a:t>?</a:t>
            </a:r>
            <a:endParaRPr lang="en-US" dirty="0"/>
          </a:p>
        </p:txBody>
      </p:sp>
      <p:sp>
        <p:nvSpPr>
          <p:cNvPr id="8" name="TextBox 7"/>
          <p:cNvSpPr txBox="1"/>
          <p:nvPr/>
        </p:nvSpPr>
        <p:spPr>
          <a:xfrm>
            <a:off x="1964987" y="1295400"/>
            <a:ext cx="5184843" cy="3677930"/>
          </a:xfrm>
          <a:prstGeom prst="rect">
            <a:avLst/>
          </a:prstGeom>
          <a:solidFill>
            <a:schemeClr val="bg1">
              <a:lumMod val="85000"/>
            </a:schemeClr>
          </a:solidFill>
          <a:ln w="38100">
            <a:solidFill>
              <a:schemeClr val="bg1">
                <a:lumMod val="65000"/>
              </a:schemeClr>
            </a:solidFill>
          </a:ln>
        </p:spPr>
        <p:txBody>
          <a:bodyPr wrap="square" rtlCol="0">
            <a:spAutoFit/>
          </a:bodyPr>
          <a:lstStyle/>
          <a:p>
            <a:r>
              <a:rPr lang="en-US" sz="2800" b="1" dirty="0" smtClean="0"/>
              <a:t>Absolute Metrics:</a:t>
            </a:r>
          </a:p>
          <a:p>
            <a:r>
              <a:rPr lang="en-US" sz="2800" b="1" dirty="0" smtClean="0"/>
              <a:t>Summary and Conclusions</a:t>
            </a:r>
          </a:p>
          <a:p>
            <a:endParaRPr lang="en-US" b="1" dirty="0" smtClean="0"/>
          </a:p>
          <a:p>
            <a:pPr>
              <a:buFont typeface="Arial" pitchFamily="34" charset="0"/>
              <a:buChar char="•"/>
            </a:pPr>
            <a:r>
              <a:rPr lang="en-US" sz="2400" dirty="0" smtClean="0"/>
              <a:t> None of the absolute metrics reflects expected order.</a:t>
            </a:r>
          </a:p>
          <a:p>
            <a:endParaRPr lang="en-US" sz="1050" dirty="0" smtClean="0"/>
          </a:p>
          <a:p>
            <a:pPr>
              <a:buFont typeface="Arial" pitchFamily="34" charset="0"/>
              <a:buChar char="•"/>
            </a:pPr>
            <a:r>
              <a:rPr lang="en-US" sz="2400" dirty="0" smtClean="0"/>
              <a:t> Most differences not significant after one month of data.</a:t>
            </a:r>
          </a:p>
          <a:p>
            <a:endParaRPr lang="en-US" sz="1050" dirty="0" smtClean="0"/>
          </a:p>
          <a:p>
            <a:pPr>
              <a:buFont typeface="Arial" pitchFamily="34" charset="0"/>
              <a:buChar char="•"/>
            </a:pPr>
            <a:r>
              <a:rPr lang="en-US" sz="2400" dirty="0" smtClean="0"/>
              <a:t> Absolute metrics not suitable for </a:t>
            </a:r>
            <a:r>
              <a:rPr lang="en-US" sz="2400" dirty="0" err="1" smtClean="0"/>
              <a:t>ArXiv</a:t>
            </a:r>
            <a:r>
              <a:rPr lang="en-US" sz="2400" dirty="0" smtClean="0"/>
              <a:t>-sized search engines.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blinds(horizontal)">
                                      <p:cBhvr>
                                        <p:cTn id="7" dur="500"/>
                                        <p:tgtEl>
                                          <p:spTgt spid="8">
                                            <p:bg/>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wipe(up)">
                                      <p:cBhvr>
                                        <p:cTn id="10" dur="500"/>
                                        <p:tgtEl>
                                          <p:spTgt spid="8">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blinds(horizontal)">
                                      <p:cBhvr>
                                        <p:cTn id="13" dur="500"/>
                                        <p:tgtEl>
                                          <p:spTgt spid="8">
                                            <p:txEl>
                                              <p:pRg st="1" end="1"/>
                                            </p:txEl>
                                          </p:spTgt>
                                        </p:tgtEl>
                                      </p:cBhvr>
                                    </p:animEffect>
                                  </p:childTnLst>
                                </p:cTn>
                              </p:par>
                            </p:childTnLst>
                          </p:cTn>
                        </p:par>
                        <p:par>
                          <p:cTn id="14" fill="hold">
                            <p:stCondLst>
                              <p:cond delay="500"/>
                            </p:stCondLst>
                            <p:childTnLst>
                              <p:par>
                                <p:cTn id="15" presetID="3" presetClass="entr" presetSubtype="10" fill="hold" grpId="0" nodeType="after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blinds(horizontal)">
                                      <p:cBhvr>
                                        <p:cTn id="17" dur="500"/>
                                        <p:tgtEl>
                                          <p:spTgt spid="8">
                                            <p:txEl>
                                              <p:pRg st="3" end="3"/>
                                            </p:txEl>
                                          </p:spTgt>
                                        </p:tgtEl>
                                      </p:cBhvr>
                                    </p:animEffect>
                                  </p:childTnLst>
                                </p:cTn>
                              </p:par>
                            </p:childTnLst>
                          </p:cTn>
                        </p:par>
                        <p:par>
                          <p:cTn id="18" fill="hold">
                            <p:stCondLst>
                              <p:cond delay="1000"/>
                            </p:stCondLst>
                            <p:childTnLst>
                              <p:par>
                                <p:cTn id="19" presetID="3" presetClass="entr" presetSubtype="10" fill="hold" grpId="0" nodeType="after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Effect transition="in" filter="blinds(horizontal)">
                                      <p:cBhvr>
                                        <p:cTn id="21" dur="500"/>
                                        <p:tgtEl>
                                          <p:spTgt spid="8">
                                            <p:txEl>
                                              <p:pRg st="5" end="5"/>
                                            </p:txEl>
                                          </p:spTgt>
                                        </p:tgtEl>
                                      </p:cBhvr>
                                    </p:animEffect>
                                  </p:childTnLst>
                                </p:cTn>
                              </p:par>
                            </p:childTnLst>
                          </p:cTn>
                        </p:par>
                        <p:par>
                          <p:cTn id="22" fill="hold">
                            <p:stCondLst>
                              <p:cond delay="1500"/>
                            </p:stCondLst>
                            <p:childTnLst>
                              <p:par>
                                <p:cTn id="23" presetID="3" presetClass="entr" presetSubtype="10" fill="hold" grpId="0" nodeType="after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animEffect transition="in" filter="blinds(horizontal)">
                                      <p:cBhvr>
                                        <p:cTn id="25"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Lst>
  </p:timing>
</p:sld>
</file>

<file path=ppt/tags/tag1.xml><?xml version="1.0" encoding="utf-8"?>
<p:tagLst xmlns:a="http://schemas.openxmlformats.org/drawingml/2006/main" xmlns:r="http://schemas.openxmlformats.org/officeDocument/2006/relationships" xmlns:p="http://schemas.openxmlformats.org/presentationml/2006/main">
  <p:tag name="DEFAULTHEIGHT" val="455"/>
  <p:tag name="DEFAULTWIDTH" val="614"/>
  <p:tag name="DEFAULTFONTSIZE" val="10"/>
</p:tagLst>
</file>

<file path=ppt/tags/tag10.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symb}&#10;\begin{document}&#10;\checkmark&#10;\end{document}&#10;"/>
  <p:tag name="EXTERNALNAME" val="txp_fig"/>
  <p:tag name="BLEND" val="False"/>
  <p:tag name="TRANSPARENT" val="True"/>
  <p:tag name="KEEPFILES" val="False"/>
  <p:tag name="DEBUGPAUSE" val="False"/>
  <p:tag name="RESOLUTION" val="300"/>
  <p:tag name="TIMEOUT" val="(none)"/>
  <p:tag name="BOXWIDTH" val="614"/>
  <p:tag name="BOXHEIGHT" val="455"/>
  <p:tag name="BOXFONT" val="10"/>
  <p:tag name="BOXWRAP" val="False"/>
  <p:tag name="WORKAROUNDTRANSPARENCYBUG" val="False"/>
  <p:tag name="ALLOWFONTSUBSTITUTION" val="False"/>
  <p:tag name="BITMAPFORMAT" val="pngmono"/>
  <p:tag name="ORIGWIDTH" val="13.92"/>
  <p:tag name="PICTUREFILESIZE" val="287"/>
</p:tagLst>
</file>

<file path=ppt/tags/tag11.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symb}&#10;\begin{document}&#10;\checkmark&#10;\end{document}&#10;"/>
  <p:tag name="EXTERNALNAME" val="txp_fig"/>
  <p:tag name="BLEND" val="False"/>
  <p:tag name="TRANSPARENT" val="True"/>
  <p:tag name="KEEPFILES" val="False"/>
  <p:tag name="DEBUGPAUSE" val="False"/>
  <p:tag name="RESOLUTION" val="300"/>
  <p:tag name="TIMEOUT" val="(none)"/>
  <p:tag name="BOXWIDTH" val="614"/>
  <p:tag name="BOXHEIGHT" val="455"/>
  <p:tag name="BOXFONT" val="10"/>
  <p:tag name="BOXWRAP" val="False"/>
  <p:tag name="WORKAROUNDTRANSPARENCYBUG" val="False"/>
  <p:tag name="ALLOWFONTSUBSTITUTION" val="False"/>
  <p:tag name="BITMAPFORMAT" val="pngmono"/>
  <p:tag name="ORIGWIDTH" val="13.92"/>
  <p:tag name="PICTUREFILESIZE" val="287"/>
</p:tagLst>
</file>

<file path=ppt/tags/tag12.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symb}&#10;\begin{document}&#10;\checkmark&#10;\end{document}&#10;"/>
  <p:tag name="EXTERNALNAME" val="txp_fig"/>
  <p:tag name="BLEND" val="False"/>
  <p:tag name="TRANSPARENT" val="True"/>
  <p:tag name="KEEPFILES" val="False"/>
  <p:tag name="DEBUGPAUSE" val="False"/>
  <p:tag name="RESOLUTION" val="300"/>
  <p:tag name="TIMEOUT" val="(none)"/>
  <p:tag name="BOXWIDTH" val="614"/>
  <p:tag name="BOXHEIGHT" val="455"/>
  <p:tag name="BOXFONT" val="10"/>
  <p:tag name="BOXWRAP" val="False"/>
  <p:tag name="WORKAROUNDTRANSPARENCYBUG" val="False"/>
  <p:tag name="ALLOWFONTSUBSTITUTION" val="False"/>
  <p:tag name="BITMAPFORMAT" val="pngmono"/>
  <p:tag name="ORIGWIDTH" val="13.92"/>
  <p:tag name="PICTUREFILESIZE" val="287"/>
</p:tagLst>
</file>

<file path=ppt/tags/tag2.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symb}&#10;\usepackage{stmaryrd}&#10;\begin{document}&#10;\begin{tabular}{|l|c|c|c|c|} \hline&#10;             &amp; \multicolumn{2}{|c|}{weak} &amp; \multicolumn{2}{|c|}{signif}  \\&#10;             &amp; $\checkmark$ &amp; $\lightning$ &amp; $\checkmark$ &amp; $\lightning$   \\ \hline&#10;Abandonment Rate (Mean)         &amp; 4 &amp; 2 &amp; 2 &amp; 0 \\&#10;Reformulation Rate (Mean)       &amp; 4 &amp; 2 &amp; 0 &amp; 0 \\&#10;Queries per Session (Mean)      &amp; 3 &amp; 3 &amp; 0 &amp; 0 \\&#10;Clicks per Query (Mean)         &amp; 4 &amp; 2 &amp; 2 &amp; 0 \\&#10;Max Reciprocal Rank (Mean)     &amp; 5 &amp; 1 &amp; 3 &amp; 0 \\&#10;Mean Reciprocal Rank (Mean)   &amp; 5 &amp; 1 &amp; 2 &amp; 0 \\&#10;Time (s) to First Click (Median)&amp; 4 &amp; 1 &amp; 0 &amp; 0 \\&#10;Time (s) to Last Click (Median) &amp; 4 &amp; 2 &amp; 1 &amp; 1 \\&#10;% -- Old data --&#10;%Sessions per User (Mean)        &amp; 4 &amp; 2 &amp; 0 &amp; 0 \\&#10;\hline&#10;\end{tabular}&#10;\end{document}&#10;"/>
  <p:tag name="EXTERNALNAME" val="txp_fig"/>
  <p:tag name="BLEND" val="False"/>
  <p:tag name="TRANSPARENT" val="True"/>
  <p:tag name="KEEPFILES" val="False"/>
  <p:tag name="DEBUGPAUSE" val="False"/>
  <p:tag name="RESOLUTION" val="300"/>
  <p:tag name="TIMEOUT" val="(none)"/>
  <p:tag name="BOXWIDTH" val="614"/>
  <p:tag name="BOXHEIGHT" val="455"/>
  <p:tag name="BOXFONT" val="10"/>
  <p:tag name="BOXWRAP" val="False"/>
  <p:tag name="WORKAROUNDTRANSPARENCYBUG" val="False"/>
  <p:tag name="ALLOWFONTSUBSTITUTION" val="False"/>
  <p:tag name="BITMAPFORMAT" val="pngmono"/>
  <p:tag name="ORIGWIDTH" val="498.001"/>
  <p:tag name="PICTUREFILESIZE" val="26808"/>
</p:tagLst>
</file>

<file path=ppt/tags/tag3.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symb}&#10;\begin{document}&#10;\checkmark&#10;\end{document}&#10;"/>
  <p:tag name="EXTERNALNAME" val="txp_fig"/>
  <p:tag name="BLEND" val="False"/>
  <p:tag name="TRANSPARENT" val="True"/>
  <p:tag name="KEEPFILES" val="False"/>
  <p:tag name="DEBUGPAUSE" val="False"/>
  <p:tag name="RESOLUTION" val="300"/>
  <p:tag name="TIMEOUT" val="(none)"/>
  <p:tag name="BOXWIDTH" val="614"/>
  <p:tag name="BOXHEIGHT" val="455"/>
  <p:tag name="BOXFONT" val="10"/>
  <p:tag name="BOXWRAP" val="False"/>
  <p:tag name="WORKAROUNDTRANSPARENCYBUG" val="False"/>
  <p:tag name="ALLOWFONTSUBSTITUTION" val="False"/>
  <p:tag name="BITMAPFORMAT" val="pngmono"/>
  <p:tag name="ORIGWIDTH" val="13.92"/>
  <p:tag name="PICTUREFILESIZE" val="287"/>
</p:tagLst>
</file>

<file path=ppt/tags/tag4.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symb}&#10;\begin{document}&#10;\checkmark&#10;\end{document}&#10;"/>
  <p:tag name="EXTERNALNAME" val="txp_fig"/>
  <p:tag name="BLEND" val="False"/>
  <p:tag name="TRANSPARENT" val="True"/>
  <p:tag name="KEEPFILES" val="False"/>
  <p:tag name="DEBUGPAUSE" val="False"/>
  <p:tag name="RESOLUTION" val="300"/>
  <p:tag name="TIMEOUT" val="(none)"/>
  <p:tag name="BOXWIDTH" val="614"/>
  <p:tag name="BOXHEIGHT" val="455"/>
  <p:tag name="BOXFONT" val="10"/>
  <p:tag name="BOXWRAP" val="False"/>
  <p:tag name="WORKAROUNDTRANSPARENCYBUG" val="False"/>
  <p:tag name="ALLOWFONTSUBSTITUTION" val="False"/>
  <p:tag name="BITMAPFORMAT" val="pngmono"/>
  <p:tag name="ORIGWIDTH" val="13.92"/>
  <p:tag name="PICTUREFILESIZE" val="287"/>
</p:tagLst>
</file>

<file path=ppt/tags/tag5.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symb}&#10;\begin{document}&#10;\checkmark&#10;\end{document}&#10;"/>
  <p:tag name="EXTERNALNAME" val="txp_fig"/>
  <p:tag name="BLEND" val="False"/>
  <p:tag name="TRANSPARENT" val="True"/>
  <p:tag name="KEEPFILES" val="False"/>
  <p:tag name="DEBUGPAUSE" val="False"/>
  <p:tag name="RESOLUTION" val="300"/>
  <p:tag name="TIMEOUT" val="(none)"/>
  <p:tag name="BOXWIDTH" val="614"/>
  <p:tag name="BOXHEIGHT" val="455"/>
  <p:tag name="BOXFONT" val="10"/>
  <p:tag name="BOXWRAP" val="False"/>
  <p:tag name="WORKAROUNDTRANSPARENCYBUG" val="False"/>
  <p:tag name="ALLOWFONTSUBSTITUTION" val="False"/>
  <p:tag name="BITMAPFORMAT" val="pngmono"/>
  <p:tag name="ORIGWIDTH" val="13.92"/>
  <p:tag name="PICTUREFILESIZE" val="287"/>
</p:tagLst>
</file>

<file path=ppt/tags/tag6.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symb}&#10;\begin{document}&#10;\checkmark&#10;\end{document}&#10;"/>
  <p:tag name="EXTERNALNAME" val="txp_fig"/>
  <p:tag name="BLEND" val="False"/>
  <p:tag name="TRANSPARENT" val="True"/>
  <p:tag name="KEEPFILES" val="False"/>
  <p:tag name="DEBUGPAUSE" val="False"/>
  <p:tag name="RESOLUTION" val="300"/>
  <p:tag name="TIMEOUT" val="(none)"/>
  <p:tag name="BOXWIDTH" val="614"/>
  <p:tag name="BOXHEIGHT" val="455"/>
  <p:tag name="BOXFONT" val="10"/>
  <p:tag name="BOXWRAP" val="False"/>
  <p:tag name="WORKAROUNDTRANSPARENCYBUG" val="False"/>
  <p:tag name="ALLOWFONTSUBSTITUTION" val="False"/>
  <p:tag name="BITMAPFORMAT" val="pngmono"/>
  <p:tag name="ORIGWIDTH" val="13.92"/>
  <p:tag name="PICTUREFILESIZE" val="287"/>
</p:tagLst>
</file>

<file path=ppt/tags/tag7.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symb}&#10;\begin{document}&#10;\checkmark&#10;\end{document}&#10;"/>
  <p:tag name="EXTERNALNAME" val="txp_fig"/>
  <p:tag name="BLEND" val="False"/>
  <p:tag name="TRANSPARENT" val="True"/>
  <p:tag name="KEEPFILES" val="False"/>
  <p:tag name="DEBUGPAUSE" val="False"/>
  <p:tag name="RESOLUTION" val="300"/>
  <p:tag name="TIMEOUT" val="(none)"/>
  <p:tag name="BOXWIDTH" val="614"/>
  <p:tag name="BOXHEIGHT" val="455"/>
  <p:tag name="BOXFONT" val="10"/>
  <p:tag name="BOXWRAP" val="False"/>
  <p:tag name="WORKAROUNDTRANSPARENCYBUG" val="False"/>
  <p:tag name="ALLOWFONTSUBSTITUTION" val="False"/>
  <p:tag name="BITMAPFORMAT" val="pngmono"/>
  <p:tag name="ORIGWIDTH" val="13.92"/>
  <p:tag name="PICTUREFILESIZE" val="287"/>
</p:tagLst>
</file>

<file path=ppt/tags/tag8.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symb}&#10;\begin{document}&#10;\checkmark&#10;\end{document}&#10;"/>
  <p:tag name="EXTERNALNAME" val="txp_fig"/>
  <p:tag name="BLEND" val="False"/>
  <p:tag name="TRANSPARENT" val="True"/>
  <p:tag name="KEEPFILES" val="False"/>
  <p:tag name="DEBUGPAUSE" val="False"/>
  <p:tag name="RESOLUTION" val="300"/>
  <p:tag name="TIMEOUT" val="(none)"/>
  <p:tag name="BOXWIDTH" val="614"/>
  <p:tag name="BOXHEIGHT" val="455"/>
  <p:tag name="BOXFONT" val="10"/>
  <p:tag name="BOXWRAP" val="False"/>
  <p:tag name="WORKAROUNDTRANSPARENCYBUG" val="False"/>
  <p:tag name="ALLOWFONTSUBSTITUTION" val="False"/>
  <p:tag name="BITMAPFORMAT" val="pngmono"/>
  <p:tag name="ORIGWIDTH" val="13.92"/>
  <p:tag name="PICTUREFILESIZE" val="287"/>
</p:tagLst>
</file>

<file path=ppt/tags/tag9.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symb}&#10;\begin{document}&#10;\checkmark&#10;\end{document}&#10;"/>
  <p:tag name="EXTERNALNAME" val="txp_fig"/>
  <p:tag name="BLEND" val="False"/>
  <p:tag name="TRANSPARENT" val="True"/>
  <p:tag name="KEEPFILES" val="False"/>
  <p:tag name="DEBUGPAUSE" val="False"/>
  <p:tag name="RESOLUTION" val="300"/>
  <p:tag name="TIMEOUT" val="(none)"/>
  <p:tag name="BOXWIDTH" val="614"/>
  <p:tag name="BOXHEIGHT" val="455"/>
  <p:tag name="BOXFONT" val="10"/>
  <p:tag name="BOXWRAP" val="False"/>
  <p:tag name="WORKAROUNDTRANSPARENCYBUG" val="False"/>
  <p:tag name="ALLOWFONTSUBSTITUTION" val="False"/>
  <p:tag name="BITMAPFORMAT" val="pngmono"/>
  <p:tag name="ORIGWIDTH" val="13.92"/>
  <p:tag name="PICTUREFILESIZE" val="287"/>
</p:tagLst>
</file>

<file path=ppt/theme/theme1.xml><?xml version="1.0" encoding="utf-8"?>
<a:theme xmlns:a="http://schemas.openxmlformats.org/drawingml/2006/main" name="ThorstenBox">
  <a:themeElements>
    <a:clrScheme name="ThorstenBox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orstenBox">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horstenBox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orstenBox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orstenBox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orstenBox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orstenBox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orstenBox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orstenBox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24171</TotalTime>
  <Words>1883</Words>
  <Application>Microsoft PowerPoint</Application>
  <PresentationFormat>On-screen Show (4:3)</PresentationFormat>
  <Paragraphs>332</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ThorstenBox</vt:lpstr>
      <vt:lpstr>How does  Clickthrough Data  Reflect  Retrieval Quality? </vt:lpstr>
      <vt:lpstr>Evaluating Retrieval Functions</vt:lpstr>
      <vt:lpstr>Evaluating Retrieval Functions</vt:lpstr>
      <vt:lpstr>Research Questions</vt:lpstr>
      <vt:lpstr>Does User Behavior Reflect  Retrieval Quality?</vt:lpstr>
      <vt:lpstr>Absolute Metrics: Experiment Setup</vt:lpstr>
      <vt:lpstr>Absolute Metrics: Metrics</vt:lpstr>
      <vt:lpstr>Absolute Metrics: Results</vt:lpstr>
      <vt:lpstr>Absolute Metrics: Results</vt:lpstr>
      <vt:lpstr>Research Questions</vt:lpstr>
      <vt:lpstr>Paired Comparisons: What to Measure?</vt:lpstr>
      <vt:lpstr>Paired Comparisons: Balanced Interleaving</vt:lpstr>
      <vt:lpstr>Balanced Interleaving: a Problem</vt:lpstr>
      <vt:lpstr>Paired Comparisons: Team-Game Interleaving</vt:lpstr>
      <vt:lpstr>Paired Comparisons: Experiment Setup</vt:lpstr>
      <vt:lpstr>Balanced Interleaving: Results</vt:lpstr>
      <vt:lpstr>Team-Game Interleaving: Results</vt:lpstr>
      <vt:lpstr>Future Work: Evaluation = Learning</vt:lpstr>
      <vt:lpstr>Summary</vt:lpstr>
    </vt:vector>
  </TitlesOfParts>
  <Company>CUCS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Indexing and Preprocessing</dc:title>
  <dc:creator>Thorsten Joachims</dc:creator>
  <cp:lastModifiedBy>Thorsten Joachims</cp:lastModifiedBy>
  <cp:revision>494</cp:revision>
  <dcterms:created xsi:type="dcterms:W3CDTF">2002-08-29T18:17:19Z</dcterms:created>
  <dcterms:modified xsi:type="dcterms:W3CDTF">2008-10-27T18:03:04Z</dcterms:modified>
</cp:coreProperties>
</file>