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4"/>
  </p:sldMasterIdLst>
  <p:notesMasterIdLst>
    <p:notesMasterId r:id="rId83"/>
  </p:notesMasterIdLst>
  <p:sldIdLst>
    <p:sldId id="561" r:id="rId5"/>
    <p:sldId id="562" r:id="rId6"/>
    <p:sldId id="641" r:id="rId7"/>
    <p:sldId id="563" r:id="rId8"/>
    <p:sldId id="568" r:id="rId9"/>
    <p:sldId id="567" r:id="rId10"/>
    <p:sldId id="570" r:id="rId11"/>
    <p:sldId id="571" r:id="rId12"/>
    <p:sldId id="569" r:id="rId13"/>
    <p:sldId id="572" r:id="rId14"/>
    <p:sldId id="565" r:id="rId15"/>
    <p:sldId id="566" r:id="rId16"/>
    <p:sldId id="573" r:id="rId17"/>
    <p:sldId id="574" r:id="rId18"/>
    <p:sldId id="575" r:id="rId19"/>
    <p:sldId id="576" r:id="rId20"/>
    <p:sldId id="578" r:id="rId21"/>
    <p:sldId id="577" r:id="rId22"/>
    <p:sldId id="579" r:id="rId23"/>
    <p:sldId id="621" r:id="rId24"/>
    <p:sldId id="580" r:id="rId25"/>
    <p:sldId id="615" r:id="rId26"/>
    <p:sldId id="613" r:id="rId27"/>
    <p:sldId id="581" r:id="rId28"/>
    <p:sldId id="612" r:id="rId29"/>
    <p:sldId id="614" r:id="rId30"/>
    <p:sldId id="622" r:id="rId31"/>
    <p:sldId id="623" r:id="rId32"/>
    <p:sldId id="608" r:id="rId33"/>
    <p:sldId id="583" r:id="rId34"/>
    <p:sldId id="618" r:id="rId35"/>
    <p:sldId id="584" r:id="rId36"/>
    <p:sldId id="582" r:id="rId37"/>
    <p:sldId id="610" r:id="rId38"/>
    <p:sldId id="605" r:id="rId39"/>
    <p:sldId id="606" r:id="rId40"/>
    <p:sldId id="585" r:id="rId41"/>
    <p:sldId id="587" r:id="rId42"/>
    <p:sldId id="588" r:id="rId43"/>
    <p:sldId id="589" r:id="rId44"/>
    <p:sldId id="591" r:id="rId45"/>
    <p:sldId id="592" r:id="rId46"/>
    <p:sldId id="593" r:id="rId47"/>
    <p:sldId id="603" r:id="rId48"/>
    <p:sldId id="609" r:id="rId49"/>
    <p:sldId id="611" r:id="rId50"/>
    <p:sldId id="617" r:id="rId51"/>
    <p:sldId id="616" r:id="rId52"/>
    <p:sldId id="619" r:id="rId53"/>
    <p:sldId id="620" r:id="rId54"/>
    <p:sldId id="624" r:id="rId55"/>
    <p:sldId id="642" r:id="rId56"/>
    <p:sldId id="625" r:id="rId57"/>
    <p:sldId id="626" r:id="rId58"/>
    <p:sldId id="627" r:id="rId59"/>
    <p:sldId id="634" r:id="rId60"/>
    <p:sldId id="628" r:id="rId61"/>
    <p:sldId id="635" r:id="rId62"/>
    <p:sldId id="636" r:id="rId63"/>
    <p:sldId id="629" r:id="rId64"/>
    <p:sldId id="630" r:id="rId65"/>
    <p:sldId id="631" r:id="rId66"/>
    <p:sldId id="632" r:id="rId67"/>
    <p:sldId id="637" r:id="rId68"/>
    <p:sldId id="638" r:id="rId69"/>
    <p:sldId id="639" r:id="rId70"/>
    <p:sldId id="633" r:id="rId71"/>
    <p:sldId id="640" r:id="rId72"/>
    <p:sldId id="607" r:id="rId73"/>
    <p:sldId id="594" r:id="rId74"/>
    <p:sldId id="595" r:id="rId75"/>
    <p:sldId id="596" r:id="rId76"/>
    <p:sldId id="597" r:id="rId77"/>
    <p:sldId id="598" r:id="rId78"/>
    <p:sldId id="599" r:id="rId79"/>
    <p:sldId id="600" r:id="rId80"/>
    <p:sldId id="601" r:id="rId81"/>
    <p:sldId id="602" r:id="rId82"/>
  </p:sldIdLst>
  <p:sldSz cx="9144000" cy="6858000" type="screen4x3"/>
  <p:notesSz cx="7162800" cy="9448800"/>
  <p:embeddedFontLst>
    <p:embeddedFont>
      <p:font typeface="Brush Script MT" pitchFamily="66" charset="0"/>
      <p:italic r:id="rId84"/>
    </p:embeddedFont>
    <p:embeddedFont>
      <p:font typeface="Calibri" pitchFamily="34" charset="0"/>
      <p:regular r:id="rId85"/>
      <p:bold r:id="rId86"/>
      <p:italic r:id="rId87"/>
      <p:boldItalic r:id="rId88"/>
    </p:embeddedFont>
    <p:embeddedFont>
      <p:font typeface="Cambria Math" pitchFamily="18" charset="0"/>
      <p:regular r:id="rId8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AFC"/>
    <a:srgbClr val="33CC33"/>
    <a:srgbClr val="0000FF"/>
    <a:srgbClr val="0066FF"/>
    <a:srgbClr val="FF66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5" autoAdjust="0"/>
    <p:restoredTop sz="90900" autoAdjust="0"/>
  </p:normalViewPr>
  <p:slideViewPr>
    <p:cSldViewPr>
      <p:cViewPr>
        <p:scale>
          <a:sx n="100" d="100"/>
          <a:sy n="100" d="100"/>
        </p:scale>
        <p:origin x="-145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32"/>
    </p:cViewPr>
  </p:sorterViewPr>
  <p:notesViewPr>
    <p:cSldViewPr>
      <p:cViewPr varScale="1">
        <p:scale>
          <a:sx n="82" d="100"/>
          <a:sy n="82" d="100"/>
        </p:scale>
        <p:origin x="-2256" y="-72"/>
      </p:cViewPr>
      <p:guideLst>
        <p:guide orient="horz" pos="2976"/>
        <p:guide pos="2256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font" Target="fonts/font4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font" Target="fonts/font2.fntdata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04191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4" rIns="94890" bIns="47444" numCol="1" anchor="t" anchorCtr="0" compatLnSpc="1">
            <a:prstTxWarp prst="textNoShape">
              <a:avLst/>
            </a:prstTxWarp>
          </a:bodyPr>
          <a:lstStyle>
            <a:lvl1pPr defTabSz="94759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7055" y="3"/>
            <a:ext cx="3104191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4" rIns="94890" bIns="47444" numCol="1" anchor="t" anchorCtr="0" compatLnSpc="1">
            <a:prstTxWarp prst="textNoShape">
              <a:avLst/>
            </a:prstTxWarp>
          </a:bodyPr>
          <a:lstStyle>
            <a:lvl1pPr algn="r" defTabSz="94759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6592" y="4488495"/>
            <a:ext cx="5729618" cy="42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4" rIns="94890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75425"/>
            <a:ext cx="3104191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4" rIns="94890" bIns="47444" numCol="1" anchor="b" anchorCtr="0" compatLnSpc="1">
            <a:prstTxWarp prst="textNoShape">
              <a:avLst/>
            </a:prstTxWarp>
          </a:bodyPr>
          <a:lstStyle>
            <a:lvl1pPr defTabSz="94759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7055" y="8975425"/>
            <a:ext cx="3104191" cy="4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4" rIns="94890" bIns="47444" numCol="1" anchor="b" anchorCtr="0" compatLnSpc="1">
            <a:prstTxWarp prst="textNoShape">
              <a:avLst/>
            </a:prstTxWarp>
          </a:bodyPr>
          <a:lstStyle>
            <a:lvl1pPr algn="r" defTabSz="94759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87549C8-45F2-4BF6-9E3F-7CE8617F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grandiose</a:t>
            </a:r>
            <a:r>
              <a:rPr lang="en-US" baseline="0" dirty="0" smtClean="0"/>
              <a:t> title!</a:t>
            </a:r>
          </a:p>
          <a:p>
            <a:r>
              <a:rPr lang="en-US" baseline="0" dirty="0" smtClean="0"/>
              <a:t>Will only talk about little bits of TMSN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AskMSR</a:t>
            </a:r>
            <a:r>
              <a:rPr lang="en-US" dirty="0" smtClean="0"/>
              <a:t> </a:t>
            </a:r>
            <a:r>
              <a:rPr lang="en-US" dirty="0" smtClean="0"/>
              <a:t>uses only snippets</a:t>
            </a:r>
            <a:r>
              <a:rPr lang="en-US" baseline="0" dirty="0" smtClean="0"/>
              <a:t> and simple re-writes</a:t>
            </a:r>
          </a:p>
          <a:p>
            <a:r>
              <a:rPr lang="en-US" dirty="0" smtClean="0"/>
              <a:t>Referred to as ‘fishing’ by Doug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Lenet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“Mitigating the Paucity-of</a:t>
            </a:r>
            <a:r>
              <a:rPr lang="en-US" baseline="0" dirty="0" smtClean="0"/>
              <a:t>-Data Problem: Exploring the effect of training corpus size on classification performance for NLP”, </a:t>
            </a:r>
            <a:r>
              <a:rPr lang="en-US" baseline="0" dirty="0" err="1" smtClean="0"/>
              <a:t>Banko</a:t>
            </a:r>
            <a:r>
              <a:rPr lang="en-US" baseline="0" dirty="0" smtClean="0"/>
              <a:t> and Brill,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Intl conf. on human language technology research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M. </a:t>
            </a:r>
            <a:r>
              <a:rPr lang="en-US" dirty="0" err="1" smtClean="0"/>
              <a:t>Banko</a:t>
            </a:r>
            <a:r>
              <a:rPr lang="en-US" dirty="0" smtClean="0"/>
              <a:t> and E. Brill, “Scaling to Very </a:t>
            </a:r>
            <a:r>
              <a:rPr lang="en-US" dirty="0" err="1" smtClean="0"/>
              <a:t>Very</a:t>
            </a:r>
            <a:r>
              <a:rPr lang="en-US" dirty="0" smtClean="0"/>
              <a:t> Large Corpora for Natural</a:t>
            </a:r>
            <a:r>
              <a:rPr lang="en-US" baseline="0" dirty="0" smtClean="0"/>
              <a:t> Language Disambiguation”, ACL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 will be opt-in.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…given the work that everyone else has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be</a:t>
            </a:r>
            <a:r>
              <a:rPr lang="en-US" baseline="0" dirty="0" smtClean="0"/>
              <a:t> a bit provocative – provoke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MAP</a:t>
            </a:r>
            <a:r>
              <a:rPr lang="en-US" baseline="0" dirty="0" smtClean="0">
                <a:latin typeface="Arial" charset="0"/>
              </a:rPr>
              <a:t> and MRR are binary costs.</a:t>
            </a:r>
            <a:endParaRPr lang="en-US" dirty="0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B1332-CEC5-44F4-8F20-3AD763049274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Options:</a:t>
            </a:r>
            <a:r>
              <a:rPr lang="en-US" baseline="0" dirty="0" smtClean="0"/>
              <a:t> find convex approximation; try more direct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neural nets, it’s the slope that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lambdas </a:t>
            </a:r>
            <a:r>
              <a:rPr lang="en-US" smtClean="0"/>
              <a:t>are always</a:t>
            </a:r>
            <a:r>
              <a:rPr lang="en-US" baseline="0" smtClean="0"/>
              <a:t> </a:t>
            </a:r>
            <a:r>
              <a:rPr lang="en-US" smtClean="0"/>
              <a:t>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= ascent</a:t>
            </a:r>
            <a:r>
              <a:rPr lang="en-US" baseline="0" dirty="0" smtClean="0"/>
              <a:t> (bad) directions</a:t>
            </a:r>
          </a:p>
          <a:p>
            <a:r>
              <a:rPr lang="en-US" baseline="0" smtClean="0"/>
              <a:t>Confidence 99%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5K</a:t>
            </a:r>
            <a:r>
              <a:rPr lang="en-US" baseline="0" dirty="0" smtClean="0"/>
              <a:t> train + 5K valid, web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Projecting along</a:t>
            </a:r>
            <a:r>
              <a:rPr lang="en-US" baseline="0" dirty="0" smtClean="0"/>
              <a:t> any axis gives no resulting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owners of the</a:t>
            </a:r>
            <a:r>
              <a:rPr lang="en-US" baseline="0" dirty="0" smtClean="0"/>
              <a:t> Chicago tribune and the LA Times have filed for bankruptcy.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ABE6-3AB9-424D-8694-AD53B588CABB}" type="slidenum">
              <a:rPr lang="en-US"/>
              <a:pPr/>
              <a:t>70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Lambda positive here means push up the list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B6C4E-702D-4D70-83FE-AA7C9EB41E44}" type="slidenum">
              <a:rPr lang="en-US"/>
              <a:pPr/>
              <a:t>71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has a unique value at the minimum (although not unique scores).</a:t>
            </a:r>
          </a:p>
          <a:p>
            <a:r>
              <a:rPr lang="en-US" dirty="0"/>
              <a:t>C will get very complicated to write down for realistic situations.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F0781-E474-4F0F-8EC9-467072F3317E}" type="slidenum">
              <a:rPr lang="en-US"/>
              <a:pPr/>
              <a:t>75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Constant lambdas are OK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from 4000 to 512,000 docs per query, artificial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advertising!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these scenarios</a:t>
            </a:r>
            <a:r>
              <a:rPr lang="en-US" baseline="0" dirty="0" smtClean="0"/>
              <a:t> require some form of user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emphasizing</a:t>
            </a:r>
            <a:r>
              <a:rPr lang="en-US" baseline="0" dirty="0" smtClean="0"/>
              <a:t> advertising as 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“State” because of the car example.  This can</a:t>
            </a:r>
            <a:r>
              <a:rPr lang="en-US" baseline="0" dirty="0" smtClean="0"/>
              <a:t> apply to automated tutoring, too.</a:t>
            </a:r>
          </a:p>
          <a:p>
            <a:r>
              <a:rPr lang="en-US" baseline="0" dirty="0" smtClean="0"/>
              <a:t>There will be privacy issues.</a:t>
            </a:r>
          </a:p>
          <a:p>
            <a:r>
              <a:rPr lang="en-US" baseline="0" dirty="0" smtClean="0"/>
              <a:t>Also build model of user’s social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Ranking results can be very</a:t>
            </a:r>
            <a:r>
              <a:rPr lang="en-US" baseline="0" dirty="0" smtClean="0"/>
              <a:t> intent-dependent: e.g. for navigational, just show the most likely landing pages; informational, show more diversity; transactional, help with the transaction.</a:t>
            </a:r>
          </a:p>
          <a:p>
            <a:r>
              <a:rPr lang="en-US" baseline="0" dirty="0" smtClean="0"/>
              <a:t>Very asymmetric channel!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Very </a:t>
            </a:r>
            <a:r>
              <a:rPr lang="en-US" baseline="0" dirty="0" smtClean="0"/>
              <a:t>one way!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549C8-45F2-4BF6-9E3F-7CE8617FC1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5E2A-308A-4B0A-AF68-5B51FC232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7105-3A3F-49B8-BFFB-D45D4648D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1453-D373-45F0-A9DC-26AA1F145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B319-0FD6-4932-A57F-8396B418A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DF1E-010B-44E0-89C6-DD13DF8BA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5A99-2504-43FE-8DC3-5C2E0E853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A3DB-FB03-47AF-9174-2ECB2990F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A41C-7640-4A3A-860D-407FF73F8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FE5F-5F06-4DDE-8686-52C4EA8C1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FFA0-48B1-4517-8774-72B1FE7B1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44F5-1FA4-421A-B14C-5CF9E2A6F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1DC8F20-AD10-458D-8FFB-8BCC21050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1628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i="1" dirty="0">
                <a:solidFill>
                  <a:srgbClr val="0066FF"/>
                </a:solidFill>
                <a:effectLst/>
                <a:latin typeface="Arial" pitchFamily="34" charset="0"/>
              </a:rPr>
              <a:t>Microsoft Research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53200"/>
            <a:ext cx="3200400" cy="304800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1400" b="1" i="1">
                <a:solidFill>
                  <a:srgbClr val="0066FF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berwacky.com/" TargetMode="External"/><Relationship Id="rId2" Type="http://schemas.openxmlformats.org/officeDocument/2006/relationships/hyperlink" Target="http://quizbot.trueknowledg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SA-120" TargetMode="External"/><Relationship Id="rId13" Type="http://schemas.openxmlformats.org/officeDocument/2006/relationships/hyperlink" Target="http://en.wikipedia.org/wiki/1994" TargetMode="External"/><Relationship Id="rId18" Type="http://schemas.openxmlformats.org/officeDocument/2006/relationships/hyperlink" Target="http://en.wikipedia.org/wiki/February_2" TargetMode="External"/><Relationship Id="rId26" Type="http://schemas.openxmlformats.org/officeDocument/2006/relationships/hyperlink" Target="http://en.wikipedia.org/wiki/August_22" TargetMode="External"/><Relationship Id="rId39" Type="http://schemas.openxmlformats.org/officeDocument/2006/relationships/hyperlink" Target="http://en.wikipedia.org/wiki/2005" TargetMode="External"/><Relationship Id="rId3" Type="http://schemas.openxmlformats.org/officeDocument/2006/relationships/hyperlink" Target="http://en.wikipedia.org/wiki/1991" TargetMode="External"/><Relationship Id="rId21" Type="http://schemas.openxmlformats.org/officeDocument/2006/relationships/hyperlink" Target="http://en.wikipedia.org/wiki/RSA-150" TargetMode="External"/><Relationship Id="rId34" Type="http://schemas.openxmlformats.org/officeDocument/2006/relationships/hyperlink" Target="http://en.wikipedia.org/wiki/December_3" TargetMode="External"/><Relationship Id="rId42" Type="http://schemas.openxmlformats.org/officeDocument/2006/relationships/hyperlink" Target="http://en.wikipedia.org/wiki/RSA-210" TargetMode="External"/><Relationship Id="rId47" Type="http://schemas.openxmlformats.org/officeDocument/2006/relationships/hyperlink" Target="http://en.wikipedia.org/wiki/RSA-1536" TargetMode="External"/><Relationship Id="rId7" Type="http://schemas.openxmlformats.org/officeDocument/2006/relationships/hyperlink" Target="http://en.wikipedia.org/w/index.php?title=M.S._Manasse&amp;action=edit" TargetMode="External"/><Relationship Id="rId12" Type="http://schemas.openxmlformats.org/officeDocument/2006/relationships/hyperlink" Target="http://en.wikipedia.org/wiki/USD" TargetMode="External"/><Relationship Id="rId17" Type="http://schemas.openxmlformats.org/officeDocument/2006/relationships/hyperlink" Target="http://en.wikipedia.org/wiki/RSA-140" TargetMode="External"/><Relationship Id="rId25" Type="http://schemas.openxmlformats.org/officeDocument/2006/relationships/hyperlink" Target="http://en.wikipedia.org/wiki/RSA-155" TargetMode="External"/><Relationship Id="rId33" Type="http://schemas.openxmlformats.org/officeDocument/2006/relationships/hyperlink" Target="http://en.wikipedia.org/wiki/RSA-576" TargetMode="External"/><Relationship Id="rId38" Type="http://schemas.openxmlformats.org/officeDocument/2006/relationships/hyperlink" Target="http://en.wikipedia.org/wiki/November_2" TargetMode="External"/><Relationship Id="rId46" Type="http://schemas.openxmlformats.org/officeDocument/2006/relationships/hyperlink" Target="http://en.wikipedia.org/wiki/RSA-1024" TargetMode="External"/><Relationship Id="rId2" Type="http://schemas.openxmlformats.org/officeDocument/2006/relationships/hyperlink" Target="http://en.wikipedia.org/wiki/RSA-100" TargetMode="External"/><Relationship Id="rId16" Type="http://schemas.openxmlformats.org/officeDocument/2006/relationships/hyperlink" Target="http://en.wikipedia.org/wiki/1996" TargetMode="External"/><Relationship Id="rId20" Type="http://schemas.openxmlformats.org/officeDocument/2006/relationships/hyperlink" Target="http://en.wikipedia.org/wiki/Herman_J._J._te_Riele" TargetMode="External"/><Relationship Id="rId29" Type="http://schemas.openxmlformats.org/officeDocument/2006/relationships/hyperlink" Target="http://en.wikipedia.org/wiki/2003" TargetMode="External"/><Relationship Id="rId41" Type="http://schemas.openxmlformats.org/officeDocument/2006/relationships/hyperlink" Target="http://en.wikipedia.org/wiki/May_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1992" TargetMode="External"/><Relationship Id="rId11" Type="http://schemas.openxmlformats.org/officeDocument/2006/relationships/hyperlink" Target="http://en.wikipedia.org/wiki/RSA-129" TargetMode="External"/><Relationship Id="rId24" Type="http://schemas.openxmlformats.org/officeDocument/2006/relationships/hyperlink" Target="http://en.wikipedia.org/w/index.php?title=Kazumaro_Aoki&amp;action=edit" TargetMode="External"/><Relationship Id="rId32" Type="http://schemas.openxmlformats.org/officeDocument/2006/relationships/hyperlink" Target="http://en.wikipedia.org/wiki/RSA-170" TargetMode="External"/><Relationship Id="rId37" Type="http://schemas.openxmlformats.org/officeDocument/2006/relationships/hyperlink" Target="http://en.wikipedia.org/wiki/RSA-640" TargetMode="External"/><Relationship Id="rId40" Type="http://schemas.openxmlformats.org/officeDocument/2006/relationships/hyperlink" Target="http://en.wikipedia.org/wiki/RSA-200" TargetMode="External"/><Relationship Id="rId45" Type="http://schemas.openxmlformats.org/officeDocument/2006/relationships/hyperlink" Target="http://en.wikipedia.org/wiki/RSA-896" TargetMode="External"/><Relationship Id="rId5" Type="http://schemas.openxmlformats.org/officeDocument/2006/relationships/hyperlink" Target="http://en.wikipedia.org/wiki/RSA-110" TargetMode="External"/><Relationship Id="rId15" Type="http://schemas.openxmlformats.org/officeDocument/2006/relationships/hyperlink" Target="http://en.wikipedia.org/wiki/April_10" TargetMode="External"/><Relationship Id="rId23" Type="http://schemas.openxmlformats.org/officeDocument/2006/relationships/hyperlink" Target="http://en.wikipedia.org/wiki/2004" TargetMode="External"/><Relationship Id="rId28" Type="http://schemas.openxmlformats.org/officeDocument/2006/relationships/hyperlink" Target="http://en.wikipedia.org/wiki/April_1" TargetMode="External"/><Relationship Id="rId36" Type="http://schemas.openxmlformats.org/officeDocument/2006/relationships/hyperlink" Target="http://en.wikipedia.org/wiki/RSA-190" TargetMode="External"/><Relationship Id="rId10" Type="http://schemas.openxmlformats.org/officeDocument/2006/relationships/hyperlink" Target="http://en.wikipedia.org/w/index.php?title=T._Denny&amp;action=edit" TargetMode="External"/><Relationship Id="rId19" Type="http://schemas.openxmlformats.org/officeDocument/2006/relationships/hyperlink" Target="http://en.wikipedia.org/wiki/1999" TargetMode="External"/><Relationship Id="rId31" Type="http://schemas.openxmlformats.org/officeDocument/2006/relationships/hyperlink" Target="http://en.wikipedia.org/wiki/University_of_Bonn" TargetMode="External"/><Relationship Id="rId44" Type="http://schemas.openxmlformats.org/officeDocument/2006/relationships/hyperlink" Target="http://en.wikipedia.org/wiki/RSA-768" TargetMode="External"/><Relationship Id="rId4" Type="http://schemas.openxmlformats.org/officeDocument/2006/relationships/hyperlink" Target="http://en.wikipedia.org/wiki/Arjen_K._Lenstra" TargetMode="External"/><Relationship Id="rId9" Type="http://schemas.openxmlformats.org/officeDocument/2006/relationships/hyperlink" Target="http://en.wikipedia.org/wiki/1993" TargetMode="External"/><Relationship Id="rId14" Type="http://schemas.openxmlformats.org/officeDocument/2006/relationships/hyperlink" Target="http://en.wikipedia.org/wiki/RSA-130" TargetMode="External"/><Relationship Id="rId22" Type="http://schemas.openxmlformats.org/officeDocument/2006/relationships/hyperlink" Target="http://en.wikipedia.org/wiki/April_16" TargetMode="External"/><Relationship Id="rId27" Type="http://schemas.openxmlformats.org/officeDocument/2006/relationships/hyperlink" Target="http://en.wikipedia.org/wiki/RSA-160" TargetMode="External"/><Relationship Id="rId30" Type="http://schemas.openxmlformats.org/officeDocument/2006/relationships/hyperlink" Target="http://en.wikipedia.org/w/index.php?title=Jens_Franke&amp;action=edit" TargetMode="External"/><Relationship Id="rId35" Type="http://schemas.openxmlformats.org/officeDocument/2006/relationships/hyperlink" Target="http://en.wikipedia.org/wiki/RSA-180" TargetMode="External"/><Relationship Id="rId43" Type="http://schemas.openxmlformats.org/officeDocument/2006/relationships/hyperlink" Target="http://en.wikipedia.org/wiki/RSA-704" TargetMode="External"/><Relationship Id="rId48" Type="http://schemas.openxmlformats.org/officeDocument/2006/relationships/hyperlink" Target="http://en.wikipedia.org/wiki/RSA-2048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4.docx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Document6.docx"/><Relationship Id="rId4" Type="http://schemas.openxmlformats.org/officeDocument/2006/relationships/package" Target="../embeddings/Microsoft_Office_Word_Document5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Word_Document9.docx"/><Relationship Id="rId4" Type="http://schemas.openxmlformats.org/officeDocument/2006/relationships/package" Target="../embeddings/Microsoft_Office_Word_Document8.docx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png"/><Relationship Id="rId5" Type="http://schemas.openxmlformats.org/officeDocument/2006/relationships/package" Target="../embeddings/Microsoft_Office_Word_Document13.docx"/><Relationship Id="rId4" Type="http://schemas.openxmlformats.org/officeDocument/2006/relationships/package" Target="../embeddings/Microsoft_Office_Word_Document12.docx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15.docx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Document17.docx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2857500"/>
          </a:xfrm>
        </p:spPr>
        <p:txBody>
          <a:bodyPr/>
          <a:lstStyle/>
          <a:p>
            <a:r>
              <a:rPr lang="en-US" dirty="0" smtClean="0"/>
              <a:t>Online Search and Advertising, Future and Present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Chris Burges</a:t>
            </a:r>
            <a:br>
              <a:rPr lang="en-US" sz="3200" i="1" dirty="0" smtClean="0"/>
            </a:br>
            <a:r>
              <a:rPr lang="en-US" sz="3200" i="1" dirty="0" smtClean="0"/>
              <a:t>Microsoft Research</a:t>
            </a:r>
            <a:br>
              <a:rPr lang="en-US" sz="3200" i="1" dirty="0" smtClean="0"/>
            </a:br>
            <a:r>
              <a:rPr lang="en-US" sz="3200" i="1" dirty="0" smtClean="0"/>
              <a:t>Saturday, Dec 13, 2008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3100"/>
            <a:ext cx="8229600" cy="639763"/>
          </a:xfrm>
        </p:spPr>
        <p:txBody>
          <a:bodyPr/>
          <a:lstStyle/>
          <a:p>
            <a:r>
              <a:rPr lang="en-US" dirty="0" smtClean="0"/>
              <a:t>What About Search?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42900"/>
          </a:xfrm>
        </p:spPr>
        <p:txBody>
          <a:bodyPr/>
          <a:lstStyle/>
          <a:p>
            <a:r>
              <a:rPr lang="en-US" sz="3600" dirty="0" smtClean="0"/>
              <a:t>Search: Somewhere in the Near Future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" name="Group 64"/>
          <p:cNvGrpSpPr/>
          <p:nvPr/>
        </p:nvGrpSpPr>
        <p:grpSpPr>
          <a:xfrm>
            <a:off x="303644" y="2859809"/>
            <a:ext cx="1371600" cy="685800"/>
            <a:chOff x="571500" y="1143000"/>
            <a:chExt cx="1371600" cy="685800"/>
          </a:xfrm>
        </p:grpSpPr>
        <p:sp>
          <p:nvSpPr>
            <p:cNvPr id="6" name="Rectangle 5"/>
            <p:cNvSpPr/>
            <p:nvPr/>
          </p:nvSpPr>
          <p:spPr>
            <a:xfrm>
              <a:off x="571500" y="1143000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12573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5044" y="4117109"/>
            <a:ext cx="18288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Structured Data: Distribution over Intents</a:t>
            </a:r>
            <a:endParaRPr lang="en-US" sz="2000" dirty="0"/>
          </a:p>
        </p:txBody>
      </p:sp>
      <p:grpSp>
        <p:nvGrpSpPr>
          <p:cNvPr id="9" name="Group 83"/>
          <p:cNvGrpSpPr/>
          <p:nvPr/>
        </p:nvGrpSpPr>
        <p:grpSpPr>
          <a:xfrm>
            <a:off x="6360391" y="2857500"/>
            <a:ext cx="2783609" cy="685800"/>
            <a:chOff x="6286500" y="3086100"/>
            <a:chExt cx="2783609" cy="685800"/>
          </a:xfrm>
        </p:grpSpPr>
        <p:sp>
          <p:nvSpPr>
            <p:cNvPr id="10" name="Rectangle 9"/>
            <p:cNvSpPr/>
            <p:nvPr/>
          </p:nvSpPr>
          <p:spPr>
            <a:xfrm>
              <a:off x="6286500" y="3086100"/>
              <a:ext cx="269587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40644" y="3181927"/>
              <a:ext cx="2729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Indexed Web Data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629400" y="4262581"/>
            <a:ext cx="2400300" cy="15378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Structured Data: Diversity;</a:t>
            </a:r>
          </a:p>
          <a:p>
            <a:pPr algn="ctr"/>
            <a:r>
              <a:rPr lang="en-US" sz="2000" dirty="0" smtClean="0"/>
              <a:t>Popular Pages; Aid  Transaction 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3771900" y="914400"/>
            <a:ext cx="30861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Computer Dialog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 rot="5400000">
            <a:off x="703694" y="3831359"/>
            <a:ext cx="571500" cy="158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432386" y="3883314"/>
            <a:ext cx="685802" cy="577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9"/>
          <p:cNvGrpSpPr/>
          <p:nvPr/>
        </p:nvGrpSpPr>
        <p:grpSpPr>
          <a:xfrm>
            <a:off x="2246744" y="4002809"/>
            <a:ext cx="1879041" cy="2171700"/>
            <a:chOff x="2400300" y="2628900"/>
            <a:chExt cx="1879041" cy="2171700"/>
          </a:xfrm>
        </p:grpSpPr>
        <p:sp>
          <p:nvSpPr>
            <p:cNvPr id="20" name="Rectangle 19"/>
            <p:cNvSpPr/>
            <p:nvPr/>
          </p:nvSpPr>
          <p:spPr>
            <a:xfrm>
              <a:off x="2400300" y="2628900"/>
              <a:ext cx="1828800" cy="2171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400300" y="3886200"/>
              <a:ext cx="18288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514600" y="2628900"/>
              <a:ext cx="1649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84% Info.</a:t>
              </a:r>
            </a:p>
            <a:p>
              <a:r>
                <a:rPr lang="en-US" dirty="0" smtClean="0"/>
                <a:t>12% Nav.</a:t>
              </a:r>
            </a:p>
            <a:p>
              <a:r>
                <a:rPr lang="en-US" dirty="0" smtClean="0"/>
                <a:t>4% Trans.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00300" y="3886200"/>
              <a:ext cx="18790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78% Comm.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1903844" y="4917209"/>
            <a:ext cx="342900" cy="1588"/>
          </a:xfrm>
          <a:prstGeom prst="straightConnector1">
            <a:avLst/>
          </a:prstGeom>
          <a:ln w="22225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Decision 37"/>
          <p:cNvSpPr/>
          <p:nvPr/>
        </p:nvSpPr>
        <p:spPr>
          <a:xfrm>
            <a:off x="4532744" y="4688609"/>
            <a:ext cx="1600200" cy="685800"/>
          </a:xfrm>
          <a:prstGeom prst="flowChartDecision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17917" y="4782127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8" idx="1"/>
          </p:cNvCxnSpPr>
          <p:nvPr/>
        </p:nvCxnSpPr>
        <p:spPr>
          <a:xfrm>
            <a:off x="4075544" y="5031509"/>
            <a:ext cx="457200" cy="1588"/>
          </a:xfrm>
          <a:prstGeom prst="straightConnector1">
            <a:avLst/>
          </a:prstGeom>
          <a:ln w="22225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1"/>
            <a:endCxn id="38" idx="3"/>
          </p:cNvCxnSpPr>
          <p:nvPr/>
        </p:nvCxnSpPr>
        <p:spPr>
          <a:xfrm rot="10800000">
            <a:off x="6132944" y="5031509"/>
            <a:ext cx="496456" cy="1588"/>
          </a:xfrm>
          <a:prstGeom prst="straightConnector1">
            <a:avLst/>
          </a:prstGeom>
          <a:ln w="22225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2400300"/>
            <a:ext cx="91440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5" idx="2"/>
            <a:endCxn id="6" idx="0"/>
          </p:cNvCxnSpPr>
          <p:nvPr/>
        </p:nvCxnSpPr>
        <p:spPr>
          <a:xfrm rot="10800000" flipV="1">
            <a:off x="989444" y="1485899"/>
            <a:ext cx="2782456" cy="1373909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4457700" y="3429000"/>
            <a:ext cx="2743200" cy="1588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3599656" y="3486150"/>
            <a:ext cx="2629694" cy="794"/>
          </a:xfrm>
          <a:prstGeom prst="straightConnector1">
            <a:avLst/>
          </a:prstGeom>
          <a:ln w="3175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ferr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" y="0"/>
            <a:ext cx="91317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0100"/>
            <a:ext cx="8801100" cy="639763"/>
          </a:xfrm>
        </p:spPr>
        <p:txBody>
          <a:bodyPr/>
          <a:lstStyle/>
          <a:p>
            <a:r>
              <a:rPr lang="en-US" dirty="0" smtClean="0"/>
              <a:t>How to get the information we need, to build good models for users?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0" y="3200400"/>
            <a:ext cx="2057400" cy="5715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Ask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  <a:gradFill>
            <a:gsLst>
              <a:gs pos="50000">
                <a:schemeClr val="bg1"/>
              </a:gs>
              <a:gs pos="50000">
                <a:srgbClr val="0000FF"/>
              </a:gs>
              <a:gs pos="50000">
                <a:srgbClr val="0000FF"/>
              </a:gs>
              <a:gs pos="50000">
                <a:srgbClr val="0000FF">
                  <a:alpha val="46000"/>
                </a:srgbClr>
              </a:gs>
              <a:gs pos="50000">
                <a:srgbClr val="FF0000"/>
              </a:gs>
              <a:gs pos="50000">
                <a:srgbClr val="FF00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online experience will be more deeply engaging.</a:t>
            </a:r>
          </a:p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 will need rich state models of users: likes, dislikes, ± interests, knowledge, and more.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Natural Language Processing will be key.</a:t>
            </a:r>
            <a:endParaRPr lang="en-US" i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Search Applications: And,</a:t>
            </a:r>
            <a:br>
              <a:rPr lang="en-US" dirty="0" smtClean="0"/>
            </a:br>
            <a:r>
              <a:rPr lang="en-US" dirty="0" smtClean="0"/>
              <a:t>Data Changes Everything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5900"/>
            <a:ext cx="8343900" cy="45259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Example: </a:t>
            </a:r>
            <a:r>
              <a:rPr lang="en-US" sz="2600" b="1" dirty="0" err="1" smtClean="0"/>
              <a:t>AskMSR</a:t>
            </a:r>
            <a:r>
              <a:rPr lang="en-US" sz="2600" dirty="0" smtClean="0"/>
              <a:t> (Brill, Dumais, </a:t>
            </a:r>
            <a:r>
              <a:rPr lang="en-US" sz="2600" dirty="0" err="1" smtClean="0"/>
              <a:t>Banko</a:t>
            </a:r>
            <a:r>
              <a:rPr lang="en-US" sz="2600" dirty="0" smtClean="0"/>
              <a:t>, ACL 2002)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Commonly </a:t>
            </a:r>
            <a:r>
              <a:rPr lang="en-US" sz="2600" dirty="0"/>
              <a:t>used resources for QA: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200" dirty="0">
                <a:ea typeface="+mn-ea"/>
                <a:cs typeface="+mn-cs"/>
              </a:rPr>
              <a:t>Part-of-speech tagger, parser, named-entity extractor, </a:t>
            </a:r>
            <a:r>
              <a:rPr lang="en-US" sz="2200" dirty="0" err="1">
                <a:ea typeface="+mn-ea"/>
                <a:cs typeface="+mn-cs"/>
              </a:rPr>
              <a:t>WordNet</a:t>
            </a:r>
            <a:r>
              <a:rPr lang="en-US" sz="2200" dirty="0">
                <a:ea typeface="+mn-ea"/>
                <a:cs typeface="+mn-cs"/>
              </a:rPr>
              <a:t> or other knowledge bases, passage or sentence retrieval, abduction, etc.</a:t>
            </a:r>
          </a:p>
          <a:p>
            <a:pPr marL="342900" lvl="1" indent="-342900">
              <a:lnSpc>
                <a:spcPct val="80000"/>
              </a:lnSpc>
              <a:buChar char="•"/>
            </a:pPr>
            <a:r>
              <a:rPr lang="en-US" sz="2600" dirty="0" err="1" smtClean="0">
                <a:ea typeface="+mn-ea"/>
                <a:cs typeface="+mn-cs"/>
              </a:rPr>
              <a:t>AskMSR</a:t>
            </a:r>
            <a:r>
              <a:rPr lang="en-US" sz="2600" dirty="0" smtClean="0">
                <a:ea typeface="+mn-ea"/>
                <a:cs typeface="+mn-cs"/>
              </a:rPr>
              <a:t> doesn’t </a:t>
            </a:r>
            <a:r>
              <a:rPr lang="en-US" sz="2600" dirty="0">
                <a:ea typeface="+mn-ea"/>
                <a:cs typeface="+mn-cs"/>
              </a:rPr>
              <a:t>use any of them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Instead, </a:t>
            </a:r>
            <a:r>
              <a:rPr lang="en-US" sz="2600" dirty="0" err="1" smtClean="0"/>
              <a:t>AskMSR</a:t>
            </a:r>
            <a:r>
              <a:rPr lang="en-US" sz="2600" dirty="0" smtClean="0"/>
              <a:t> focuses </a:t>
            </a:r>
            <a:r>
              <a:rPr lang="en-US" sz="2600" dirty="0"/>
              <a:t>on data: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200" dirty="0">
                <a:ea typeface="+mn-ea"/>
                <a:cs typeface="+mn-cs"/>
              </a:rPr>
              <a:t>There is a lot of data on the </a:t>
            </a:r>
            <a:r>
              <a:rPr lang="en-US" sz="2200" dirty="0" smtClean="0">
                <a:ea typeface="+mn-ea"/>
                <a:cs typeface="+mn-cs"/>
              </a:rPr>
              <a:t>web – use it</a:t>
            </a:r>
            <a:endParaRPr lang="en-US" sz="2200" dirty="0">
              <a:ea typeface="+mn-ea"/>
              <a:cs typeface="+mn-cs"/>
            </a:endParaRPr>
          </a:p>
          <a:p>
            <a:pPr marL="742950" lvl="2" indent="-342900">
              <a:lnSpc>
                <a:spcPct val="80000"/>
              </a:lnSpc>
            </a:pPr>
            <a:r>
              <a:rPr lang="en-US" sz="2200" dirty="0">
                <a:ea typeface="+mn-ea"/>
                <a:cs typeface="+mn-cs"/>
              </a:rPr>
              <a:t>Redundancy is a resource to be exploited</a:t>
            </a:r>
          </a:p>
          <a:p>
            <a:pPr marL="342900" lvl="1" indent="-342900">
              <a:lnSpc>
                <a:spcPct val="80000"/>
              </a:lnSpc>
              <a:buChar char="•"/>
            </a:pPr>
            <a:r>
              <a:rPr lang="en-US" sz="2600" dirty="0">
                <a:ea typeface="+mn-ea"/>
                <a:cs typeface="+mn-cs"/>
              </a:rPr>
              <a:t>Data-driven QA: simple techniques, lots of </a:t>
            </a:r>
            <a:r>
              <a:rPr lang="en-US" sz="2600" dirty="0" smtClean="0">
                <a:ea typeface="+mn-ea"/>
                <a:cs typeface="+mn-cs"/>
              </a:rPr>
              <a:t>data</a:t>
            </a:r>
            <a:endParaRPr lang="en-US" sz="2600" dirty="0">
              <a:ea typeface="+mn-ea"/>
              <a:cs typeface="+mn-cs"/>
            </a:endParaRPr>
          </a:p>
          <a:p>
            <a:pPr marL="342900" lvl="1" indent="-342900">
              <a:lnSpc>
                <a:spcPct val="80000"/>
              </a:lnSpc>
              <a:buNone/>
            </a:pPr>
            <a:endParaRPr lang="en-US" sz="32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843338"/>
          </a:xfrm>
          <a:noFill/>
          <a:ln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89325"/>
            <a:ext cx="9144000" cy="33686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800100"/>
            <a:ext cx="72771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Data Changes Everything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9342" y="6172200"/>
            <a:ext cx="460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Banko</a:t>
            </a:r>
            <a:r>
              <a:rPr lang="en-US" sz="1800" i="1" dirty="0" smtClean="0"/>
              <a:t> and Brill, Mitigating…, ICHLTR 2001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 descr="f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438150"/>
            <a:ext cx="6600825" cy="598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Data Changes Everything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0736" y="61722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Banko</a:t>
            </a:r>
            <a:r>
              <a:rPr lang="en-US" sz="1800" i="1" dirty="0" smtClean="0"/>
              <a:t> and Brill, Scaling…, 2001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  <a:gradFill>
            <a:gsLst>
              <a:gs pos="50000">
                <a:schemeClr val="bg1"/>
              </a:gs>
              <a:gs pos="50000">
                <a:srgbClr val="0000FF"/>
              </a:gs>
              <a:gs pos="50000">
                <a:srgbClr val="0000FF"/>
              </a:gs>
              <a:gs pos="50000">
                <a:srgbClr val="0000FF">
                  <a:alpha val="46000"/>
                </a:srgbClr>
              </a:gs>
              <a:gs pos="50000">
                <a:srgbClr val="FF0000"/>
              </a:gs>
              <a:gs pos="50000">
                <a:srgbClr val="FF00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online experience will be more deeply engaging.</a:t>
            </a:r>
          </a:p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 will need rich state models of users: likes, dislikes, ± interests, knowledge, and more.</a:t>
            </a:r>
          </a:p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Natural Language Processing will be key.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“Search” can be the engine under the hood for many different applications.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It’s better to use tons of data and simple models, versus smaller datasets and complex models.</a:t>
            </a:r>
            <a:endParaRPr lang="en-US" i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4300"/>
            <a:ext cx="8229600" cy="4572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1147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r>
              <a:rPr lang="en-US" dirty="0" smtClean="0"/>
              <a:t>Search and Advertising – some ideas</a:t>
            </a:r>
          </a:p>
          <a:p>
            <a:pPr marL="742950" lvl="2" indent="-342900"/>
            <a:r>
              <a:rPr lang="en-US" sz="2800" dirty="0" smtClean="0">
                <a:ea typeface="+mn-ea"/>
                <a:cs typeface="+mn-cs"/>
              </a:rPr>
              <a:t>Where are we headed?</a:t>
            </a:r>
          </a:p>
          <a:p>
            <a:pPr marL="742950" lvl="2" indent="-342900"/>
            <a:r>
              <a:rPr lang="en-US" sz="2800" dirty="0" smtClean="0">
                <a:ea typeface="+mn-ea"/>
                <a:cs typeface="+mn-cs"/>
              </a:rPr>
              <a:t>How to begin?</a:t>
            </a:r>
          </a:p>
          <a:p>
            <a:r>
              <a:rPr lang="en-US" dirty="0" smtClean="0"/>
              <a:t>Some new results on ranking: w</a:t>
            </a:r>
            <a:r>
              <a:rPr lang="en-US" sz="3200" dirty="0" smtClean="0">
                <a:ea typeface="+mn-ea"/>
                <a:cs typeface="+mn-cs"/>
              </a:rPr>
              <a:t>e can directly learn Information Retrieval measures</a:t>
            </a:r>
          </a:p>
          <a:p>
            <a:r>
              <a:rPr lang="en-US" dirty="0" smtClean="0"/>
              <a:t>Internet security and RSA: why worry?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  <a:gradFill>
            <a:gsLst>
              <a:gs pos="50000">
                <a:schemeClr val="bg1"/>
              </a:gs>
              <a:gs pos="50000">
                <a:srgbClr val="0000FF"/>
              </a:gs>
              <a:gs pos="50000">
                <a:srgbClr val="0000FF"/>
              </a:gs>
              <a:gs pos="50000">
                <a:srgbClr val="0000FF">
                  <a:alpha val="46000"/>
                </a:srgbClr>
              </a:gs>
              <a:gs pos="50000">
                <a:srgbClr val="FF0000"/>
              </a:gs>
              <a:gs pos="50000">
                <a:srgbClr val="FF00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online experience will be more deeply engaging.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 will need rich state models of users: likes, dislikes, ± interests, knowledge, and more.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Natural Language Processing will be key.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“Search” can be the engine under the hood for many different applications.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It’s better to use tons of data and simple models, versus smaller datasets and complex models.</a:t>
            </a:r>
            <a:endParaRPr lang="en-US" i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dirty="0" smtClean="0"/>
              <a:t>How to proceed?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Don’t know.  But: Sam, a Search </a:t>
            </a:r>
            <a:r>
              <a:rPr lang="en-US" dirty="0" err="1" smtClean="0"/>
              <a:t>Chatbot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 an engaging chat experience</a:t>
            </a:r>
          </a:p>
          <a:p>
            <a:pPr lvl="1"/>
            <a:r>
              <a:rPr lang="en-US" dirty="0" smtClean="0"/>
              <a:t>Use Search to show images, </a:t>
            </a:r>
            <a:r>
              <a:rPr lang="en-US" dirty="0" err="1" smtClean="0"/>
              <a:t>urls</a:t>
            </a:r>
            <a:r>
              <a:rPr lang="en-US" dirty="0" smtClean="0"/>
              <a:t>, videos,…</a:t>
            </a:r>
          </a:p>
          <a:p>
            <a:pPr lvl="1"/>
            <a:r>
              <a:rPr lang="en-US" dirty="0" smtClean="0"/>
              <a:t>Will build persistent user world models</a:t>
            </a:r>
          </a:p>
          <a:p>
            <a:pPr lvl="1"/>
            <a:r>
              <a:rPr lang="en-US" dirty="0" smtClean="0"/>
              <a:t>Will have its own world model</a:t>
            </a:r>
          </a:p>
          <a:p>
            <a:pPr lvl="1"/>
            <a:r>
              <a:rPr lang="en-US" dirty="0" smtClean="0"/>
              <a:t>Can show precisely targeted ads</a:t>
            </a:r>
          </a:p>
          <a:p>
            <a:pPr lvl="1"/>
            <a:r>
              <a:rPr lang="en-US" dirty="0" smtClean="0"/>
              <a:t>Will leverage social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57200"/>
          </a:xfrm>
        </p:spPr>
        <p:txBody>
          <a:bodyPr/>
          <a:lstStyle/>
          <a:p>
            <a:r>
              <a:rPr lang="en-US" dirty="0" smtClean="0"/>
              <a:t>The Eliza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25963"/>
          </a:xfrm>
        </p:spPr>
        <p:txBody>
          <a:bodyPr/>
          <a:lstStyle/>
          <a:p>
            <a:r>
              <a:rPr lang="en-US" dirty="0" smtClean="0"/>
              <a:t>Eliza:  J. Weizenbaum,1966 (!)</a:t>
            </a:r>
          </a:p>
          <a:p>
            <a:r>
              <a:rPr lang="en-US" dirty="0" smtClean="0"/>
              <a:t>Demonstrated that extremely simple techniques can result in compelling dialog (sometimes, for some users)</a:t>
            </a:r>
          </a:p>
          <a:p>
            <a:r>
              <a:rPr lang="en-US" dirty="0" smtClean="0"/>
              <a:t>Users tend to anthropomorphize computer behavior</a:t>
            </a:r>
          </a:p>
          <a:p>
            <a:r>
              <a:rPr lang="en-US" i="1" dirty="0" smtClean="0"/>
              <a:t>This is gives us an advantage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39763"/>
          </a:xfrm>
        </p:spPr>
        <p:txBody>
          <a:bodyPr/>
          <a:lstStyle/>
          <a:p>
            <a:r>
              <a:rPr lang="en-US" dirty="0" smtClean="0"/>
              <a:t>Our Prime Directive in Building Sam: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943100"/>
            <a:ext cx="736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00FF"/>
                  </a:solidFill>
                </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</a:rPr>
              <a:t>Do as little supervision as possible.</a:t>
            </a:r>
            <a:endParaRPr lang="en-US" sz="3600" dirty="0">
              <a:ln>
                <a:solidFill>
                  <a:srgbClr val="0000FF"/>
                </a:solidFill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outerShdw blurRad="50800" dist="38100" algn="l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342900"/>
          </a:xfrm>
        </p:spPr>
        <p:txBody>
          <a:bodyPr/>
          <a:lstStyle/>
          <a:p>
            <a:r>
              <a:rPr lang="en-US" dirty="0" smtClean="0"/>
              <a:t>Let the Data do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572500" cy="4525963"/>
          </a:xfrm>
        </p:spPr>
        <p:txBody>
          <a:bodyPr/>
          <a:lstStyle/>
          <a:p>
            <a:r>
              <a:rPr lang="en-US" sz="1400" dirty="0" smtClean="0"/>
              <a:t>anarchism	category: anarchism</a:t>
            </a:r>
          </a:p>
          <a:p>
            <a:r>
              <a:rPr lang="en-US" sz="1400" dirty="0" smtClean="0"/>
              <a:t>anarchism	category: political ideologies</a:t>
            </a:r>
          </a:p>
          <a:p>
            <a:r>
              <a:rPr lang="en-US" sz="1400" dirty="0" smtClean="0"/>
              <a:t>anarchism	category: political philosophies</a:t>
            </a:r>
          </a:p>
          <a:p>
            <a:r>
              <a:rPr lang="en-US" sz="1400" dirty="0" smtClean="0"/>
              <a:t>anarchism	category: social philosophy</a:t>
            </a:r>
          </a:p>
          <a:p>
            <a:r>
              <a:rPr lang="en-US" sz="1400" dirty="0" smtClean="0"/>
              <a:t>autism	                   category: autism</a:t>
            </a:r>
          </a:p>
          <a:p>
            <a:r>
              <a:rPr lang="en-US" sz="1400" dirty="0" smtClean="0"/>
              <a:t>autism	                   category: pervasive developmental disorders</a:t>
            </a:r>
          </a:p>
          <a:p>
            <a:r>
              <a:rPr lang="en-US" sz="1400" dirty="0" smtClean="0"/>
              <a:t>autism	                   category: childhood psychiatric disorders</a:t>
            </a:r>
          </a:p>
          <a:p>
            <a:r>
              <a:rPr lang="en-US" sz="1400" dirty="0" smtClean="0"/>
              <a:t>autism	                   category: communication disorders</a:t>
            </a:r>
          </a:p>
          <a:p>
            <a:r>
              <a:rPr lang="en-US" sz="1400" dirty="0" smtClean="0"/>
              <a:t>autism	                   category: neurological disorders</a:t>
            </a:r>
          </a:p>
          <a:p>
            <a:r>
              <a:rPr lang="en-US" sz="1400" dirty="0" err="1" smtClean="0"/>
              <a:t>albedo</a:t>
            </a:r>
            <a:r>
              <a:rPr lang="en-US" sz="1400" dirty="0" smtClean="0"/>
              <a:t>	                   category: electromagnetic radiation</a:t>
            </a:r>
          </a:p>
          <a:p>
            <a:r>
              <a:rPr lang="en-US" sz="1400" dirty="0" err="1" smtClean="0"/>
              <a:t>albedo</a:t>
            </a:r>
            <a:r>
              <a:rPr lang="en-US" sz="1400" dirty="0" smtClean="0"/>
              <a:t>	                   category: climatology</a:t>
            </a:r>
          </a:p>
          <a:p>
            <a:r>
              <a:rPr lang="en-US" sz="1400" dirty="0" err="1" smtClean="0"/>
              <a:t>albedo</a:t>
            </a:r>
            <a:r>
              <a:rPr lang="en-US" sz="1400" dirty="0" smtClean="0"/>
              <a:t>	                   category: climate forcing</a:t>
            </a:r>
          </a:p>
          <a:p>
            <a:r>
              <a:rPr lang="en-US" sz="1400" dirty="0" err="1" smtClean="0"/>
              <a:t>albedo</a:t>
            </a:r>
            <a:r>
              <a:rPr lang="en-US" sz="1400" dirty="0" smtClean="0"/>
              <a:t>	                   category: scattering, absorption and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transfer (optics)</a:t>
            </a:r>
          </a:p>
          <a:p>
            <a:r>
              <a:rPr lang="en-US" sz="1400" dirty="0" err="1" smtClean="0"/>
              <a:t>albedo</a:t>
            </a:r>
            <a:r>
              <a:rPr lang="en-US" sz="1400" dirty="0" smtClean="0"/>
              <a:t>	                   category: radiometry</a:t>
            </a:r>
          </a:p>
          <a:p>
            <a:r>
              <a:rPr lang="en-US" sz="1400" dirty="0" err="1" smtClean="0"/>
              <a:t>abu</a:t>
            </a:r>
            <a:r>
              <a:rPr lang="en-US" sz="1400" dirty="0" smtClean="0"/>
              <a:t> </a:t>
            </a:r>
            <a:r>
              <a:rPr lang="en-US" sz="1400" dirty="0" err="1" smtClean="0"/>
              <a:t>dhabi</a:t>
            </a:r>
            <a:r>
              <a:rPr lang="en-US" sz="1400" dirty="0" smtClean="0"/>
              <a:t>	category: </a:t>
            </a:r>
            <a:r>
              <a:rPr lang="en-US" sz="1400" dirty="0" err="1" smtClean="0"/>
              <a:t>abu</a:t>
            </a:r>
            <a:r>
              <a:rPr lang="en-US" sz="1400" dirty="0" smtClean="0"/>
              <a:t> </a:t>
            </a:r>
            <a:r>
              <a:rPr lang="en-US" sz="1400" dirty="0" err="1" smtClean="0"/>
              <a:t>dhabi</a:t>
            </a:r>
            <a:endParaRPr lang="en-US" sz="1400" dirty="0" smtClean="0"/>
          </a:p>
          <a:p>
            <a:r>
              <a:rPr lang="en-US" sz="1400" dirty="0" err="1" smtClean="0"/>
              <a:t>abu</a:t>
            </a:r>
            <a:r>
              <a:rPr lang="en-US" sz="1400" dirty="0" smtClean="0"/>
              <a:t> </a:t>
            </a:r>
            <a:r>
              <a:rPr lang="en-US" sz="1400" dirty="0" err="1" smtClean="0"/>
              <a:t>dhabi</a:t>
            </a:r>
            <a:r>
              <a:rPr lang="en-US" sz="1400" dirty="0" smtClean="0"/>
              <a:t>	category: capitals in </a:t>
            </a:r>
            <a:r>
              <a:rPr lang="en-US" sz="1400" dirty="0" err="1" smtClean="0"/>
              <a:t>asia</a:t>
            </a:r>
            <a:endParaRPr lang="en-US" sz="1400" dirty="0" smtClean="0"/>
          </a:p>
          <a:p>
            <a:r>
              <a:rPr lang="en-US" sz="1400" dirty="0" err="1" smtClean="0"/>
              <a:t>abu</a:t>
            </a:r>
            <a:r>
              <a:rPr lang="en-US" sz="1400" dirty="0" smtClean="0"/>
              <a:t> </a:t>
            </a:r>
            <a:r>
              <a:rPr lang="en-US" sz="1400" dirty="0" err="1" smtClean="0"/>
              <a:t>dhabi</a:t>
            </a:r>
            <a:r>
              <a:rPr lang="en-US" sz="1400" dirty="0" smtClean="0"/>
              <a:t>	category: cities in the united </a:t>
            </a:r>
            <a:r>
              <a:rPr lang="en-US" sz="1400" dirty="0" err="1" smtClean="0"/>
              <a:t>arab</a:t>
            </a:r>
            <a:r>
              <a:rPr lang="en-US" sz="1400" dirty="0" smtClean="0"/>
              <a:t> emirates</a:t>
            </a:r>
          </a:p>
          <a:p>
            <a:r>
              <a:rPr lang="en-US" sz="1400" dirty="0" err="1" smtClean="0"/>
              <a:t>abu</a:t>
            </a:r>
            <a:r>
              <a:rPr lang="en-US" sz="1400" dirty="0" smtClean="0"/>
              <a:t> </a:t>
            </a:r>
            <a:r>
              <a:rPr lang="en-US" sz="1400" dirty="0" err="1" smtClean="0"/>
              <a:t>dhabi</a:t>
            </a:r>
            <a:r>
              <a:rPr lang="en-US" sz="1400" dirty="0" smtClean="0"/>
              <a:t>	category: coastal cities</a:t>
            </a:r>
          </a:p>
          <a:p>
            <a:r>
              <a:rPr lang="en-US" sz="1400" dirty="0" smtClean="0"/>
              <a:t>a	                   category: </a:t>
            </a:r>
            <a:r>
              <a:rPr lang="en-US" sz="1400" dirty="0" err="1" smtClean="0"/>
              <a:t>latin</a:t>
            </a:r>
            <a:r>
              <a:rPr lang="en-US" sz="1400" dirty="0" smtClean="0"/>
              <a:t> letters</a:t>
            </a:r>
          </a:p>
          <a:p>
            <a:r>
              <a:rPr lang="en-US" sz="1400" dirty="0" smtClean="0"/>
              <a:t>a	                   category: vowel letters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2216" y="6172200"/>
            <a:ext cx="300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Robert Rounthwaite, TMSN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342900"/>
          </a:xfrm>
        </p:spPr>
        <p:txBody>
          <a:bodyPr/>
          <a:lstStyle/>
          <a:p>
            <a:r>
              <a:rPr lang="en-US" dirty="0" smtClean="0"/>
              <a:t>Using Category Graphs to Drive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User: I like ferrets.</a:t>
            </a:r>
          </a:p>
          <a:p>
            <a:pPr lvl="1"/>
            <a:r>
              <a:rPr lang="en-US" i="1" dirty="0" smtClean="0"/>
              <a:t>Ferret: category: animals people keep as pets</a:t>
            </a:r>
          </a:p>
          <a:p>
            <a:pPr lvl="1"/>
            <a:r>
              <a:rPr lang="en-US" i="1" dirty="0" smtClean="0"/>
              <a:t>Animals people keep as pets: rabbits</a:t>
            </a:r>
            <a:endParaRPr lang="en-US" dirty="0" smtClean="0"/>
          </a:p>
          <a:p>
            <a:pPr lvl="1"/>
            <a:r>
              <a:rPr lang="en-US" dirty="0" smtClean="0"/>
              <a:t>Sam:</a:t>
            </a:r>
            <a:r>
              <a:rPr lang="en-US" i="1" dirty="0" smtClean="0"/>
              <a:t> </a:t>
            </a:r>
            <a:r>
              <a:rPr lang="en-US" dirty="0" smtClean="0"/>
              <a:t>Do you like rabbits, too?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" y="10287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Use ODP and Wikipedia hierarchies to construct graph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3"/>
          </a:xfrm>
        </p:spPr>
        <p:txBody>
          <a:bodyPr/>
          <a:lstStyle/>
          <a:p>
            <a:r>
              <a:rPr lang="en-US" dirty="0" smtClean="0"/>
              <a:t>Use Category Graphs to Build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1"/>
            <a:ext cx="8458200" cy="2971800"/>
          </a:xfrm>
        </p:spPr>
        <p:txBody>
          <a:bodyPr/>
          <a:lstStyle/>
          <a:p>
            <a:r>
              <a:rPr lang="en-US" dirty="0" smtClean="0"/>
              <a:t>Attach vector to each node, sparsely:</a:t>
            </a:r>
          </a:p>
          <a:p>
            <a:pPr lvl="1"/>
            <a:r>
              <a:rPr lang="en-US" dirty="0" smtClean="0"/>
              <a:t>[like/dislike; interested/not; knows about; …]</a:t>
            </a:r>
          </a:p>
          <a:p>
            <a:r>
              <a:rPr lang="en-US" dirty="0" smtClean="0"/>
              <a:t>Each component has confidence level</a:t>
            </a:r>
          </a:p>
          <a:p>
            <a:r>
              <a:rPr lang="en-US" dirty="0" smtClean="0"/>
              <a:t>Leverage graph structure to explore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750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“World model” for both user and for Sam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57200"/>
          </a:xfrm>
        </p:spPr>
        <p:txBody>
          <a:bodyPr/>
          <a:lstStyle/>
          <a:p>
            <a:r>
              <a:rPr lang="en-US" dirty="0" smtClean="0"/>
              <a:t>Other Useful Sources of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28700" y="35433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i+2</a:t>
            </a:r>
            <a:endParaRPr lang="en-US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1028700" y="24003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i+1</a:t>
            </a:r>
            <a:endParaRPr lang="en-US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028700" y="46863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i+3</a:t>
            </a:r>
            <a:endParaRPr lang="en-US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1028700" y="13716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2857500" y="1943100"/>
            <a:ext cx="9144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16" name="Oval 15"/>
          <p:cNvSpPr/>
          <p:nvPr/>
        </p:nvSpPr>
        <p:spPr>
          <a:xfrm>
            <a:off x="2857500" y="2971800"/>
            <a:ext cx="9144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 smtClean="0"/>
              <a:t>j+1</a:t>
            </a:r>
            <a:endParaRPr lang="en-US" baseline="-25000" dirty="0"/>
          </a:p>
        </p:txBody>
      </p:sp>
      <p:sp>
        <p:nvSpPr>
          <p:cNvPr id="17" name="Oval 16"/>
          <p:cNvSpPr/>
          <p:nvPr/>
        </p:nvSpPr>
        <p:spPr>
          <a:xfrm>
            <a:off x="2857500" y="4229100"/>
            <a:ext cx="914400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baseline="-25000" dirty="0" smtClean="0"/>
              <a:t>j+2</a:t>
            </a:r>
            <a:endParaRPr lang="en-US" baseline="-25000" dirty="0"/>
          </a:p>
        </p:txBody>
      </p:sp>
      <p:cxnSp>
        <p:nvCxnSpPr>
          <p:cNvPr id="19" name="Straight Arrow Connector 18"/>
          <p:cNvCxnSpPr>
            <a:stCxn id="13" idx="6"/>
            <a:endCxn id="15" idx="1"/>
          </p:cNvCxnSpPr>
          <p:nvPr/>
        </p:nvCxnSpPr>
        <p:spPr>
          <a:xfrm>
            <a:off x="1943100" y="1600200"/>
            <a:ext cx="1048311" cy="409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15" idx="3"/>
          </p:cNvCxnSpPr>
          <p:nvPr/>
        </p:nvCxnSpPr>
        <p:spPr>
          <a:xfrm flipV="1">
            <a:off x="1943100" y="2333345"/>
            <a:ext cx="1048311" cy="14385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5" idx="2"/>
          </p:cNvCxnSpPr>
          <p:nvPr/>
        </p:nvCxnSpPr>
        <p:spPr>
          <a:xfrm flipV="1">
            <a:off x="1943100" y="2171700"/>
            <a:ext cx="914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2"/>
          </p:cNvCxnSpPr>
          <p:nvPr/>
        </p:nvCxnSpPr>
        <p:spPr>
          <a:xfrm flipV="1">
            <a:off x="1943100" y="4457700"/>
            <a:ext cx="914400" cy="409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5"/>
            <a:endCxn id="17" idx="0"/>
          </p:cNvCxnSpPr>
          <p:nvPr/>
        </p:nvCxnSpPr>
        <p:spPr>
          <a:xfrm rot="16200000" flipH="1">
            <a:off x="1328317" y="2242716"/>
            <a:ext cx="2467255" cy="15055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  <a:endCxn id="16" idx="2"/>
          </p:cNvCxnSpPr>
          <p:nvPr/>
        </p:nvCxnSpPr>
        <p:spPr>
          <a:xfrm flipV="1">
            <a:off x="1943100" y="3200400"/>
            <a:ext cx="914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7" idx="1"/>
          </p:cNvCxnSpPr>
          <p:nvPr/>
        </p:nvCxnSpPr>
        <p:spPr>
          <a:xfrm>
            <a:off x="1943100" y="3771900"/>
            <a:ext cx="1048311" cy="524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800600" y="28575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6172200" y="28575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j+1</a:t>
            </a:r>
            <a:endParaRPr lang="en-US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7543800" y="28575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j+2</a:t>
            </a:r>
            <a:endParaRPr lang="en-US" baseline="-25000" dirty="0"/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>
          <a:xfrm>
            <a:off x="5715000" y="30861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086600" y="30861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" y="5486400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Q. Mei, D. Zhou, K. Church, Query Suggestion Using Hitting Time, CIKM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Temporal Querying Behavior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28700"/>
            <a:ext cx="5372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0579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M. Richardson, ACM Transactions on the Web 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We Are Not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1371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http://quizbot.trueknowledge.com/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http://www.jabberwacky.com/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300" y="2628900"/>
            <a:ext cx="6250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Jab:</a:t>
            </a:r>
            <a:r>
              <a:rPr lang="en-US" dirty="0" smtClean="0"/>
              <a:t> Do you like computers? </a:t>
            </a:r>
          </a:p>
          <a:p>
            <a:r>
              <a:rPr lang="en-US" i="1" dirty="0" smtClean="0"/>
              <a:t>Me:</a:t>
            </a:r>
            <a:r>
              <a:rPr lang="en-US" dirty="0" smtClean="0"/>
              <a:t> Yes, but only when they are turned on. </a:t>
            </a:r>
          </a:p>
          <a:p>
            <a:r>
              <a:rPr lang="en-US" i="1" dirty="0" smtClean="0"/>
              <a:t>Jab:</a:t>
            </a:r>
            <a:r>
              <a:rPr lang="en-US" dirty="0" smtClean="0"/>
              <a:t> I like </a:t>
            </a:r>
            <a:r>
              <a:rPr lang="en-US" dirty="0" err="1" smtClean="0"/>
              <a:t>ferraris</a:t>
            </a:r>
            <a:r>
              <a:rPr lang="en-US" dirty="0" smtClean="0"/>
              <a:t>, do you like them also? </a:t>
            </a:r>
          </a:p>
          <a:p>
            <a:r>
              <a:rPr lang="en-US" i="1" dirty="0" smtClean="0"/>
              <a:t>Me:</a:t>
            </a:r>
            <a:r>
              <a:rPr lang="en-US" dirty="0" smtClean="0"/>
              <a:t> Not really. Why do you like them? </a:t>
            </a:r>
          </a:p>
          <a:p>
            <a:r>
              <a:rPr lang="en-US" i="1" dirty="0" smtClean="0"/>
              <a:t>Jab:</a:t>
            </a:r>
            <a:r>
              <a:rPr lang="en-US" dirty="0" smtClean="0"/>
              <a:t> Yes.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Me:</a:t>
            </a:r>
            <a:r>
              <a:rPr lang="en-US" dirty="0" smtClean="0"/>
              <a:t> Why do you like them? </a:t>
            </a:r>
          </a:p>
          <a:p>
            <a:r>
              <a:rPr lang="en-US" i="1" dirty="0" smtClean="0"/>
              <a:t>Jab:</a:t>
            </a:r>
            <a:r>
              <a:rPr lang="en-US" dirty="0" smtClean="0"/>
              <a:t> No, I like going to mars.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639763"/>
          </a:xfrm>
        </p:spPr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~ Search and Advertising ~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57200"/>
          </a:xfrm>
        </p:spPr>
        <p:txBody>
          <a:bodyPr/>
          <a:lstStyle/>
          <a:p>
            <a:r>
              <a:rPr lang="en-US" dirty="0" smtClean="0"/>
              <a:t>One Possible Sentence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Sentiment</a:t>
            </a:r>
          </a:p>
          <a:p>
            <a:pPr lvl="1"/>
            <a:r>
              <a:rPr lang="en-US" dirty="0" smtClean="0"/>
              <a:t>Distribution over topics under discussion</a:t>
            </a:r>
          </a:p>
          <a:p>
            <a:pPr lvl="1"/>
            <a:r>
              <a:rPr lang="en-US" dirty="0" smtClean="0"/>
              <a:t>Features from recent sentences</a:t>
            </a:r>
          </a:p>
          <a:p>
            <a:pPr lvl="1"/>
            <a:r>
              <a:rPr lang="en-US" dirty="0" smtClean="0"/>
              <a:t>Sentence or phrase database (with statistics)</a:t>
            </a:r>
          </a:p>
          <a:p>
            <a:pPr lvl="1"/>
            <a:r>
              <a:rPr lang="en-US" dirty="0" smtClean="0"/>
              <a:t>Distributions over users likes / interests, etc.</a:t>
            </a:r>
          </a:p>
          <a:p>
            <a:pPr lvl="1"/>
            <a:r>
              <a:rPr lang="en-US" dirty="0" smtClean="0"/>
              <a:t>Close or popular nodes where </a:t>
            </a:r>
            <a:r>
              <a:rPr lang="en-US" dirty="0" err="1" smtClean="0"/>
              <a:t>bot</a:t>
            </a:r>
            <a:r>
              <a:rPr lang="en-US" dirty="0" smtClean="0"/>
              <a:t> lacks knowledge of user</a:t>
            </a:r>
          </a:p>
          <a:p>
            <a:pPr lvl="1"/>
            <a:r>
              <a:rPr lang="en-US" dirty="0" smtClean="0"/>
              <a:t>Topic priors</a:t>
            </a:r>
          </a:p>
          <a:p>
            <a:r>
              <a:rPr lang="en-US" dirty="0" smtClean="0"/>
              <a:t>Output: </a:t>
            </a:r>
            <a:r>
              <a:rPr lang="en-US" u="sng" dirty="0" smtClean="0"/>
              <a:t>ranked</a:t>
            </a:r>
            <a:r>
              <a:rPr lang="en-US" dirty="0" smtClean="0"/>
              <a:t> sentences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639763"/>
          </a:xfrm>
        </p:spPr>
        <p:txBody>
          <a:bodyPr/>
          <a:lstStyle/>
          <a:p>
            <a:r>
              <a:rPr lang="en-US" dirty="0" smtClean="0"/>
              <a:t>New Challenges for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/>
          <a:lstStyle/>
          <a:p>
            <a:r>
              <a:rPr lang="en-US" dirty="0" smtClean="0"/>
              <a:t>How can we teach a </a:t>
            </a:r>
            <a:r>
              <a:rPr lang="en-US" dirty="0" err="1" smtClean="0"/>
              <a:t>chatbot</a:t>
            </a:r>
            <a:r>
              <a:rPr lang="en-US" dirty="0" smtClean="0"/>
              <a:t> to talk?</a:t>
            </a:r>
          </a:p>
          <a:p>
            <a:pPr lvl="1"/>
            <a:r>
              <a:rPr lang="en-US" dirty="0" smtClean="0"/>
              <a:t>“Good / bad response” buttons: reinforcement learning?</a:t>
            </a:r>
          </a:p>
          <a:p>
            <a:pPr lvl="1"/>
            <a:r>
              <a:rPr lang="en-US" dirty="0" smtClean="0"/>
              <a:t>ESP-like games for labeling for learning to rank sentences?</a:t>
            </a:r>
          </a:p>
          <a:p>
            <a:pPr lvl="1"/>
            <a:r>
              <a:rPr lang="en-US" dirty="0" smtClean="0"/>
              <a:t>Build natural sentences from phrases?</a:t>
            </a:r>
          </a:p>
          <a:p>
            <a:r>
              <a:rPr lang="en-US" dirty="0" smtClean="0"/>
              <a:t>How can we learn effective user models?</a:t>
            </a:r>
          </a:p>
          <a:p>
            <a:pPr lvl="1"/>
            <a:r>
              <a:rPr lang="en-US" dirty="0" smtClean="0"/>
              <a:t>Combine from multiple users to form good priors</a:t>
            </a:r>
          </a:p>
          <a:p>
            <a:pPr lvl="1"/>
            <a:r>
              <a:rPr lang="en-US" dirty="0" smtClean="0"/>
              <a:t>Use active learning during chat to reduce uncertainty in the user’s model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639763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743200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Scott Imig, </a:t>
            </a:r>
            <a:r>
              <a:rPr lang="en-US" dirty="0" err="1" smtClean="0"/>
              <a:t>Silviu</a:t>
            </a:r>
            <a:r>
              <a:rPr lang="en-US" dirty="0" smtClean="0"/>
              <a:t> Cucerzan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143500"/>
            <a:ext cx="8633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S. Cucerzan, Large Scale Named Entity Disambiguation based on Wikipedia data, </a:t>
            </a:r>
          </a:p>
          <a:p>
            <a:r>
              <a:rPr lang="en-US" sz="1800" i="1" dirty="0" smtClean="0"/>
              <a:t>Proc. 2007 Joint Conference on EMNLP and CNLL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1700"/>
            <a:ext cx="8229600" cy="639763"/>
          </a:xfrm>
        </p:spPr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~ Some New Results on Ranking ~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Optimality of   -rank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Joint work with:</a:t>
            </a:r>
          </a:p>
          <a:p>
            <a:pPr lvl="1"/>
            <a:r>
              <a:rPr lang="en-US" dirty="0" smtClean="0"/>
              <a:t>Pinar Donmez (CMU)</a:t>
            </a:r>
          </a:p>
          <a:p>
            <a:pPr lvl="1"/>
            <a:r>
              <a:rPr lang="en-US" dirty="0" smtClean="0"/>
              <a:t>Krysta Svore (MSR)</a:t>
            </a:r>
          </a:p>
          <a:p>
            <a:pPr lvl="1"/>
            <a:r>
              <a:rPr lang="en-US" dirty="0" err="1" smtClean="0"/>
              <a:t>Yisong</a:t>
            </a:r>
            <a:r>
              <a:rPr lang="en-US" dirty="0" smtClean="0"/>
              <a:t> </a:t>
            </a:r>
            <a:r>
              <a:rPr lang="en-US" dirty="0" err="1" smtClean="0"/>
              <a:t>Yue</a:t>
            </a:r>
            <a:r>
              <a:rPr lang="en-US" dirty="0" smtClean="0"/>
              <a:t> (Cornell)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5575" y="257175"/>
            <a:ext cx="27622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IR Measures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114300" y="1028700"/>
            <a:ext cx="894397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Precision:                           Recall: </a:t>
            </a:r>
          </a:p>
          <a:p>
            <a:r>
              <a:rPr lang="en-US" sz="2800" dirty="0" smtClean="0"/>
              <a:t>Average Precision: Compute precision for each positive, average over all positions </a:t>
            </a:r>
          </a:p>
          <a:p>
            <a:r>
              <a:rPr lang="en-US" sz="2800" i="1" u="sng" dirty="0" smtClean="0"/>
              <a:t>Mean Average Precision</a:t>
            </a:r>
            <a:r>
              <a:rPr lang="en-US" sz="2800" dirty="0" smtClean="0"/>
              <a:t>: Average AP over queries</a:t>
            </a:r>
          </a:p>
          <a:p>
            <a:endParaRPr lang="en-US" sz="2800" dirty="0" smtClean="0"/>
          </a:p>
          <a:p>
            <a:r>
              <a:rPr lang="en-US" sz="2800" i="1" u="sng" dirty="0" smtClean="0"/>
              <a:t>Mean Reciprocal Rank </a:t>
            </a:r>
            <a:r>
              <a:rPr lang="en-US" sz="2800" dirty="0" smtClean="0"/>
              <a:t>(TREC QA)</a:t>
            </a:r>
          </a:p>
          <a:p>
            <a:endParaRPr lang="en-US" sz="2800" dirty="0" smtClean="0"/>
          </a:p>
          <a:p>
            <a:r>
              <a:rPr lang="en-US" sz="2800" i="1" u="sng" dirty="0" smtClean="0"/>
              <a:t>Mean NDCG</a:t>
            </a:r>
            <a:r>
              <a:rPr lang="en-US" sz="2800" dirty="0" smtClean="0"/>
              <a:t>:                         , averaged over queries</a:t>
            </a:r>
          </a:p>
          <a:p>
            <a:endParaRPr lang="en-US" sz="2800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Text Mining, Search and Navigation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424BC3-32C2-4C03-84D7-D1A1C9C0D231}" type="slidenum">
              <a:rPr lang="en-US" smtClean="0">
                <a:latin typeface="Arial" charset="0"/>
              </a:rPr>
              <a:pPr/>
              <a:t>35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350" y="982662"/>
            <a:ext cx="2019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0" y="982662"/>
            <a:ext cx="20526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229100"/>
            <a:ext cx="2019300" cy="10858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3171825"/>
            <a:ext cx="10858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71450"/>
            <a:ext cx="8229600" cy="639763"/>
          </a:xfrm>
        </p:spPr>
        <p:txBody>
          <a:bodyPr/>
          <a:lstStyle/>
          <a:p>
            <a:r>
              <a:rPr lang="en-US" dirty="0" smtClean="0"/>
              <a:t>IR Measures,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measures: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00200"/>
            <a:ext cx="765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Depend only on the labels and the sorted order of the documents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Viewed as a function of the scores output by some model, are everywhere either </a:t>
            </a:r>
            <a:r>
              <a:rPr lang="en-US" sz="2800" i="1" dirty="0" smtClean="0"/>
              <a:t>flat</a:t>
            </a:r>
            <a:r>
              <a:rPr lang="en-US" sz="2800" dirty="0" smtClean="0"/>
              <a:t> or </a:t>
            </a:r>
            <a:r>
              <a:rPr lang="en-US" sz="2800" i="1" dirty="0" smtClean="0"/>
              <a:t>discontinuous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791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SVM MAP: </a:t>
            </a:r>
            <a:r>
              <a:rPr lang="en-US" dirty="0" err="1" smtClean="0"/>
              <a:t>Yue</a:t>
            </a:r>
            <a:r>
              <a:rPr lang="en-US" dirty="0" smtClean="0"/>
              <a:t> et. al, SIGIR ’07</a:t>
            </a:r>
          </a:p>
          <a:p>
            <a:pPr>
              <a:buFontTx/>
              <a:buChar char="-"/>
            </a:pPr>
            <a:r>
              <a:rPr lang="en-US" dirty="0" smtClean="0"/>
              <a:t> Tao Qin, Tie-Yan Liu, Hang Li, MSR Tech Report 164 (2008)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1700"/>
            <a:ext cx="8686800" cy="639763"/>
          </a:xfrm>
        </p:spPr>
        <p:txBody>
          <a:bodyPr/>
          <a:lstStyle/>
          <a:p>
            <a:r>
              <a:rPr lang="en-US" dirty="0" err="1" smtClean="0"/>
              <a:t>LambdaRank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RankNet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02870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Modeled posteriors: </a:t>
            </a:r>
            <a:endParaRPr lang="en-US" sz="2800" dirty="0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1076325"/>
            <a:ext cx="2447925" cy="523875"/>
          </a:xfrm>
          <a:prstGeom prst="rect">
            <a:avLst/>
          </a:prstGeom>
          <a:noFill/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150" y="1762125"/>
            <a:ext cx="381000" cy="5238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1714500"/>
            <a:ext cx="3063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 posteriors: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04875" y="233362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Define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971800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Cross entropy cost: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114800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Model output probabilities using logistic:</a:t>
            </a:r>
            <a:endParaRPr lang="en-US" sz="2800" dirty="0"/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50" y="2381250"/>
            <a:ext cx="2895600" cy="523875"/>
          </a:xfrm>
          <a:prstGeom prst="rect">
            <a:avLst/>
          </a:prstGeom>
          <a:noFill/>
        </p:spPr>
      </p:pic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33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829300"/>
            <a:ext cx="4791075" cy="495300"/>
          </a:xfrm>
          <a:prstGeom prst="rect">
            <a:avLst/>
          </a:prstGeom>
          <a:noFill/>
        </p:spPr>
      </p:pic>
      <p:sp>
        <p:nvSpPr>
          <p:cNvPr id="17513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35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2275" y="4648200"/>
            <a:ext cx="2486025" cy="942975"/>
          </a:xfrm>
          <a:prstGeom prst="rect">
            <a:avLst/>
          </a:prstGeom>
          <a:noFill/>
        </p:spPr>
      </p:pic>
      <p:sp>
        <p:nvSpPr>
          <p:cNvPr id="17513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37" name="Picture 3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475" y="3562350"/>
            <a:ext cx="1628775" cy="476250"/>
          </a:xfrm>
          <a:prstGeom prst="rect">
            <a:avLst/>
          </a:prstGeom>
          <a:noFill/>
        </p:spPr>
      </p:pic>
      <p:sp>
        <p:nvSpPr>
          <p:cNvPr id="1751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39" name="Picture 3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543300"/>
            <a:ext cx="523875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Text Mining, Search and Navigation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298624-790D-4D48-AEEF-364B15B9B8DA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714500" y="685800"/>
          <a:ext cx="5986463" cy="4911725"/>
        </p:xfrm>
        <a:graphic>
          <a:graphicData uri="http://schemas.openxmlformats.org/presentationml/2006/ole">
            <p:oleObj spid="_x0000_s1026" name="Visio" r:id="rId4" imgW="4159141" imgH="33948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001000" cy="571500"/>
          </a:xfrm>
        </p:spPr>
        <p:txBody>
          <a:bodyPr/>
          <a:lstStyle/>
          <a:p>
            <a:r>
              <a:rPr lang="en-US" dirty="0" smtClean="0"/>
              <a:t>Why Search Works…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r>
              <a:rPr lang="en-US" dirty="0" smtClean="0"/>
              <a:t>Traditional: print, TV, radio, billboards,…</a:t>
            </a:r>
          </a:p>
          <a:p>
            <a:r>
              <a:rPr lang="en-US" dirty="0" smtClean="0"/>
              <a:t>Only very broadly targeted to demographics (some exceptions)</a:t>
            </a:r>
          </a:p>
          <a:p>
            <a:r>
              <a:rPr lang="en-US" dirty="0" smtClean="0"/>
              <a:t>Search is monetarily successful because advertising is more precisely targeted</a:t>
            </a:r>
          </a:p>
          <a:p>
            <a:r>
              <a:rPr lang="en-US" dirty="0" smtClean="0"/>
              <a:t>The Google model is giving and will continue to give traditional channels a run for their money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Text Mining, Search and Navigation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204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B57F6B-7C81-4896-B243-42857709EC65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47900" y="212725"/>
          <a:ext cx="4543425" cy="3733800"/>
        </p:xfrm>
        <a:graphic>
          <a:graphicData uri="http://schemas.openxmlformats.org/presentationml/2006/ole">
            <p:oleObj spid="_x0000_s2050" name="Visio" r:id="rId3" imgW="4629745" imgH="3804225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6063" y="4094163"/>
          <a:ext cx="8574087" cy="914400"/>
        </p:xfrm>
        <a:graphic>
          <a:graphicData uri="http://schemas.openxmlformats.org/presentationml/2006/ole">
            <p:oleObj spid="_x0000_s2051" name="Equation" r:id="rId4" imgW="4051080" imgH="431640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35125" y="5254625"/>
          <a:ext cx="5589588" cy="1000125"/>
        </p:xfrm>
        <a:graphic>
          <a:graphicData uri="http://schemas.openxmlformats.org/presentationml/2006/ole">
            <p:oleObj spid="_x0000_s2052" name="Equation" r:id="rId5" imgW="2692080" imgH="482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RankNet Cost ~ Pairwise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403350" y="1220788"/>
          <a:ext cx="5986463" cy="4911725"/>
        </p:xfrm>
        <a:graphic>
          <a:graphicData uri="http://schemas.openxmlformats.org/presentationml/2006/ole">
            <p:oleObj spid="_x0000_s3074" name="Visio" r:id="rId3" imgW="4159141" imgH="3394894" progId="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 flipV="1">
            <a:off x="2102649" y="4717256"/>
            <a:ext cx="2566983" cy="476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331498" y="5055393"/>
            <a:ext cx="676270" cy="2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Text Mining, Search and Navigation</a:t>
            </a:r>
            <a:endParaRPr lang="en-US" dirty="0" smtClean="0">
              <a:latin typeface="Arial" charset="0"/>
            </a:endParaRP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C8D173-FCD1-46CA-8FF4-F86A74790DC3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Pairwise Cost Revisited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2857500" y="27432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5"/>
          <p:cNvSpPr>
            <a:spLocks noChangeShapeType="1"/>
          </p:cNvSpPr>
          <p:nvPr/>
        </p:nvSpPr>
        <p:spPr bwMode="auto">
          <a:xfrm>
            <a:off x="2857500" y="2971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2857500" y="3200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>
            <a:off x="2857500" y="3429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Pairwise cost fine if no errors, but:</a:t>
            </a:r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>
            <a:off x="2857500" y="3657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2857500" y="3886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1"/>
          <p:cNvSpPr>
            <a:spLocks noChangeShapeType="1"/>
          </p:cNvSpPr>
          <p:nvPr/>
        </p:nvSpPr>
        <p:spPr bwMode="auto">
          <a:xfrm>
            <a:off x="2857500" y="4114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2"/>
          <p:cNvSpPr>
            <a:spLocks noChangeShapeType="1"/>
          </p:cNvSpPr>
          <p:nvPr/>
        </p:nvSpPr>
        <p:spPr bwMode="auto">
          <a:xfrm>
            <a:off x="2857500" y="4343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857500" y="4572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857500" y="4800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2857500" y="5029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857500" y="5257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2857500" y="5486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2857500" y="5715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2857500" y="59436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857500" y="6172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5486400" y="2743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5" name="Line 23"/>
          <p:cNvSpPr>
            <a:spLocks noChangeShapeType="1"/>
          </p:cNvSpPr>
          <p:nvPr/>
        </p:nvSpPr>
        <p:spPr bwMode="auto">
          <a:xfrm>
            <a:off x="5486400" y="2971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6" name="Line 24"/>
          <p:cNvSpPr>
            <a:spLocks noChangeShapeType="1"/>
          </p:cNvSpPr>
          <p:nvPr/>
        </p:nvSpPr>
        <p:spPr bwMode="auto">
          <a:xfrm>
            <a:off x="5486400" y="3200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>
            <a:off x="5486400" y="3657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>
            <a:off x="5486400" y="3886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5486400" y="4114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5486400" y="4343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>
            <a:off x="5486400" y="4572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>
            <a:off x="5486400" y="4800600"/>
            <a:ext cx="6858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>
            <a:off x="5486400" y="5029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5486400" y="5257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>
            <a:off x="5486400" y="54864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7" name="Line 35"/>
          <p:cNvSpPr>
            <a:spLocks noChangeShapeType="1"/>
          </p:cNvSpPr>
          <p:nvPr/>
        </p:nvSpPr>
        <p:spPr bwMode="auto">
          <a:xfrm>
            <a:off x="5486400" y="57150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8" name="Line 36"/>
          <p:cNvSpPr>
            <a:spLocks noChangeShapeType="1"/>
          </p:cNvSpPr>
          <p:nvPr/>
        </p:nvSpPr>
        <p:spPr bwMode="auto">
          <a:xfrm>
            <a:off x="5486400" y="59436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29" name="Line 37"/>
          <p:cNvSpPr>
            <a:spLocks noChangeShapeType="1"/>
          </p:cNvSpPr>
          <p:nvPr/>
        </p:nvSpPr>
        <p:spPr bwMode="auto">
          <a:xfrm>
            <a:off x="5486400" y="61722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30" name="Line 38"/>
          <p:cNvSpPr>
            <a:spLocks noChangeShapeType="1"/>
          </p:cNvSpPr>
          <p:nvPr/>
        </p:nvSpPr>
        <p:spPr bwMode="auto">
          <a:xfrm>
            <a:off x="4114800" y="42291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Text Box 40"/>
          <p:cNvSpPr txBox="1">
            <a:spLocks noChangeArrowheads="1"/>
          </p:cNvSpPr>
          <p:nvPr/>
        </p:nvSpPr>
        <p:spPr bwMode="auto">
          <a:xfrm>
            <a:off x="2286000" y="19431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13 errors</a:t>
            </a: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4914900" y="19431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11 errors</a:t>
            </a:r>
          </a:p>
        </p:txBody>
      </p:sp>
      <p:sp>
        <p:nvSpPr>
          <p:cNvPr id="213035" name="Line 43"/>
          <p:cNvSpPr>
            <a:spLocks noChangeShapeType="1"/>
          </p:cNvSpPr>
          <p:nvPr/>
        </p:nvSpPr>
        <p:spPr bwMode="auto">
          <a:xfrm flipV="1">
            <a:off x="6515100" y="2971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6" name="Line 44"/>
          <p:cNvSpPr>
            <a:spLocks noChangeShapeType="1"/>
          </p:cNvSpPr>
          <p:nvPr/>
        </p:nvSpPr>
        <p:spPr bwMode="auto">
          <a:xfrm flipV="1">
            <a:off x="6515100" y="4572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38" name="Line 46"/>
          <p:cNvSpPr>
            <a:spLocks noChangeShapeType="1"/>
          </p:cNvSpPr>
          <p:nvPr/>
        </p:nvSpPr>
        <p:spPr bwMode="auto">
          <a:xfrm flipV="1">
            <a:off x="6400800" y="4343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4" grpId="0" animBg="1"/>
      <p:bldP spid="213015" grpId="0" animBg="1"/>
      <p:bldP spid="213016" grpId="0" animBg="1"/>
      <p:bldP spid="213017" grpId="0" animBg="1"/>
      <p:bldP spid="213018" grpId="0" animBg="1"/>
      <p:bldP spid="213019" grpId="0" animBg="1"/>
      <p:bldP spid="213020" grpId="0" animBg="1"/>
      <p:bldP spid="213021" grpId="0" animBg="1"/>
      <p:bldP spid="213022" grpId="0" animBg="1"/>
      <p:bldP spid="213023" grpId="0" animBg="1"/>
      <p:bldP spid="213024" grpId="0" animBg="1"/>
      <p:bldP spid="213025" grpId="0" animBg="1"/>
      <p:bldP spid="213026" grpId="0" animBg="1"/>
      <p:bldP spid="213027" grpId="0" animBg="1"/>
      <p:bldP spid="213028" grpId="0" animBg="1"/>
      <p:bldP spid="213029" grpId="0" animBg="1"/>
      <p:bldP spid="213030" grpId="0" animBg="1"/>
      <p:bldP spid="213033" grpId="0"/>
      <p:bldP spid="213035" grpId="0" animBg="1"/>
      <p:bldP spid="213036" grpId="0" animBg="1"/>
      <p:bldP spid="213037" grpId="0" animBg="1"/>
      <p:bldP spid="2130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LambdaRank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320675" y="868363"/>
            <a:ext cx="79191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Instead of using a smooth </a:t>
            </a:r>
            <a:r>
              <a:rPr lang="en-US" dirty="0" smtClean="0"/>
              <a:t>approximation </a:t>
            </a:r>
            <a:r>
              <a:rPr lang="en-US" dirty="0"/>
              <a:t>to the cost, and</a:t>
            </a:r>
          </a:p>
          <a:p>
            <a:r>
              <a:rPr lang="en-US" dirty="0"/>
              <a:t>taking derivatives, write down the derivatives directly.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3886200" y="22129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>
            <a:off x="3886200" y="24415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>
            <a:off x="3886200" y="26701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3886200" y="2898775"/>
            <a:ext cx="685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3886200" y="31273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>
            <a:off x="3886200" y="33559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3886200" y="35845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3886200" y="38131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3886200" y="40417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886200" y="4270375"/>
            <a:ext cx="685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>
            <a:off x="3886200" y="44989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3886200" y="47275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914900" y="2441575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 flipV="1">
            <a:off x="4914900" y="40417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 flipV="1">
            <a:off x="4800600" y="26701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5" name="Line 25"/>
          <p:cNvSpPr>
            <a:spLocks noChangeShapeType="1"/>
          </p:cNvSpPr>
          <p:nvPr/>
        </p:nvSpPr>
        <p:spPr bwMode="auto">
          <a:xfrm flipV="1">
            <a:off x="4800600" y="38131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320675" y="5143500"/>
            <a:ext cx="79470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Then use these derivatives to train a model using</a:t>
            </a:r>
          </a:p>
          <a:p>
            <a:r>
              <a:rPr lang="en-US" dirty="0"/>
              <a:t>gradient descent, as usual.</a:t>
            </a:r>
          </a:p>
        </p:txBody>
      </p:sp>
      <p:graphicFrame>
        <p:nvGraphicFramePr>
          <p:cNvPr id="250908" name="Object 28"/>
          <p:cNvGraphicFramePr>
            <a:graphicFrameLocks noChangeAspect="1"/>
          </p:cNvGraphicFramePr>
          <p:nvPr/>
        </p:nvGraphicFramePr>
        <p:xfrm>
          <a:off x="3414713" y="2628900"/>
          <a:ext cx="328612" cy="538163"/>
        </p:xfrm>
        <a:graphic>
          <a:graphicData uri="http://schemas.openxmlformats.org/presentationml/2006/ole">
            <p:oleObj spid="_x0000_s4098" name="Equation" r:id="rId3" imgW="139680" imgH="228600" progId="">
              <p:embed/>
            </p:oleObj>
          </a:graphicData>
        </a:graphic>
      </p:graphicFrame>
      <p:graphicFrame>
        <p:nvGraphicFramePr>
          <p:cNvPr id="250909" name="Object 29"/>
          <p:cNvGraphicFramePr>
            <a:graphicFrameLocks noChangeAspect="1"/>
          </p:cNvGraphicFramePr>
          <p:nvPr/>
        </p:nvGraphicFramePr>
        <p:xfrm>
          <a:off x="3400425" y="3960813"/>
          <a:ext cx="357188" cy="538162"/>
        </p:xfrm>
        <a:graphic>
          <a:graphicData uri="http://schemas.openxmlformats.org/presentationml/2006/ole">
            <p:oleObj spid="_x0000_s4099" name="Equation" r:id="rId4" imgW="152280" imgH="228600" progId="">
              <p:embed/>
            </p:oleObj>
          </a:graphicData>
        </a:graphic>
      </p:graphicFrame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3200400"/>
            <a:ext cx="2762250" cy="809625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/>
          <a:lstStyle/>
          <a:p>
            <a:r>
              <a:rPr lang="en-US" dirty="0" smtClean="0"/>
              <a:t>The Lambda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" y="10287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NDCG gain in swapping members of a pair of docs,</a:t>
            </a:r>
          </a:p>
          <a:p>
            <a:r>
              <a:rPr lang="en-US" dirty="0" smtClean="0"/>
              <a:t>multiplied by </a:t>
            </a:r>
            <a:r>
              <a:rPr lang="en-US" dirty="0" err="1" smtClean="0"/>
              <a:t>RankNet</a:t>
            </a:r>
            <a:r>
              <a:rPr lang="en-US" dirty="0" smtClean="0"/>
              <a:t> cost gradient as a smoother:</a:t>
            </a:r>
            <a:endParaRPr lang="en-US" dirty="0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0100" y="3886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               be the set of documents labeled higher (lower) than document   :</a:t>
            </a:r>
            <a:endParaRPr lang="en-US" dirty="0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60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4046" y="3938666"/>
            <a:ext cx="1104900" cy="428625"/>
          </a:xfrm>
          <a:prstGeom prst="rect">
            <a:avLst/>
          </a:prstGeom>
          <a:noFill/>
        </p:spPr>
      </p:pic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6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2334" y="4305925"/>
            <a:ext cx="104775" cy="409575"/>
          </a:xfrm>
          <a:prstGeom prst="rect">
            <a:avLst/>
          </a:prstGeom>
          <a:noFill/>
        </p:spPr>
      </p:pic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029200"/>
            <a:ext cx="2905125" cy="97155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1943100"/>
            <a:ext cx="3686175" cy="790575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743200"/>
            <a:ext cx="2047875" cy="790575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2743200"/>
            <a:ext cx="481965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Functions for MAP, MRR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1828800"/>
            <a:ext cx="3533775" cy="790575"/>
          </a:xfrm>
          <a:prstGeom prst="rect">
            <a:avLst/>
          </a:prstGeo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3314700"/>
            <a:ext cx="355282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4300"/>
            <a:ext cx="8229600" cy="457200"/>
          </a:xfrm>
        </p:spPr>
        <p:txBody>
          <a:bodyPr/>
          <a:lstStyle/>
          <a:p>
            <a:r>
              <a:rPr lang="en-US" dirty="0" smtClean="0"/>
              <a:t>Local 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43900" cy="4525963"/>
          </a:xfrm>
        </p:spPr>
        <p:txBody>
          <a:bodyPr/>
          <a:lstStyle/>
          <a:p>
            <a:r>
              <a:rPr lang="en-US" sz="3000" dirty="0" smtClean="0"/>
              <a:t>Check the gradient vanishes at solution.</a:t>
            </a:r>
          </a:p>
          <a:p>
            <a:r>
              <a:rPr lang="en-US" sz="3000" dirty="0" smtClean="0"/>
              <a:t>Get bound on probability that we’re not at a local max, using one-sided Monte Carlo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9091" name="Picture 3" descr="C:\Users\cburges\AppData\Local\Microsoft\Windows\Temporary Internet Files\Content.IE5\DV3JHZIH\MCDD0177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00500"/>
            <a:ext cx="2364181" cy="2364181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1371600" y="4229100"/>
            <a:ext cx="1132596" cy="1057851"/>
          </a:xfrm>
          <a:custGeom>
            <a:avLst/>
            <a:gdLst>
              <a:gd name="connsiteX0" fmla="*/ 1587 w 1132596"/>
              <a:gd name="connsiteY0" fmla="*/ 317941 h 1057851"/>
              <a:gd name="connsiteX1" fmla="*/ 39687 w 1132596"/>
              <a:gd name="connsiteY1" fmla="*/ 289366 h 1057851"/>
              <a:gd name="connsiteX2" fmla="*/ 296862 w 1132596"/>
              <a:gd name="connsiteY2" fmla="*/ 394141 h 1057851"/>
              <a:gd name="connsiteX3" fmla="*/ 344487 w 1132596"/>
              <a:gd name="connsiteY3" fmla="*/ 460816 h 1057851"/>
              <a:gd name="connsiteX4" fmla="*/ 392112 w 1132596"/>
              <a:gd name="connsiteY4" fmla="*/ 489391 h 1057851"/>
              <a:gd name="connsiteX5" fmla="*/ 430212 w 1132596"/>
              <a:gd name="connsiteY5" fmla="*/ 527491 h 1057851"/>
              <a:gd name="connsiteX6" fmla="*/ 477837 w 1132596"/>
              <a:gd name="connsiteY6" fmla="*/ 613216 h 1057851"/>
              <a:gd name="connsiteX7" fmla="*/ 515937 w 1132596"/>
              <a:gd name="connsiteY7" fmla="*/ 737041 h 1057851"/>
              <a:gd name="connsiteX8" fmla="*/ 554037 w 1132596"/>
              <a:gd name="connsiteY8" fmla="*/ 851341 h 1057851"/>
              <a:gd name="connsiteX9" fmla="*/ 563562 w 1132596"/>
              <a:gd name="connsiteY9" fmla="*/ 937066 h 1057851"/>
              <a:gd name="connsiteX10" fmla="*/ 639762 w 1132596"/>
              <a:gd name="connsiteY10" fmla="*/ 975166 h 1057851"/>
              <a:gd name="connsiteX11" fmla="*/ 963612 w 1132596"/>
              <a:gd name="connsiteY11" fmla="*/ 994216 h 1057851"/>
              <a:gd name="connsiteX12" fmla="*/ 973137 w 1132596"/>
              <a:gd name="connsiteY12" fmla="*/ 1041841 h 1057851"/>
              <a:gd name="connsiteX13" fmla="*/ 992187 w 1132596"/>
              <a:gd name="connsiteY13" fmla="*/ 803716 h 1057851"/>
              <a:gd name="connsiteX14" fmla="*/ 1001712 w 1132596"/>
              <a:gd name="connsiteY14" fmla="*/ 746566 h 1057851"/>
              <a:gd name="connsiteX15" fmla="*/ 1030287 w 1132596"/>
              <a:gd name="connsiteY15" fmla="*/ 708466 h 1057851"/>
              <a:gd name="connsiteX16" fmla="*/ 1077912 w 1132596"/>
              <a:gd name="connsiteY16" fmla="*/ 622741 h 1057851"/>
              <a:gd name="connsiteX17" fmla="*/ 1096962 w 1132596"/>
              <a:gd name="connsiteY17" fmla="*/ 594166 h 1057851"/>
              <a:gd name="connsiteX18" fmla="*/ 1087437 w 1132596"/>
              <a:gd name="connsiteY18" fmla="*/ 422716 h 1057851"/>
              <a:gd name="connsiteX19" fmla="*/ 1039812 w 1132596"/>
              <a:gd name="connsiteY19" fmla="*/ 375091 h 1057851"/>
              <a:gd name="connsiteX20" fmla="*/ 954087 w 1132596"/>
              <a:gd name="connsiteY20" fmla="*/ 308416 h 1057851"/>
              <a:gd name="connsiteX21" fmla="*/ 763587 w 1132596"/>
              <a:gd name="connsiteY21" fmla="*/ 194116 h 1057851"/>
              <a:gd name="connsiteX22" fmla="*/ 677862 w 1132596"/>
              <a:gd name="connsiteY22" fmla="*/ 175066 h 1057851"/>
              <a:gd name="connsiteX23" fmla="*/ 592137 w 1132596"/>
              <a:gd name="connsiteY23" fmla="*/ 136966 h 1057851"/>
              <a:gd name="connsiteX24" fmla="*/ 506412 w 1132596"/>
              <a:gd name="connsiteY24" fmla="*/ 108391 h 1057851"/>
              <a:gd name="connsiteX25" fmla="*/ 420687 w 1132596"/>
              <a:gd name="connsiteY25" fmla="*/ 79816 h 1057851"/>
              <a:gd name="connsiteX26" fmla="*/ 354012 w 1132596"/>
              <a:gd name="connsiteY26" fmla="*/ 51241 h 1057851"/>
              <a:gd name="connsiteX27" fmla="*/ 230187 w 1132596"/>
              <a:gd name="connsiteY27" fmla="*/ 22666 h 1057851"/>
              <a:gd name="connsiteX28" fmla="*/ 77787 w 1132596"/>
              <a:gd name="connsiteY28" fmla="*/ 32191 h 1057851"/>
              <a:gd name="connsiteX29" fmla="*/ 68262 w 1132596"/>
              <a:gd name="connsiteY29" fmla="*/ 108391 h 1057851"/>
              <a:gd name="connsiteX30" fmla="*/ 58737 w 1132596"/>
              <a:gd name="connsiteY30" fmla="*/ 241741 h 1057851"/>
              <a:gd name="connsiteX31" fmla="*/ 39687 w 1132596"/>
              <a:gd name="connsiteY31" fmla="*/ 270316 h 1057851"/>
              <a:gd name="connsiteX32" fmla="*/ 30162 w 1132596"/>
              <a:gd name="connsiteY32" fmla="*/ 298891 h 1057851"/>
              <a:gd name="connsiteX33" fmla="*/ 1587 w 1132596"/>
              <a:gd name="connsiteY33" fmla="*/ 317941 h 10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2596" h="1057851">
                <a:moveTo>
                  <a:pt x="1587" y="317941"/>
                </a:moveTo>
                <a:cubicBezTo>
                  <a:pt x="3174" y="316354"/>
                  <a:pt x="23812" y="289366"/>
                  <a:pt x="39687" y="289366"/>
                </a:cubicBezTo>
                <a:cubicBezTo>
                  <a:pt x="124141" y="289366"/>
                  <a:pt x="242523" y="318066"/>
                  <a:pt x="296862" y="394141"/>
                </a:cubicBezTo>
                <a:cubicBezTo>
                  <a:pt x="312737" y="416366"/>
                  <a:pt x="325174" y="441503"/>
                  <a:pt x="344487" y="460816"/>
                </a:cubicBezTo>
                <a:cubicBezTo>
                  <a:pt x="357578" y="473907"/>
                  <a:pt x="377499" y="478025"/>
                  <a:pt x="392112" y="489391"/>
                </a:cubicBezTo>
                <a:cubicBezTo>
                  <a:pt x="406289" y="500418"/>
                  <a:pt x="419185" y="513314"/>
                  <a:pt x="430212" y="527491"/>
                </a:cubicBezTo>
                <a:cubicBezTo>
                  <a:pt x="446956" y="549019"/>
                  <a:pt x="465184" y="587911"/>
                  <a:pt x="477837" y="613216"/>
                </a:cubicBezTo>
                <a:cubicBezTo>
                  <a:pt x="494688" y="714321"/>
                  <a:pt x="475559" y="627444"/>
                  <a:pt x="515937" y="737041"/>
                </a:cubicBezTo>
                <a:cubicBezTo>
                  <a:pt x="529821" y="774726"/>
                  <a:pt x="554037" y="851341"/>
                  <a:pt x="554037" y="851341"/>
                </a:cubicBezTo>
                <a:cubicBezTo>
                  <a:pt x="557212" y="879916"/>
                  <a:pt x="556589" y="909174"/>
                  <a:pt x="563562" y="937066"/>
                </a:cubicBezTo>
                <a:cubicBezTo>
                  <a:pt x="573420" y="976499"/>
                  <a:pt x="604900" y="972551"/>
                  <a:pt x="639762" y="975166"/>
                </a:cubicBezTo>
                <a:cubicBezTo>
                  <a:pt x="747596" y="983254"/>
                  <a:pt x="855662" y="987866"/>
                  <a:pt x="963612" y="994216"/>
                </a:cubicBezTo>
                <a:cubicBezTo>
                  <a:pt x="966787" y="1010091"/>
                  <a:pt x="970735" y="1057851"/>
                  <a:pt x="973137" y="1041841"/>
                </a:cubicBezTo>
                <a:cubicBezTo>
                  <a:pt x="984949" y="963093"/>
                  <a:pt x="984517" y="882974"/>
                  <a:pt x="992187" y="803716"/>
                </a:cubicBezTo>
                <a:cubicBezTo>
                  <a:pt x="994047" y="784493"/>
                  <a:pt x="994539" y="764497"/>
                  <a:pt x="1001712" y="746566"/>
                </a:cubicBezTo>
                <a:cubicBezTo>
                  <a:pt x="1007608" y="731826"/>
                  <a:pt x="1021481" y="721675"/>
                  <a:pt x="1030287" y="708466"/>
                </a:cubicBezTo>
                <a:cubicBezTo>
                  <a:pt x="1077880" y="637076"/>
                  <a:pt x="1041599" y="686288"/>
                  <a:pt x="1077912" y="622741"/>
                </a:cubicBezTo>
                <a:cubicBezTo>
                  <a:pt x="1083592" y="612802"/>
                  <a:pt x="1090612" y="603691"/>
                  <a:pt x="1096962" y="594166"/>
                </a:cubicBezTo>
                <a:cubicBezTo>
                  <a:pt x="1119251" y="516153"/>
                  <a:pt x="1132596" y="513034"/>
                  <a:pt x="1087437" y="422716"/>
                </a:cubicBezTo>
                <a:cubicBezTo>
                  <a:pt x="1077397" y="402636"/>
                  <a:pt x="1056858" y="389702"/>
                  <a:pt x="1039812" y="375091"/>
                </a:cubicBezTo>
                <a:cubicBezTo>
                  <a:pt x="1012326" y="351532"/>
                  <a:pt x="982780" y="330488"/>
                  <a:pt x="954087" y="308416"/>
                </a:cubicBezTo>
                <a:cubicBezTo>
                  <a:pt x="900503" y="267198"/>
                  <a:pt x="815476" y="205647"/>
                  <a:pt x="763587" y="194116"/>
                </a:cubicBezTo>
                <a:cubicBezTo>
                  <a:pt x="735012" y="187766"/>
                  <a:pt x="705632" y="184323"/>
                  <a:pt x="677862" y="175066"/>
                </a:cubicBezTo>
                <a:cubicBezTo>
                  <a:pt x="648197" y="165178"/>
                  <a:pt x="621281" y="148300"/>
                  <a:pt x="592137" y="136966"/>
                </a:cubicBezTo>
                <a:cubicBezTo>
                  <a:pt x="564064" y="126049"/>
                  <a:pt x="534525" y="119204"/>
                  <a:pt x="506412" y="108391"/>
                </a:cubicBezTo>
                <a:cubicBezTo>
                  <a:pt x="420969" y="75528"/>
                  <a:pt x="519704" y="99619"/>
                  <a:pt x="420687" y="79816"/>
                </a:cubicBezTo>
                <a:cubicBezTo>
                  <a:pt x="398462" y="70291"/>
                  <a:pt x="377376" y="57471"/>
                  <a:pt x="354012" y="51241"/>
                </a:cubicBezTo>
                <a:cubicBezTo>
                  <a:pt x="161857" y="0"/>
                  <a:pt x="367698" y="77670"/>
                  <a:pt x="230187" y="22666"/>
                </a:cubicBezTo>
                <a:cubicBezTo>
                  <a:pt x="179387" y="25841"/>
                  <a:pt x="122771" y="8376"/>
                  <a:pt x="77787" y="32191"/>
                </a:cubicBezTo>
                <a:cubicBezTo>
                  <a:pt x="55164" y="44168"/>
                  <a:pt x="70580" y="82898"/>
                  <a:pt x="68262" y="108391"/>
                </a:cubicBezTo>
                <a:cubicBezTo>
                  <a:pt x="64227" y="152771"/>
                  <a:pt x="66481" y="197856"/>
                  <a:pt x="58737" y="241741"/>
                </a:cubicBezTo>
                <a:cubicBezTo>
                  <a:pt x="56748" y="253014"/>
                  <a:pt x="44807" y="260077"/>
                  <a:pt x="39687" y="270316"/>
                </a:cubicBezTo>
                <a:cubicBezTo>
                  <a:pt x="35197" y="279296"/>
                  <a:pt x="34652" y="289911"/>
                  <a:pt x="30162" y="298891"/>
                </a:cubicBezTo>
                <a:cubicBezTo>
                  <a:pt x="25042" y="309130"/>
                  <a:pt x="0" y="319528"/>
                  <a:pt x="1587" y="317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6471" y="4833692"/>
            <a:ext cx="1030704" cy="1190130"/>
          </a:xfrm>
          <a:custGeom>
            <a:avLst/>
            <a:gdLst>
              <a:gd name="connsiteX0" fmla="*/ 979904 w 1030704"/>
              <a:gd name="connsiteY0" fmla="*/ 1186108 h 1190130"/>
              <a:gd name="connsiteX1" fmla="*/ 684629 w 1030704"/>
              <a:gd name="connsiteY1" fmla="*/ 1176583 h 1190130"/>
              <a:gd name="connsiteX2" fmla="*/ 617954 w 1030704"/>
              <a:gd name="connsiteY2" fmla="*/ 1109908 h 1190130"/>
              <a:gd name="connsiteX3" fmla="*/ 560804 w 1030704"/>
              <a:gd name="connsiteY3" fmla="*/ 1090858 h 1190130"/>
              <a:gd name="connsiteX4" fmla="*/ 456029 w 1030704"/>
              <a:gd name="connsiteY4" fmla="*/ 1014658 h 1190130"/>
              <a:gd name="connsiteX5" fmla="*/ 417929 w 1030704"/>
              <a:gd name="connsiteY5" fmla="*/ 976558 h 1190130"/>
              <a:gd name="connsiteX6" fmla="*/ 408404 w 1030704"/>
              <a:gd name="connsiteY6" fmla="*/ 947983 h 1190130"/>
              <a:gd name="connsiteX7" fmla="*/ 351254 w 1030704"/>
              <a:gd name="connsiteY7" fmla="*/ 871783 h 1190130"/>
              <a:gd name="connsiteX8" fmla="*/ 313154 w 1030704"/>
              <a:gd name="connsiteY8" fmla="*/ 814633 h 1190130"/>
              <a:gd name="connsiteX9" fmla="*/ 294104 w 1030704"/>
              <a:gd name="connsiteY9" fmla="*/ 747958 h 1190130"/>
              <a:gd name="connsiteX10" fmla="*/ 284579 w 1030704"/>
              <a:gd name="connsiteY10" fmla="*/ 614608 h 1190130"/>
              <a:gd name="connsiteX11" fmla="*/ 208379 w 1030704"/>
              <a:gd name="connsiteY11" fmla="*/ 528883 h 1190130"/>
              <a:gd name="connsiteX12" fmla="*/ 198854 w 1030704"/>
              <a:gd name="connsiteY12" fmla="*/ 500308 h 1190130"/>
              <a:gd name="connsiteX13" fmla="*/ 170279 w 1030704"/>
              <a:gd name="connsiteY13" fmla="*/ 481258 h 1190130"/>
              <a:gd name="connsiteX14" fmla="*/ 151229 w 1030704"/>
              <a:gd name="connsiteY14" fmla="*/ 452683 h 1190130"/>
              <a:gd name="connsiteX15" fmla="*/ 132179 w 1030704"/>
              <a:gd name="connsiteY15" fmla="*/ 386008 h 1190130"/>
              <a:gd name="connsiteX16" fmla="*/ 84554 w 1030704"/>
              <a:gd name="connsiteY16" fmla="*/ 300283 h 1190130"/>
              <a:gd name="connsiteX17" fmla="*/ 65504 w 1030704"/>
              <a:gd name="connsiteY17" fmla="*/ 224083 h 1190130"/>
              <a:gd name="connsiteX18" fmla="*/ 46454 w 1030704"/>
              <a:gd name="connsiteY18" fmla="*/ 195508 h 1190130"/>
              <a:gd name="connsiteX19" fmla="*/ 36929 w 1030704"/>
              <a:gd name="connsiteY19" fmla="*/ 166933 h 1190130"/>
              <a:gd name="connsiteX20" fmla="*/ 8354 w 1030704"/>
              <a:gd name="connsiteY20" fmla="*/ 109783 h 1190130"/>
              <a:gd name="connsiteX21" fmla="*/ 17879 w 1030704"/>
              <a:gd name="connsiteY21" fmla="*/ 62158 h 1190130"/>
              <a:gd name="connsiteX22" fmla="*/ 179804 w 1030704"/>
              <a:gd name="connsiteY22" fmla="*/ 43108 h 1190130"/>
              <a:gd name="connsiteX23" fmla="*/ 256004 w 1030704"/>
              <a:gd name="connsiteY23" fmla="*/ 128833 h 1190130"/>
              <a:gd name="connsiteX24" fmla="*/ 284579 w 1030704"/>
              <a:gd name="connsiteY24" fmla="*/ 147883 h 1190130"/>
              <a:gd name="connsiteX25" fmla="*/ 370304 w 1030704"/>
              <a:gd name="connsiteY25" fmla="*/ 185983 h 1190130"/>
              <a:gd name="connsiteX26" fmla="*/ 465554 w 1030704"/>
              <a:gd name="connsiteY26" fmla="*/ 271708 h 1190130"/>
              <a:gd name="connsiteX27" fmla="*/ 494129 w 1030704"/>
              <a:gd name="connsiteY27" fmla="*/ 300283 h 1190130"/>
              <a:gd name="connsiteX28" fmla="*/ 532229 w 1030704"/>
              <a:gd name="connsiteY28" fmla="*/ 357433 h 1190130"/>
              <a:gd name="connsiteX29" fmla="*/ 598904 w 1030704"/>
              <a:gd name="connsiteY29" fmla="*/ 433633 h 1190130"/>
              <a:gd name="connsiteX30" fmla="*/ 637004 w 1030704"/>
              <a:gd name="connsiteY30" fmla="*/ 443158 h 1190130"/>
              <a:gd name="connsiteX31" fmla="*/ 675104 w 1030704"/>
              <a:gd name="connsiteY31" fmla="*/ 462208 h 1190130"/>
              <a:gd name="connsiteX32" fmla="*/ 703679 w 1030704"/>
              <a:gd name="connsiteY32" fmla="*/ 471733 h 1190130"/>
              <a:gd name="connsiteX33" fmla="*/ 760829 w 1030704"/>
              <a:gd name="connsiteY33" fmla="*/ 538408 h 1190130"/>
              <a:gd name="connsiteX34" fmla="*/ 770354 w 1030704"/>
              <a:gd name="connsiteY34" fmla="*/ 586033 h 1190130"/>
              <a:gd name="connsiteX35" fmla="*/ 789404 w 1030704"/>
              <a:gd name="connsiteY35" fmla="*/ 624133 h 1190130"/>
              <a:gd name="connsiteX36" fmla="*/ 798929 w 1030704"/>
              <a:gd name="connsiteY36" fmla="*/ 738433 h 1190130"/>
              <a:gd name="connsiteX37" fmla="*/ 808454 w 1030704"/>
              <a:gd name="connsiteY37" fmla="*/ 767008 h 1190130"/>
              <a:gd name="connsiteX38" fmla="*/ 817979 w 1030704"/>
              <a:gd name="connsiteY38" fmla="*/ 814633 h 1190130"/>
              <a:gd name="connsiteX39" fmla="*/ 827504 w 1030704"/>
              <a:gd name="connsiteY39" fmla="*/ 843208 h 1190130"/>
              <a:gd name="connsiteX40" fmla="*/ 865604 w 1030704"/>
              <a:gd name="connsiteY40" fmla="*/ 919408 h 1190130"/>
              <a:gd name="connsiteX41" fmla="*/ 884654 w 1030704"/>
              <a:gd name="connsiteY41" fmla="*/ 947983 h 1190130"/>
              <a:gd name="connsiteX42" fmla="*/ 913229 w 1030704"/>
              <a:gd name="connsiteY42" fmla="*/ 976558 h 1190130"/>
              <a:gd name="connsiteX43" fmla="*/ 932279 w 1030704"/>
              <a:gd name="connsiteY43" fmla="*/ 1033708 h 1190130"/>
              <a:gd name="connsiteX44" fmla="*/ 941804 w 1030704"/>
              <a:gd name="connsiteY44" fmla="*/ 1109908 h 1190130"/>
              <a:gd name="connsiteX45" fmla="*/ 998954 w 1030704"/>
              <a:gd name="connsiteY45" fmla="*/ 1148008 h 1190130"/>
              <a:gd name="connsiteX46" fmla="*/ 1018004 w 1030704"/>
              <a:gd name="connsiteY46" fmla="*/ 1176583 h 1190130"/>
              <a:gd name="connsiteX47" fmla="*/ 989429 w 1030704"/>
              <a:gd name="connsiteY47" fmla="*/ 1186108 h 1190130"/>
              <a:gd name="connsiteX48" fmla="*/ 979904 w 1030704"/>
              <a:gd name="connsiteY48" fmla="*/ 1186108 h 119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0704" h="1190130">
                <a:moveTo>
                  <a:pt x="979904" y="1186108"/>
                </a:moveTo>
                <a:cubicBezTo>
                  <a:pt x="929104" y="1184521"/>
                  <a:pt x="782169" y="1190130"/>
                  <a:pt x="684629" y="1176583"/>
                </a:cubicBezTo>
                <a:cubicBezTo>
                  <a:pt x="608048" y="1165947"/>
                  <a:pt x="659553" y="1135907"/>
                  <a:pt x="617954" y="1109908"/>
                </a:cubicBezTo>
                <a:cubicBezTo>
                  <a:pt x="600926" y="1099265"/>
                  <a:pt x="560804" y="1090858"/>
                  <a:pt x="560804" y="1090858"/>
                </a:cubicBezTo>
                <a:cubicBezTo>
                  <a:pt x="475446" y="1026839"/>
                  <a:pt x="511022" y="1051320"/>
                  <a:pt x="456029" y="1014658"/>
                </a:cubicBezTo>
                <a:cubicBezTo>
                  <a:pt x="430629" y="938458"/>
                  <a:pt x="468729" y="1027358"/>
                  <a:pt x="417929" y="976558"/>
                </a:cubicBezTo>
                <a:cubicBezTo>
                  <a:pt x="410829" y="969458"/>
                  <a:pt x="412894" y="956963"/>
                  <a:pt x="408404" y="947983"/>
                </a:cubicBezTo>
                <a:cubicBezTo>
                  <a:pt x="384734" y="900642"/>
                  <a:pt x="384309" y="904838"/>
                  <a:pt x="351254" y="871783"/>
                </a:cubicBezTo>
                <a:cubicBezTo>
                  <a:pt x="328606" y="803839"/>
                  <a:pt x="360720" y="885982"/>
                  <a:pt x="313154" y="814633"/>
                </a:cubicBezTo>
                <a:cubicBezTo>
                  <a:pt x="307688" y="806434"/>
                  <a:pt x="295374" y="753039"/>
                  <a:pt x="294104" y="747958"/>
                </a:cubicBezTo>
                <a:cubicBezTo>
                  <a:pt x="290929" y="703508"/>
                  <a:pt x="295387" y="657841"/>
                  <a:pt x="284579" y="614608"/>
                </a:cubicBezTo>
                <a:cubicBezTo>
                  <a:pt x="273755" y="571310"/>
                  <a:pt x="239777" y="552432"/>
                  <a:pt x="208379" y="528883"/>
                </a:cubicBezTo>
                <a:cubicBezTo>
                  <a:pt x="205204" y="519358"/>
                  <a:pt x="205126" y="508148"/>
                  <a:pt x="198854" y="500308"/>
                </a:cubicBezTo>
                <a:cubicBezTo>
                  <a:pt x="191703" y="491369"/>
                  <a:pt x="178374" y="489353"/>
                  <a:pt x="170279" y="481258"/>
                </a:cubicBezTo>
                <a:cubicBezTo>
                  <a:pt x="162184" y="473163"/>
                  <a:pt x="157579" y="462208"/>
                  <a:pt x="151229" y="452683"/>
                </a:cubicBezTo>
                <a:cubicBezTo>
                  <a:pt x="148177" y="440476"/>
                  <a:pt x="139011" y="399673"/>
                  <a:pt x="132179" y="386008"/>
                </a:cubicBezTo>
                <a:cubicBezTo>
                  <a:pt x="96051" y="313753"/>
                  <a:pt x="112073" y="364494"/>
                  <a:pt x="84554" y="300283"/>
                </a:cubicBezTo>
                <a:cubicBezTo>
                  <a:pt x="49300" y="218025"/>
                  <a:pt x="110229" y="343350"/>
                  <a:pt x="65504" y="224083"/>
                </a:cubicBezTo>
                <a:cubicBezTo>
                  <a:pt x="61484" y="213364"/>
                  <a:pt x="51574" y="205747"/>
                  <a:pt x="46454" y="195508"/>
                </a:cubicBezTo>
                <a:cubicBezTo>
                  <a:pt x="41964" y="186528"/>
                  <a:pt x="41419" y="175913"/>
                  <a:pt x="36929" y="166933"/>
                </a:cubicBezTo>
                <a:cubicBezTo>
                  <a:pt x="0" y="93075"/>
                  <a:pt x="32295" y="181607"/>
                  <a:pt x="8354" y="109783"/>
                </a:cubicBezTo>
                <a:cubicBezTo>
                  <a:pt x="11529" y="93908"/>
                  <a:pt x="10639" y="76638"/>
                  <a:pt x="17879" y="62158"/>
                </a:cubicBezTo>
                <a:cubicBezTo>
                  <a:pt x="48958" y="0"/>
                  <a:pt x="128980" y="39478"/>
                  <a:pt x="179804" y="43108"/>
                </a:cubicBezTo>
                <a:cubicBezTo>
                  <a:pt x="306523" y="127588"/>
                  <a:pt x="187121" y="32397"/>
                  <a:pt x="256004" y="128833"/>
                </a:cubicBezTo>
                <a:cubicBezTo>
                  <a:pt x="262658" y="138148"/>
                  <a:pt x="274572" y="142324"/>
                  <a:pt x="284579" y="147883"/>
                </a:cubicBezTo>
                <a:cubicBezTo>
                  <a:pt x="334177" y="175437"/>
                  <a:pt x="329317" y="172321"/>
                  <a:pt x="370304" y="185983"/>
                </a:cubicBezTo>
                <a:cubicBezTo>
                  <a:pt x="429957" y="230722"/>
                  <a:pt x="397179" y="203333"/>
                  <a:pt x="465554" y="271708"/>
                </a:cubicBezTo>
                <a:lnTo>
                  <a:pt x="494129" y="300283"/>
                </a:lnTo>
                <a:cubicBezTo>
                  <a:pt x="509959" y="347773"/>
                  <a:pt x="493810" y="313526"/>
                  <a:pt x="532229" y="357433"/>
                </a:cubicBezTo>
                <a:cubicBezTo>
                  <a:pt x="538849" y="364999"/>
                  <a:pt x="582388" y="424195"/>
                  <a:pt x="598904" y="433633"/>
                </a:cubicBezTo>
                <a:cubicBezTo>
                  <a:pt x="610270" y="440128"/>
                  <a:pt x="624747" y="438561"/>
                  <a:pt x="637004" y="443158"/>
                </a:cubicBezTo>
                <a:cubicBezTo>
                  <a:pt x="650299" y="448144"/>
                  <a:pt x="662053" y="456615"/>
                  <a:pt x="675104" y="462208"/>
                </a:cubicBezTo>
                <a:cubicBezTo>
                  <a:pt x="684332" y="466163"/>
                  <a:pt x="694154" y="468558"/>
                  <a:pt x="703679" y="471733"/>
                </a:cubicBezTo>
                <a:cubicBezTo>
                  <a:pt x="720669" y="488723"/>
                  <a:pt x="751054" y="516414"/>
                  <a:pt x="760829" y="538408"/>
                </a:cubicBezTo>
                <a:cubicBezTo>
                  <a:pt x="767404" y="553202"/>
                  <a:pt x="765234" y="570674"/>
                  <a:pt x="770354" y="586033"/>
                </a:cubicBezTo>
                <a:cubicBezTo>
                  <a:pt x="774844" y="599503"/>
                  <a:pt x="783054" y="611433"/>
                  <a:pt x="789404" y="624133"/>
                </a:cubicBezTo>
                <a:cubicBezTo>
                  <a:pt x="792579" y="662233"/>
                  <a:pt x="793876" y="700536"/>
                  <a:pt x="798929" y="738433"/>
                </a:cubicBezTo>
                <a:cubicBezTo>
                  <a:pt x="800256" y="748385"/>
                  <a:pt x="806019" y="757268"/>
                  <a:pt x="808454" y="767008"/>
                </a:cubicBezTo>
                <a:cubicBezTo>
                  <a:pt x="812381" y="782714"/>
                  <a:pt x="814052" y="798927"/>
                  <a:pt x="817979" y="814633"/>
                </a:cubicBezTo>
                <a:cubicBezTo>
                  <a:pt x="820414" y="824373"/>
                  <a:pt x="825326" y="833407"/>
                  <a:pt x="827504" y="843208"/>
                </a:cubicBezTo>
                <a:cubicBezTo>
                  <a:pt x="843375" y="914626"/>
                  <a:pt x="818314" y="887881"/>
                  <a:pt x="865604" y="919408"/>
                </a:cubicBezTo>
                <a:cubicBezTo>
                  <a:pt x="871954" y="928933"/>
                  <a:pt x="877325" y="939189"/>
                  <a:pt x="884654" y="947983"/>
                </a:cubicBezTo>
                <a:cubicBezTo>
                  <a:pt x="893278" y="958331"/>
                  <a:pt x="906687" y="964783"/>
                  <a:pt x="913229" y="976558"/>
                </a:cubicBezTo>
                <a:cubicBezTo>
                  <a:pt x="922981" y="994111"/>
                  <a:pt x="925929" y="1014658"/>
                  <a:pt x="932279" y="1033708"/>
                </a:cubicBezTo>
                <a:cubicBezTo>
                  <a:pt x="935454" y="1059108"/>
                  <a:pt x="928906" y="1087797"/>
                  <a:pt x="941804" y="1109908"/>
                </a:cubicBezTo>
                <a:cubicBezTo>
                  <a:pt x="953340" y="1129684"/>
                  <a:pt x="998954" y="1148008"/>
                  <a:pt x="998954" y="1148008"/>
                </a:cubicBezTo>
                <a:cubicBezTo>
                  <a:pt x="1005304" y="1157533"/>
                  <a:pt x="1020780" y="1165477"/>
                  <a:pt x="1018004" y="1176583"/>
                </a:cubicBezTo>
                <a:cubicBezTo>
                  <a:pt x="1015569" y="1186323"/>
                  <a:pt x="999333" y="1187759"/>
                  <a:pt x="989429" y="1186108"/>
                </a:cubicBezTo>
                <a:cubicBezTo>
                  <a:pt x="958212" y="1180905"/>
                  <a:pt x="1030704" y="1187696"/>
                  <a:pt x="979904" y="1186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993696">
            <a:off x="440516" y="4027283"/>
            <a:ext cx="726896" cy="621899"/>
          </a:xfrm>
          <a:custGeom>
            <a:avLst/>
            <a:gdLst>
              <a:gd name="connsiteX0" fmla="*/ 141108 w 726896"/>
              <a:gd name="connsiteY0" fmla="*/ 328612 h 621899"/>
              <a:gd name="connsiteX1" fmla="*/ 162540 w 726896"/>
              <a:gd name="connsiteY1" fmla="*/ 316706 h 621899"/>
              <a:gd name="connsiteX2" fmla="*/ 176827 w 726896"/>
              <a:gd name="connsiteY2" fmla="*/ 304800 h 621899"/>
              <a:gd name="connsiteX3" fmla="*/ 183971 w 726896"/>
              <a:gd name="connsiteY3" fmla="*/ 300037 h 621899"/>
              <a:gd name="connsiteX4" fmla="*/ 193496 w 726896"/>
              <a:gd name="connsiteY4" fmla="*/ 278606 h 621899"/>
              <a:gd name="connsiteX5" fmla="*/ 203021 w 726896"/>
              <a:gd name="connsiteY5" fmla="*/ 276225 h 621899"/>
              <a:gd name="connsiteX6" fmla="*/ 217308 w 726896"/>
              <a:gd name="connsiteY6" fmla="*/ 271462 h 621899"/>
              <a:gd name="connsiteX7" fmla="*/ 241121 w 726896"/>
              <a:gd name="connsiteY7" fmla="*/ 257175 h 621899"/>
              <a:gd name="connsiteX8" fmla="*/ 248265 w 726896"/>
              <a:gd name="connsiteY8" fmla="*/ 250031 h 621899"/>
              <a:gd name="connsiteX9" fmla="*/ 255408 w 726896"/>
              <a:gd name="connsiteY9" fmla="*/ 235744 h 621899"/>
              <a:gd name="connsiteX10" fmla="*/ 262552 w 726896"/>
              <a:gd name="connsiteY10" fmla="*/ 230981 h 621899"/>
              <a:gd name="connsiteX11" fmla="*/ 274458 w 726896"/>
              <a:gd name="connsiteY11" fmla="*/ 216694 h 621899"/>
              <a:gd name="connsiteX12" fmla="*/ 281602 w 726896"/>
              <a:gd name="connsiteY12" fmla="*/ 211931 h 621899"/>
              <a:gd name="connsiteX13" fmla="*/ 288746 w 726896"/>
              <a:gd name="connsiteY13" fmla="*/ 204787 h 621899"/>
              <a:gd name="connsiteX14" fmla="*/ 307796 w 726896"/>
              <a:gd name="connsiteY14" fmla="*/ 200025 h 621899"/>
              <a:gd name="connsiteX15" fmla="*/ 326846 w 726896"/>
              <a:gd name="connsiteY15" fmla="*/ 190500 h 621899"/>
              <a:gd name="connsiteX16" fmla="*/ 333990 w 726896"/>
              <a:gd name="connsiteY16" fmla="*/ 185737 h 621899"/>
              <a:gd name="connsiteX17" fmla="*/ 348277 w 726896"/>
              <a:gd name="connsiteY17" fmla="*/ 180975 h 621899"/>
              <a:gd name="connsiteX18" fmla="*/ 372090 w 726896"/>
              <a:gd name="connsiteY18" fmla="*/ 159544 h 621899"/>
              <a:gd name="connsiteX19" fmla="*/ 388758 w 726896"/>
              <a:gd name="connsiteY19" fmla="*/ 140494 h 621899"/>
              <a:gd name="connsiteX20" fmla="*/ 407808 w 726896"/>
              <a:gd name="connsiteY20" fmla="*/ 130969 h 621899"/>
              <a:gd name="connsiteX21" fmla="*/ 412571 w 726896"/>
              <a:gd name="connsiteY21" fmla="*/ 121444 h 621899"/>
              <a:gd name="connsiteX22" fmla="*/ 419715 w 726896"/>
              <a:gd name="connsiteY22" fmla="*/ 119062 h 621899"/>
              <a:gd name="connsiteX23" fmla="*/ 429240 w 726896"/>
              <a:gd name="connsiteY23" fmla="*/ 114300 h 621899"/>
              <a:gd name="connsiteX24" fmla="*/ 450671 w 726896"/>
              <a:gd name="connsiteY24" fmla="*/ 100012 h 621899"/>
              <a:gd name="connsiteX25" fmla="*/ 462577 w 726896"/>
              <a:gd name="connsiteY25" fmla="*/ 92869 h 621899"/>
              <a:gd name="connsiteX26" fmla="*/ 469721 w 726896"/>
              <a:gd name="connsiteY26" fmla="*/ 85725 h 621899"/>
              <a:gd name="connsiteX27" fmla="*/ 481627 w 726896"/>
              <a:gd name="connsiteY27" fmla="*/ 83344 h 621899"/>
              <a:gd name="connsiteX28" fmla="*/ 491152 w 726896"/>
              <a:gd name="connsiteY28" fmla="*/ 80962 h 621899"/>
              <a:gd name="connsiteX29" fmla="*/ 538777 w 726896"/>
              <a:gd name="connsiteY29" fmla="*/ 73819 h 621899"/>
              <a:gd name="connsiteX30" fmla="*/ 545921 w 726896"/>
              <a:gd name="connsiteY30" fmla="*/ 66675 h 621899"/>
              <a:gd name="connsiteX31" fmla="*/ 553065 w 726896"/>
              <a:gd name="connsiteY31" fmla="*/ 61912 h 621899"/>
              <a:gd name="connsiteX32" fmla="*/ 557827 w 726896"/>
              <a:gd name="connsiteY32" fmla="*/ 50006 h 621899"/>
              <a:gd name="connsiteX33" fmla="*/ 560208 w 726896"/>
              <a:gd name="connsiteY33" fmla="*/ 42862 h 621899"/>
              <a:gd name="connsiteX34" fmla="*/ 567352 w 726896"/>
              <a:gd name="connsiteY34" fmla="*/ 38100 h 621899"/>
              <a:gd name="connsiteX35" fmla="*/ 584021 w 726896"/>
              <a:gd name="connsiteY35" fmla="*/ 28575 h 621899"/>
              <a:gd name="connsiteX36" fmla="*/ 595927 w 726896"/>
              <a:gd name="connsiteY36" fmla="*/ 16669 h 621899"/>
              <a:gd name="connsiteX37" fmla="*/ 600690 w 726896"/>
              <a:gd name="connsiteY37" fmla="*/ 9525 h 621899"/>
              <a:gd name="connsiteX38" fmla="*/ 614977 w 726896"/>
              <a:gd name="connsiteY38" fmla="*/ 0 h 621899"/>
              <a:gd name="connsiteX39" fmla="*/ 634027 w 726896"/>
              <a:gd name="connsiteY39" fmla="*/ 2381 h 621899"/>
              <a:gd name="connsiteX40" fmla="*/ 655458 w 726896"/>
              <a:gd name="connsiteY40" fmla="*/ 14287 h 621899"/>
              <a:gd name="connsiteX41" fmla="*/ 662602 w 726896"/>
              <a:gd name="connsiteY41" fmla="*/ 16669 h 621899"/>
              <a:gd name="connsiteX42" fmla="*/ 686415 w 726896"/>
              <a:gd name="connsiteY42" fmla="*/ 23812 h 621899"/>
              <a:gd name="connsiteX43" fmla="*/ 698321 w 726896"/>
              <a:gd name="connsiteY43" fmla="*/ 28575 h 621899"/>
              <a:gd name="connsiteX44" fmla="*/ 717371 w 726896"/>
              <a:gd name="connsiteY44" fmla="*/ 40481 h 621899"/>
              <a:gd name="connsiteX45" fmla="*/ 722133 w 726896"/>
              <a:gd name="connsiteY45" fmla="*/ 50006 h 621899"/>
              <a:gd name="connsiteX46" fmla="*/ 726896 w 726896"/>
              <a:gd name="connsiteY46" fmla="*/ 57150 h 621899"/>
              <a:gd name="connsiteX47" fmla="*/ 717371 w 726896"/>
              <a:gd name="connsiteY47" fmla="*/ 76200 h 621899"/>
              <a:gd name="connsiteX48" fmla="*/ 714990 w 726896"/>
              <a:gd name="connsiteY48" fmla="*/ 88106 h 621899"/>
              <a:gd name="connsiteX49" fmla="*/ 710227 w 726896"/>
              <a:gd name="connsiteY49" fmla="*/ 100012 h 621899"/>
              <a:gd name="connsiteX50" fmla="*/ 676890 w 726896"/>
              <a:gd name="connsiteY50" fmla="*/ 159544 h 621899"/>
              <a:gd name="connsiteX51" fmla="*/ 643552 w 726896"/>
              <a:gd name="connsiteY51" fmla="*/ 221456 h 621899"/>
              <a:gd name="connsiteX52" fmla="*/ 624502 w 726896"/>
              <a:gd name="connsiteY52" fmla="*/ 250031 h 621899"/>
              <a:gd name="connsiteX53" fmla="*/ 574496 w 726896"/>
              <a:gd name="connsiteY53" fmla="*/ 309562 h 621899"/>
              <a:gd name="connsiteX54" fmla="*/ 545921 w 726896"/>
              <a:gd name="connsiteY54" fmla="*/ 333375 h 621899"/>
              <a:gd name="connsiteX55" fmla="*/ 462577 w 726896"/>
              <a:gd name="connsiteY55" fmla="*/ 409575 h 621899"/>
              <a:gd name="connsiteX56" fmla="*/ 329227 w 726896"/>
              <a:gd name="connsiteY56" fmla="*/ 488156 h 621899"/>
              <a:gd name="connsiteX57" fmla="*/ 300652 w 726896"/>
              <a:gd name="connsiteY57" fmla="*/ 511969 h 621899"/>
              <a:gd name="connsiteX58" fmla="*/ 229215 w 726896"/>
              <a:gd name="connsiteY58" fmla="*/ 557212 h 621899"/>
              <a:gd name="connsiteX59" fmla="*/ 162540 w 726896"/>
              <a:gd name="connsiteY59" fmla="*/ 581025 h 621899"/>
              <a:gd name="connsiteX60" fmla="*/ 141108 w 726896"/>
              <a:gd name="connsiteY60" fmla="*/ 590550 h 621899"/>
              <a:gd name="connsiteX61" fmla="*/ 119677 w 726896"/>
              <a:gd name="connsiteY61" fmla="*/ 597694 h 621899"/>
              <a:gd name="connsiteX62" fmla="*/ 88721 w 726896"/>
              <a:gd name="connsiteY62" fmla="*/ 614362 h 621899"/>
              <a:gd name="connsiteX63" fmla="*/ 53002 w 726896"/>
              <a:gd name="connsiteY63" fmla="*/ 621506 h 621899"/>
              <a:gd name="connsiteX64" fmla="*/ 24427 w 726896"/>
              <a:gd name="connsiteY64" fmla="*/ 607219 h 621899"/>
              <a:gd name="connsiteX65" fmla="*/ 22046 w 726896"/>
              <a:gd name="connsiteY65" fmla="*/ 600075 h 621899"/>
              <a:gd name="connsiteX66" fmla="*/ 14902 w 726896"/>
              <a:gd name="connsiteY66" fmla="*/ 590550 h 621899"/>
              <a:gd name="connsiteX67" fmla="*/ 5377 w 726896"/>
              <a:gd name="connsiteY67" fmla="*/ 576262 h 621899"/>
              <a:gd name="connsiteX68" fmla="*/ 615 w 726896"/>
              <a:gd name="connsiteY68" fmla="*/ 554831 h 621899"/>
              <a:gd name="connsiteX69" fmla="*/ 2996 w 726896"/>
              <a:gd name="connsiteY69" fmla="*/ 481012 h 621899"/>
              <a:gd name="connsiteX70" fmla="*/ 17283 w 726896"/>
              <a:gd name="connsiteY70" fmla="*/ 459581 h 621899"/>
              <a:gd name="connsiteX71" fmla="*/ 24427 w 726896"/>
              <a:gd name="connsiteY71" fmla="*/ 447675 h 621899"/>
              <a:gd name="connsiteX72" fmla="*/ 41096 w 726896"/>
              <a:gd name="connsiteY72" fmla="*/ 435769 h 621899"/>
              <a:gd name="connsiteX73" fmla="*/ 50621 w 726896"/>
              <a:gd name="connsiteY73" fmla="*/ 426244 h 621899"/>
              <a:gd name="connsiteX74" fmla="*/ 67290 w 726896"/>
              <a:gd name="connsiteY74" fmla="*/ 416719 h 621899"/>
              <a:gd name="connsiteX75" fmla="*/ 81577 w 726896"/>
              <a:gd name="connsiteY75" fmla="*/ 400050 h 621899"/>
              <a:gd name="connsiteX76" fmla="*/ 88721 w 726896"/>
              <a:gd name="connsiteY76" fmla="*/ 392906 h 621899"/>
              <a:gd name="connsiteX77" fmla="*/ 105390 w 726896"/>
              <a:gd name="connsiteY77" fmla="*/ 376237 h 621899"/>
              <a:gd name="connsiteX78" fmla="*/ 107771 w 726896"/>
              <a:gd name="connsiteY78" fmla="*/ 369094 h 621899"/>
              <a:gd name="connsiteX79" fmla="*/ 124440 w 726896"/>
              <a:gd name="connsiteY79" fmla="*/ 361950 h 621899"/>
              <a:gd name="connsiteX80" fmla="*/ 133965 w 726896"/>
              <a:gd name="connsiteY80" fmla="*/ 352425 h 621899"/>
              <a:gd name="connsiteX81" fmla="*/ 141108 w 726896"/>
              <a:gd name="connsiteY81" fmla="*/ 347662 h 621899"/>
              <a:gd name="connsiteX82" fmla="*/ 141108 w 726896"/>
              <a:gd name="connsiteY82" fmla="*/ 328612 h 621899"/>
              <a:gd name="connsiteX0" fmla="*/ 141108 w 726896"/>
              <a:gd name="connsiteY0" fmla="*/ 328612 h 621899"/>
              <a:gd name="connsiteX1" fmla="*/ 162540 w 726896"/>
              <a:gd name="connsiteY1" fmla="*/ 316706 h 621899"/>
              <a:gd name="connsiteX2" fmla="*/ 176827 w 726896"/>
              <a:gd name="connsiteY2" fmla="*/ 304800 h 621899"/>
              <a:gd name="connsiteX3" fmla="*/ 183971 w 726896"/>
              <a:gd name="connsiteY3" fmla="*/ 300037 h 621899"/>
              <a:gd name="connsiteX4" fmla="*/ 193496 w 726896"/>
              <a:gd name="connsiteY4" fmla="*/ 278606 h 621899"/>
              <a:gd name="connsiteX5" fmla="*/ 203021 w 726896"/>
              <a:gd name="connsiteY5" fmla="*/ 276225 h 621899"/>
              <a:gd name="connsiteX6" fmla="*/ 217308 w 726896"/>
              <a:gd name="connsiteY6" fmla="*/ 271462 h 621899"/>
              <a:gd name="connsiteX7" fmla="*/ 241121 w 726896"/>
              <a:gd name="connsiteY7" fmla="*/ 257175 h 621899"/>
              <a:gd name="connsiteX8" fmla="*/ 248265 w 726896"/>
              <a:gd name="connsiteY8" fmla="*/ 250031 h 621899"/>
              <a:gd name="connsiteX9" fmla="*/ 255408 w 726896"/>
              <a:gd name="connsiteY9" fmla="*/ 235744 h 621899"/>
              <a:gd name="connsiteX10" fmla="*/ 262552 w 726896"/>
              <a:gd name="connsiteY10" fmla="*/ 230981 h 621899"/>
              <a:gd name="connsiteX11" fmla="*/ 274458 w 726896"/>
              <a:gd name="connsiteY11" fmla="*/ 216694 h 621899"/>
              <a:gd name="connsiteX12" fmla="*/ 281602 w 726896"/>
              <a:gd name="connsiteY12" fmla="*/ 211931 h 621899"/>
              <a:gd name="connsiteX13" fmla="*/ 288746 w 726896"/>
              <a:gd name="connsiteY13" fmla="*/ 204787 h 621899"/>
              <a:gd name="connsiteX14" fmla="*/ 307796 w 726896"/>
              <a:gd name="connsiteY14" fmla="*/ 200025 h 621899"/>
              <a:gd name="connsiteX15" fmla="*/ 326846 w 726896"/>
              <a:gd name="connsiteY15" fmla="*/ 190500 h 621899"/>
              <a:gd name="connsiteX16" fmla="*/ 333990 w 726896"/>
              <a:gd name="connsiteY16" fmla="*/ 185737 h 621899"/>
              <a:gd name="connsiteX17" fmla="*/ 348277 w 726896"/>
              <a:gd name="connsiteY17" fmla="*/ 180975 h 621899"/>
              <a:gd name="connsiteX18" fmla="*/ 372090 w 726896"/>
              <a:gd name="connsiteY18" fmla="*/ 159544 h 621899"/>
              <a:gd name="connsiteX19" fmla="*/ 388758 w 726896"/>
              <a:gd name="connsiteY19" fmla="*/ 140494 h 621899"/>
              <a:gd name="connsiteX20" fmla="*/ 407808 w 726896"/>
              <a:gd name="connsiteY20" fmla="*/ 130969 h 621899"/>
              <a:gd name="connsiteX21" fmla="*/ 412571 w 726896"/>
              <a:gd name="connsiteY21" fmla="*/ 121444 h 621899"/>
              <a:gd name="connsiteX22" fmla="*/ 419715 w 726896"/>
              <a:gd name="connsiteY22" fmla="*/ 119062 h 621899"/>
              <a:gd name="connsiteX23" fmla="*/ 429240 w 726896"/>
              <a:gd name="connsiteY23" fmla="*/ 114300 h 621899"/>
              <a:gd name="connsiteX24" fmla="*/ 450671 w 726896"/>
              <a:gd name="connsiteY24" fmla="*/ 100012 h 621899"/>
              <a:gd name="connsiteX25" fmla="*/ 462577 w 726896"/>
              <a:gd name="connsiteY25" fmla="*/ 92869 h 621899"/>
              <a:gd name="connsiteX26" fmla="*/ 469721 w 726896"/>
              <a:gd name="connsiteY26" fmla="*/ 85725 h 621899"/>
              <a:gd name="connsiteX27" fmla="*/ 481627 w 726896"/>
              <a:gd name="connsiteY27" fmla="*/ 83344 h 621899"/>
              <a:gd name="connsiteX28" fmla="*/ 491152 w 726896"/>
              <a:gd name="connsiteY28" fmla="*/ 80962 h 621899"/>
              <a:gd name="connsiteX29" fmla="*/ 538777 w 726896"/>
              <a:gd name="connsiteY29" fmla="*/ 73819 h 621899"/>
              <a:gd name="connsiteX30" fmla="*/ 545921 w 726896"/>
              <a:gd name="connsiteY30" fmla="*/ 66675 h 621899"/>
              <a:gd name="connsiteX31" fmla="*/ 553065 w 726896"/>
              <a:gd name="connsiteY31" fmla="*/ 61912 h 621899"/>
              <a:gd name="connsiteX32" fmla="*/ 557827 w 726896"/>
              <a:gd name="connsiteY32" fmla="*/ 50006 h 621899"/>
              <a:gd name="connsiteX33" fmla="*/ 560208 w 726896"/>
              <a:gd name="connsiteY33" fmla="*/ 42862 h 621899"/>
              <a:gd name="connsiteX34" fmla="*/ 567352 w 726896"/>
              <a:gd name="connsiteY34" fmla="*/ 38100 h 621899"/>
              <a:gd name="connsiteX35" fmla="*/ 584021 w 726896"/>
              <a:gd name="connsiteY35" fmla="*/ 28575 h 621899"/>
              <a:gd name="connsiteX36" fmla="*/ 595927 w 726896"/>
              <a:gd name="connsiteY36" fmla="*/ 16669 h 621899"/>
              <a:gd name="connsiteX37" fmla="*/ 600690 w 726896"/>
              <a:gd name="connsiteY37" fmla="*/ 9525 h 621899"/>
              <a:gd name="connsiteX38" fmla="*/ 614977 w 726896"/>
              <a:gd name="connsiteY38" fmla="*/ 0 h 621899"/>
              <a:gd name="connsiteX39" fmla="*/ 634027 w 726896"/>
              <a:gd name="connsiteY39" fmla="*/ 2381 h 621899"/>
              <a:gd name="connsiteX40" fmla="*/ 655458 w 726896"/>
              <a:gd name="connsiteY40" fmla="*/ 14287 h 621899"/>
              <a:gd name="connsiteX41" fmla="*/ 662602 w 726896"/>
              <a:gd name="connsiteY41" fmla="*/ 16669 h 621899"/>
              <a:gd name="connsiteX42" fmla="*/ 686415 w 726896"/>
              <a:gd name="connsiteY42" fmla="*/ 23812 h 621899"/>
              <a:gd name="connsiteX43" fmla="*/ 698321 w 726896"/>
              <a:gd name="connsiteY43" fmla="*/ 28575 h 621899"/>
              <a:gd name="connsiteX44" fmla="*/ 717371 w 726896"/>
              <a:gd name="connsiteY44" fmla="*/ 40481 h 621899"/>
              <a:gd name="connsiteX45" fmla="*/ 722133 w 726896"/>
              <a:gd name="connsiteY45" fmla="*/ 50006 h 621899"/>
              <a:gd name="connsiteX46" fmla="*/ 726896 w 726896"/>
              <a:gd name="connsiteY46" fmla="*/ 57150 h 621899"/>
              <a:gd name="connsiteX47" fmla="*/ 717371 w 726896"/>
              <a:gd name="connsiteY47" fmla="*/ 76200 h 621899"/>
              <a:gd name="connsiteX48" fmla="*/ 714990 w 726896"/>
              <a:gd name="connsiteY48" fmla="*/ 88106 h 621899"/>
              <a:gd name="connsiteX49" fmla="*/ 710227 w 726896"/>
              <a:gd name="connsiteY49" fmla="*/ 100012 h 621899"/>
              <a:gd name="connsiteX50" fmla="*/ 676890 w 726896"/>
              <a:gd name="connsiteY50" fmla="*/ 159544 h 621899"/>
              <a:gd name="connsiteX51" fmla="*/ 643552 w 726896"/>
              <a:gd name="connsiteY51" fmla="*/ 221456 h 621899"/>
              <a:gd name="connsiteX52" fmla="*/ 624502 w 726896"/>
              <a:gd name="connsiteY52" fmla="*/ 250031 h 621899"/>
              <a:gd name="connsiteX53" fmla="*/ 574496 w 726896"/>
              <a:gd name="connsiteY53" fmla="*/ 309562 h 621899"/>
              <a:gd name="connsiteX54" fmla="*/ 545921 w 726896"/>
              <a:gd name="connsiteY54" fmla="*/ 333375 h 621899"/>
              <a:gd name="connsiteX55" fmla="*/ 462577 w 726896"/>
              <a:gd name="connsiteY55" fmla="*/ 409575 h 621899"/>
              <a:gd name="connsiteX56" fmla="*/ 329227 w 726896"/>
              <a:gd name="connsiteY56" fmla="*/ 488156 h 621899"/>
              <a:gd name="connsiteX57" fmla="*/ 300652 w 726896"/>
              <a:gd name="connsiteY57" fmla="*/ 511969 h 621899"/>
              <a:gd name="connsiteX58" fmla="*/ 229215 w 726896"/>
              <a:gd name="connsiteY58" fmla="*/ 557212 h 621899"/>
              <a:gd name="connsiteX59" fmla="*/ 162540 w 726896"/>
              <a:gd name="connsiteY59" fmla="*/ 581025 h 621899"/>
              <a:gd name="connsiteX60" fmla="*/ 141108 w 726896"/>
              <a:gd name="connsiteY60" fmla="*/ 590550 h 621899"/>
              <a:gd name="connsiteX61" fmla="*/ 119677 w 726896"/>
              <a:gd name="connsiteY61" fmla="*/ 597694 h 621899"/>
              <a:gd name="connsiteX62" fmla="*/ 88721 w 726896"/>
              <a:gd name="connsiteY62" fmla="*/ 614362 h 621899"/>
              <a:gd name="connsiteX63" fmla="*/ 53002 w 726896"/>
              <a:gd name="connsiteY63" fmla="*/ 621506 h 621899"/>
              <a:gd name="connsiteX64" fmla="*/ 24427 w 726896"/>
              <a:gd name="connsiteY64" fmla="*/ 607219 h 621899"/>
              <a:gd name="connsiteX65" fmla="*/ 22046 w 726896"/>
              <a:gd name="connsiteY65" fmla="*/ 600075 h 621899"/>
              <a:gd name="connsiteX66" fmla="*/ 14902 w 726896"/>
              <a:gd name="connsiteY66" fmla="*/ 590550 h 621899"/>
              <a:gd name="connsiteX67" fmla="*/ 5377 w 726896"/>
              <a:gd name="connsiteY67" fmla="*/ 576262 h 621899"/>
              <a:gd name="connsiteX68" fmla="*/ 615 w 726896"/>
              <a:gd name="connsiteY68" fmla="*/ 554831 h 621899"/>
              <a:gd name="connsiteX69" fmla="*/ 2996 w 726896"/>
              <a:gd name="connsiteY69" fmla="*/ 481012 h 621899"/>
              <a:gd name="connsiteX70" fmla="*/ 17283 w 726896"/>
              <a:gd name="connsiteY70" fmla="*/ 459581 h 621899"/>
              <a:gd name="connsiteX71" fmla="*/ 24427 w 726896"/>
              <a:gd name="connsiteY71" fmla="*/ 447675 h 621899"/>
              <a:gd name="connsiteX72" fmla="*/ 41096 w 726896"/>
              <a:gd name="connsiteY72" fmla="*/ 435769 h 621899"/>
              <a:gd name="connsiteX73" fmla="*/ 50621 w 726896"/>
              <a:gd name="connsiteY73" fmla="*/ 426244 h 621899"/>
              <a:gd name="connsiteX74" fmla="*/ 67290 w 726896"/>
              <a:gd name="connsiteY74" fmla="*/ 416719 h 621899"/>
              <a:gd name="connsiteX75" fmla="*/ 81577 w 726896"/>
              <a:gd name="connsiteY75" fmla="*/ 400050 h 621899"/>
              <a:gd name="connsiteX76" fmla="*/ 88721 w 726896"/>
              <a:gd name="connsiteY76" fmla="*/ 392906 h 621899"/>
              <a:gd name="connsiteX77" fmla="*/ 105390 w 726896"/>
              <a:gd name="connsiteY77" fmla="*/ 376237 h 621899"/>
              <a:gd name="connsiteX78" fmla="*/ 107771 w 726896"/>
              <a:gd name="connsiteY78" fmla="*/ 369094 h 621899"/>
              <a:gd name="connsiteX79" fmla="*/ 124440 w 726896"/>
              <a:gd name="connsiteY79" fmla="*/ 361950 h 621899"/>
              <a:gd name="connsiteX80" fmla="*/ 133965 w 726896"/>
              <a:gd name="connsiteY80" fmla="*/ 352425 h 621899"/>
              <a:gd name="connsiteX81" fmla="*/ 141108 w 726896"/>
              <a:gd name="connsiteY81" fmla="*/ 347662 h 621899"/>
              <a:gd name="connsiteX82" fmla="*/ 141108 w 726896"/>
              <a:gd name="connsiteY82" fmla="*/ 328612 h 621899"/>
              <a:gd name="connsiteX0" fmla="*/ 141108 w 726896"/>
              <a:gd name="connsiteY0" fmla="*/ 328612 h 621899"/>
              <a:gd name="connsiteX1" fmla="*/ 162540 w 726896"/>
              <a:gd name="connsiteY1" fmla="*/ 316706 h 621899"/>
              <a:gd name="connsiteX2" fmla="*/ 176827 w 726896"/>
              <a:gd name="connsiteY2" fmla="*/ 304800 h 621899"/>
              <a:gd name="connsiteX3" fmla="*/ 183971 w 726896"/>
              <a:gd name="connsiteY3" fmla="*/ 300037 h 621899"/>
              <a:gd name="connsiteX4" fmla="*/ 193496 w 726896"/>
              <a:gd name="connsiteY4" fmla="*/ 278606 h 621899"/>
              <a:gd name="connsiteX5" fmla="*/ 203021 w 726896"/>
              <a:gd name="connsiteY5" fmla="*/ 276225 h 621899"/>
              <a:gd name="connsiteX6" fmla="*/ 217308 w 726896"/>
              <a:gd name="connsiteY6" fmla="*/ 271462 h 621899"/>
              <a:gd name="connsiteX7" fmla="*/ 241121 w 726896"/>
              <a:gd name="connsiteY7" fmla="*/ 257175 h 621899"/>
              <a:gd name="connsiteX8" fmla="*/ 248265 w 726896"/>
              <a:gd name="connsiteY8" fmla="*/ 250031 h 621899"/>
              <a:gd name="connsiteX9" fmla="*/ 255408 w 726896"/>
              <a:gd name="connsiteY9" fmla="*/ 235744 h 621899"/>
              <a:gd name="connsiteX10" fmla="*/ 262552 w 726896"/>
              <a:gd name="connsiteY10" fmla="*/ 230981 h 621899"/>
              <a:gd name="connsiteX11" fmla="*/ 274458 w 726896"/>
              <a:gd name="connsiteY11" fmla="*/ 216694 h 621899"/>
              <a:gd name="connsiteX12" fmla="*/ 281602 w 726896"/>
              <a:gd name="connsiteY12" fmla="*/ 211931 h 621899"/>
              <a:gd name="connsiteX13" fmla="*/ 288746 w 726896"/>
              <a:gd name="connsiteY13" fmla="*/ 204787 h 621899"/>
              <a:gd name="connsiteX14" fmla="*/ 307796 w 726896"/>
              <a:gd name="connsiteY14" fmla="*/ 200025 h 621899"/>
              <a:gd name="connsiteX15" fmla="*/ 326846 w 726896"/>
              <a:gd name="connsiteY15" fmla="*/ 190500 h 621899"/>
              <a:gd name="connsiteX16" fmla="*/ 333990 w 726896"/>
              <a:gd name="connsiteY16" fmla="*/ 185737 h 621899"/>
              <a:gd name="connsiteX17" fmla="*/ 348277 w 726896"/>
              <a:gd name="connsiteY17" fmla="*/ 180975 h 621899"/>
              <a:gd name="connsiteX18" fmla="*/ 372090 w 726896"/>
              <a:gd name="connsiteY18" fmla="*/ 159544 h 621899"/>
              <a:gd name="connsiteX19" fmla="*/ 388758 w 726896"/>
              <a:gd name="connsiteY19" fmla="*/ 140494 h 621899"/>
              <a:gd name="connsiteX20" fmla="*/ 407808 w 726896"/>
              <a:gd name="connsiteY20" fmla="*/ 130969 h 621899"/>
              <a:gd name="connsiteX21" fmla="*/ 412571 w 726896"/>
              <a:gd name="connsiteY21" fmla="*/ 121444 h 621899"/>
              <a:gd name="connsiteX22" fmla="*/ 419715 w 726896"/>
              <a:gd name="connsiteY22" fmla="*/ 119062 h 621899"/>
              <a:gd name="connsiteX23" fmla="*/ 429240 w 726896"/>
              <a:gd name="connsiteY23" fmla="*/ 114300 h 621899"/>
              <a:gd name="connsiteX24" fmla="*/ 450671 w 726896"/>
              <a:gd name="connsiteY24" fmla="*/ 100012 h 621899"/>
              <a:gd name="connsiteX25" fmla="*/ 462577 w 726896"/>
              <a:gd name="connsiteY25" fmla="*/ 92869 h 621899"/>
              <a:gd name="connsiteX26" fmla="*/ 469721 w 726896"/>
              <a:gd name="connsiteY26" fmla="*/ 85725 h 621899"/>
              <a:gd name="connsiteX27" fmla="*/ 481627 w 726896"/>
              <a:gd name="connsiteY27" fmla="*/ 83344 h 621899"/>
              <a:gd name="connsiteX28" fmla="*/ 491152 w 726896"/>
              <a:gd name="connsiteY28" fmla="*/ 80962 h 621899"/>
              <a:gd name="connsiteX29" fmla="*/ 538777 w 726896"/>
              <a:gd name="connsiteY29" fmla="*/ 73819 h 621899"/>
              <a:gd name="connsiteX30" fmla="*/ 545921 w 726896"/>
              <a:gd name="connsiteY30" fmla="*/ 66675 h 621899"/>
              <a:gd name="connsiteX31" fmla="*/ 553065 w 726896"/>
              <a:gd name="connsiteY31" fmla="*/ 61912 h 621899"/>
              <a:gd name="connsiteX32" fmla="*/ 557827 w 726896"/>
              <a:gd name="connsiteY32" fmla="*/ 50006 h 621899"/>
              <a:gd name="connsiteX33" fmla="*/ 560208 w 726896"/>
              <a:gd name="connsiteY33" fmla="*/ 42862 h 621899"/>
              <a:gd name="connsiteX34" fmla="*/ 567352 w 726896"/>
              <a:gd name="connsiteY34" fmla="*/ 38100 h 621899"/>
              <a:gd name="connsiteX35" fmla="*/ 584021 w 726896"/>
              <a:gd name="connsiteY35" fmla="*/ 28575 h 621899"/>
              <a:gd name="connsiteX36" fmla="*/ 595927 w 726896"/>
              <a:gd name="connsiteY36" fmla="*/ 16669 h 621899"/>
              <a:gd name="connsiteX37" fmla="*/ 600690 w 726896"/>
              <a:gd name="connsiteY37" fmla="*/ 9525 h 621899"/>
              <a:gd name="connsiteX38" fmla="*/ 614977 w 726896"/>
              <a:gd name="connsiteY38" fmla="*/ 0 h 621899"/>
              <a:gd name="connsiteX39" fmla="*/ 634027 w 726896"/>
              <a:gd name="connsiteY39" fmla="*/ 2381 h 621899"/>
              <a:gd name="connsiteX40" fmla="*/ 655458 w 726896"/>
              <a:gd name="connsiteY40" fmla="*/ 14287 h 621899"/>
              <a:gd name="connsiteX41" fmla="*/ 662602 w 726896"/>
              <a:gd name="connsiteY41" fmla="*/ 16669 h 621899"/>
              <a:gd name="connsiteX42" fmla="*/ 686415 w 726896"/>
              <a:gd name="connsiteY42" fmla="*/ 23812 h 621899"/>
              <a:gd name="connsiteX43" fmla="*/ 698321 w 726896"/>
              <a:gd name="connsiteY43" fmla="*/ 28575 h 621899"/>
              <a:gd name="connsiteX44" fmla="*/ 717371 w 726896"/>
              <a:gd name="connsiteY44" fmla="*/ 40481 h 621899"/>
              <a:gd name="connsiteX45" fmla="*/ 722133 w 726896"/>
              <a:gd name="connsiteY45" fmla="*/ 50006 h 621899"/>
              <a:gd name="connsiteX46" fmla="*/ 726896 w 726896"/>
              <a:gd name="connsiteY46" fmla="*/ 57150 h 621899"/>
              <a:gd name="connsiteX47" fmla="*/ 717371 w 726896"/>
              <a:gd name="connsiteY47" fmla="*/ 76200 h 621899"/>
              <a:gd name="connsiteX48" fmla="*/ 714990 w 726896"/>
              <a:gd name="connsiteY48" fmla="*/ 88106 h 621899"/>
              <a:gd name="connsiteX49" fmla="*/ 710227 w 726896"/>
              <a:gd name="connsiteY49" fmla="*/ 100012 h 621899"/>
              <a:gd name="connsiteX50" fmla="*/ 676890 w 726896"/>
              <a:gd name="connsiteY50" fmla="*/ 159544 h 621899"/>
              <a:gd name="connsiteX51" fmla="*/ 643552 w 726896"/>
              <a:gd name="connsiteY51" fmla="*/ 221456 h 621899"/>
              <a:gd name="connsiteX52" fmla="*/ 624502 w 726896"/>
              <a:gd name="connsiteY52" fmla="*/ 250031 h 621899"/>
              <a:gd name="connsiteX53" fmla="*/ 574496 w 726896"/>
              <a:gd name="connsiteY53" fmla="*/ 309562 h 621899"/>
              <a:gd name="connsiteX54" fmla="*/ 545921 w 726896"/>
              <a:gd name="connsiteY54" fmla="*/ 333375 h 621899"/>
              <a:gd name="connsiteX55" fmla="*/ 462577 w 726896"/>
              <a:gd name="connsiteY55" fmla="*/ 409575 h 621899"/>
              <a:gd name="connsiteX56" fmla="*/ 329227 w 726896"/>
              <a:gd name="connsiteY56" fmla="*/ 488156 h 621899"/>
              <a:gd name="connsiteX57" fmla="*/ 300652 w 726896"/>
              <a:gd name="connsiteY57" fmla="*/ 511969 h 621899"/>
              <a:gd name="connsiteX58" fmla="*/ 229215 w 726896"/>
              <a:gd name="connsiteY58" fmla="*/ 557212 h 621899"/>
              <a:gd name="connsiteX59" fmla="*/ 162540 w 726896"/>
              <a:gd name="connsiteY59" fmla="*/ 581025 h 621899"/>
              <a:gd name="connsiteX60" fmla="*/ 141108 w 726896"/>
              <a:gd name="connsiteY60" fmla="*/ 590550 h 621899"/>
              <a:gd name="connsiteX61" fmla="*/ 119677 w 726896"/>
              <a:gd name="connsiteY61" fmla="*/ 597694 h 621899"/>
              <a:gd name="connsiteX62" fmla="*/ 88721 w 726896"/>
              <a:gd name="connsiteY62" fmla="*/ 614362 h 621899"/>
              <a:gd name="connsiteX63" fmla="*/ 53002 w 726896"/>
              <a:gd name="connsiteY63" fmla="*/ 621506 h 621899"/>
              <a:gd name="connsiteX64" fmla="*/ 24427 w 726896"/>
              <a:gd name="connsiteY64" fmla="*/ 607219 h 621899"/>
              <a:gd name="connsiteX65" fmla="*/ 22046 w 726896"/>
              <a:gd name="connsiteY65" fmla="*/ 600075 h 621899"/>
              <a:gd name="connsiteX66" fmla="*/ 14902 w 726896"/>
              <a:gd name="connsiteY66" fmla="*/ 590550 h 621899"/>
              <a:gd name="connsiteX67" fmla="*/ 5377 w 726896"/>
              <a:gd name="connsiteY67" fmla="*/ 576262 h 621899"/>
              <a:gd name="connsiteX68" fmla="*/ 615 w 726896"/>
              <a:gd name="connsiteY68" fmla="*/ 554831 h 621899"/>
              <a:gd name="connsiteX69" fmla="*/ 2996 w 726896"/>
              <a:gd name="connsiteY69" fmla="*/ 481012 h 621899"/>
              <a:gd name="connsiteX70" fmla="*/ 17283 w 726896"/>
              <a:gd name="connsiteY70" fmla="*/ 459581 h 621899"/>
              <a:gd name="connsiteX71" fmla="*/ 24427 w 726896"/>
              <a:gd name="connsiteY71" fmla="*/ 447675 h 621899"/>
              <a:gd name="connsiteX72" fmla="*/ 41096 w 726896"/>
              <a:gd name="connsiteY72" fmla="*/ 435769 h 621899"/>
              <a:gd name="connsiteX73" fmla="*/ 50621 w 726896"/>
              <a:gd name="connsiteY73" fmla="*/ 426244 h 621899"/>
              <a:gd name="connsiteX74" fmla="*/ 67290 w 726896"/>
              <a:gd name="connsiteY74" fmla="*/ 416719 h 621899"/>
              <a:gd name="connsiteX75" fmla="*/ 81577 w 726896"/>
              <a:gd name="connsiteY75" fmla="*/ 400050 h 621899"/>
              <a:gd name="connsiteX76" fmla="*/ 88721 w 726896"/>
              <a:gd name="connsiteY76" fmla="*/ 392906 h 621899"/>
              <a:gd name="connsiteX77" fmla="*/ 105390 w 726896"/>
              <a:gd name="connsiteY77" fmla="*/ 376237 h 621899"/>
              <a:gd name="connsiteX78" fmla="*/ 107771 w 726896"/>
              <a:gd name="connsiteY78" fmla="*/ 369094 h 621899"/>
              <a:gd name="connsiteX79" fmla="*/ 124440 w 726896"/>
              <a:gd name="connsiteY79" fmla="*/ 361950 h 621899"/>
              <a:gd name="connsiteX80" fmla="*/ 133965 w 726896"/>
              <a:gd name="connsiteY80" fmla="*/ 352425 h 621899"/>
              <a:gd name="connsiteX81" fmla="*/ 141108 w 726896"/>
              <a:gd name="connsiteY81" fmla="*/ 347662 h 621899"/>
              <a:gd name="connsiteX82" fmla="*/ 141108 w 726896"/>
              <a:gd name="connsiteY82" fmla="*/ 328612 h 621899"/>
              <a:gd name="connsiteX0" fmla="*/ 141108 w 726896"/>
              <a:gd name="connsiteY0" fmla="*/ 328612 h 621899"/>
              <a:gd name="connsiteX1" fmla="*/ 162540 w 726896"/>
              <a:gd name="connsiteY1" fmla="*/ 316706 h 621899"/>
              <a:gd name="connsiteX2" fmla="*/ 176827 w 726896"/>
              <a:gd name="connsiteY2" fmla="*/ 304800 h 621899"/>
              <a:gd name="connsiteX3" fmla="*/ 183971 w 726896"/>
              <a:gd name="connsiteY3" fmla="*/ 300037 h 621899"/>
              <a:gd name="connsiteX4" fmla="*/ 193496 w 726896"/>
              <a:gd name="connsiteY4" fmla="*/ 278606 h 621899"/>
              <a:gd name="connsiteX5" fmla="*/ 203021 w 726896"/>
              <a:gd name="connsiteY5" fmla="*/ 276225 h 621899"/>
              <a:gd name="connsiteX6" fmla="*/ 217308 w 726896"/>
              <a:gd name="connsiteY6" fmla="*/ 271462 h 621899"/>
              <a:gd name="connsiteX7" fmla="*/ 241121 w 726896"/>
              <a:gd name="connsiteY7" fmla="*/ 257175 h 621899"/>
              <a:gd name="connsiteX8" fmla="*/ 248265 w 726896"/>
              <a:gd name="connsiteY8" fmla="*/ 250031 h 621899"/>
              <a:gd name="connsiteX9" fmla="*/ 255408 w 726896"/>
              <a:gd name="connsiteY9" fmla="*/ 235744 h 621899"/>
              <a:gd name="connsiteX10" fmla="*/ 262552 w 726896"/>
              <a:gd name="connsiteY10" fmla="*/ 230981 h 621899"/>
              <a:gd name="connsiteX11" fmla="*/ 274458 w 726896"/>
              <a:gd name="connsiteY11" fmla="*/ 216694 h 621899"/>
              <a:gd name="connsiteX12" fmla="*/ 281602 w 726896"/>
              <a:gd name="connsiteY12" fmla="*/ 211931 h 621899"/>
              <a:gd name="connsiteX13" fmla="*/ 288746 w 726896"/>
              <a:gd name="connsiteY13" fmla="*/ 204787 h 621899"/>
              <a:gd name="connsiteX14" fmla="*/ 307796 w 726896"/>
              <a:gd name="connsiteY14" fmla="*/ 200025 h 621899"/>
              <a:gd name="connsiteX15" fmla="*/ 326846 w 726896"/>
              <a:gd name="connsiteY15" fmla="*/ 190500 h 621899"/>
              <a:gd name="connsiteX16" fmla="*/ 333990 w 726896"/>
              <a:gd name="connsiteY16" fmla="*/ 185737 h 621899"/>
              <a:gd name="connsiteX17" fmla="*/ 348277 w 726896"/>
              <a:gd name="connsiteY17" fmla="*/ 180975 h 621899"/>
              <a:gd name="connsiteX18" fmla="*/ 372090 w 726896"/>
              <a:gd name="connsiteY18" fmla="*/ 159544 h 621899"/>
              <a:gd name="connsiteX19" fmla="*/ 388758 w 726896"/>
              <a:gd name="connsiteY19" fmla="*/ 140494 h 621899"/>
              <a:gd name="connsiteX20" fmla="*/ 407808 w 726896"/>
              <a:gd name="connsiteY20" fmla="*/ 130969 h 621899"/>
              <a:gd name="connsiteX21" fmla="*/ 412571 w 726896"/>
              <a:gd name="connsiteY21" fmla="*/ 121444 h 621899"/>
              <a:gd name="connsiteX22" fmla="*/ 419715 w 726896"/>
              <a:gd name="connsiteY22" fmla="*/ 119062 h 621899"/>
              <a:gd name="connsiteX23" fmla="*/ 429240 w 726896"/>
              <a:gd name="connsiteY23" fmla="*/ 114300 h 621899"/>
              <a:gd name="connsiteX24" fmla="*/ 450671 w 726896"/>
              <a:gd name="connsiteY24" fmla="*/ 100012 h 621899"/>
              <a:gd name="connsiteX25" fmla="*/ 462577 w 726896"/>
              <a:gd name="connsiteY25" fmla="*/ 92869 h 621899"/>
              <a:gd name="connsiteX26" fmla="*/ 469721 w 726896"/>
              <a:gd name="connsiteY26" fmla="*/ 85725 h 621899"/>
              <a:gd name="connsiteX27" fmla="*/ 481627 w 726896"/>
              <a:gd name="connsiteY27" fmla="*/ 83344 h 621899"/>
              <a:gd name="connsiteX28" fmla="*/ 491152 w 726896"/>
              <a:gd name="connsiteY28" fmla="*/ 80962 h 621899"/>
              <a:gd name="connsiteX29" fmla="*/ 538777 w 726896"/>
              <a:gd name="connsiteY29" fmla="*/ 73819 h 621899"/>
              <a:gd name="connsiteX30" fmla="*/ 545921 w 726896"/>
              <a:gd name="connsiteY30" fmla="*/ 66675 h 621899"/>
              <a:gd name="connsiteX31" fmla="*/ 553065 w 726896"/>
              <a:gd name="connsiteY31" fmla="*/ 61912 h 621899"/>
              <a:gd name="connsiteX32" fmla="*/ 557827 w 726896"/>
              <a:gd name="connsiteY32" fmla="*/ 50006 h 621899"/>
              <a:gd name="connsiteX33" fmla="*/ 560208 w 726896"/>
              <a:gd name="connsiteY33" fmla="*/ 42862 h 621899"/>
              <a:gd name="connsiteX34" fmla="*/ 567352 w 726896"/>
              <a:gd name="connsiteY34" fmla="*/ 38100 h 621899"/>
              <a:gd name="connsiteX35" fmla="*/ 584021 w 726896"/>
              <a:gd name="connsiteY35" fmla="*/ 28575 h 621899"/>
              <a:gd name="connsiteX36" fmla="*/ 595927 w 726896"/>
              <a:gd name="connsiteY36" fmla="*/ 16669 h 621899"/>
              <a:gd name="connsiteX37" fmla="*/ 600690 w 726896"/>
              <a:gd name="connsiteY37" fmla="*/ 9525 h 621899"/>
              <a:gd name="connsiteX38" fmla="*/ 614977 w 726896"/>
              <a:gd name="connsiteY38" fmla="*/ 0 h 621899"/>
              <a:gd name="connsiteX39" fmla="*/ 634027 w 726896"/>
              <a:gd name="connsiteY39" fmla="*/ 2381 h 621899"/>
              <a:gd name="connsiteX40" fmla="*/ 655458 w 726896"/>
              <a:gd name="connsiteY40" fmla="*/ 14287 h 621899"/>
              <a:gd name="connsiteX41" fmla="*/ 662602 w 726896"/>
              <a:gd name="connsiteY41" fmla="*/ 16669 h 621899"/>
              <a:gd name="connsiteX42" fmla="*/ 686415 w 726896"/>
              <a:gd name="connsiteY42" fmla="*/ 23812 h 621899"/>
              <a:gd name="connsiteX43" fmla="*/ 698321 w 726896"/>
              <a:gd name="connsiteY43" fmla="*/ 28575 h 621899"/>
              <a:gd name="connsiteX44" fmla="*/ 717371 w 726896"/>
              <a:gd name="connsiteY44" fmla="*/ 40481 h 621899"/>
              <a:gd name="connsiteX45" fmla="*/ 722133 w 726896"/>
              <a:gd name="connsiteY45" fmla="*/ 50006 h 621899"/>
              <a:gd name="connsiteX46" fmla="*/ 726896 w 726896"/>
              <a:gd name="connsiteY46" fmla="*/ 57150 h 621899"/>
              <a:gd name="connsiteX47" fmla="*/ 717371 w 726896"/>
              <a:gd name="connsiteY47" fmla="*/ 76200 h 621899"/>
              <a:gd name="connsiteX48" fmla="*/ 714990 w 726896"/>
              <a:gd name="connsiteY48" fmla="*/ 88106 h 621899"/>
              <a:gd name="connsiteX49" fmla="*/ 710227 w 726896"/>
              <a:gd name="connsiteY49" fmla="*/ 100012 h 621899"/>
              <a:gd name="connsiteX50" fmla="*/ 676890 w 726896"/>
              <a:gd name="connsiteY50" fmla="*/ 159544 h 621899"/>
              <a:gd name="connsiteX51" fmla="*/ 643552 w 726896"/>
              <a:gd name="connsiteY51" fmla="*/ 221456 h 621899"/>
              <a:gd name="connsiteX52" fmla="*/ 624502 w 726896"/>
              <a:gd name="connsiteY52" fmla="*/ 250031 h 621899"/>
              <a:gd name="connsiteX53" fmla="*/ 574496 w 726896"/>
              <a:gd name="connsiteY53" fmla="*/ 309562 h 621899"/>
              <a:gd name="connsiteX54" fmla="*/ 545921 w 726896"/>
              <a:gd name="connsiteY54" fmla="*/ 333375 h 621899"/>
              <a:gd name="connsiteX55" fmla="*/ 462577 w 726896"/>
              <a:gd name="connsiteY55" fmla="*/ 409575 h 621899"/>
              <a:gd name="connsiteX56" fmla="*/ 329227 w 726896"/>
              <a:gd name="connsiteY56" fmla="*/ 488156 h 621899"/>
              <a:gd name="connsiteX57" fmla="*/ 300652 w 726896"/>
              <a:gd name="connsiteY57" fmla="*/ 511969 h 621899"/>
              <a:gd name="connsiteX58" fmla="*/ 229215 w 726896"/>
              <a:gd name="connsiteY58" fmla="*/ 557212 h 621899"/>
              <a:gd name="connsiteX59" fmla="*/ 162540 w 726896"/>
              <a:gd name="connsiteY59" fmla="*/ 581025 h 621899"/>
              <a:gd name="connsiteX60" fmla="*/ 141108 w 726896"/>
              <a:gd name="connsiteY60" fmla="*/ 590550 h 621899"/>
              <a:gd name="connsiteX61" fmla="*/ 119677 w 726896"/>
              <a:gd name="connsiteY61" fmla="*/ 597694 h 621899"/>
              <a:gd name="connsiteX62" fmla="*/ 88721 w 726896"/>
              <a:gd name="connsiteY62" fmla="*/ 614362 h 621899"/>
              <a:gd name="connsiteX63" fmla="*/ 53002 w 726896"/>
              <a:gd name="connsiteY63" fmla="*/ 621506 h 621899"/>
              <a:gd name="connsiteX64" fmla="*/ 24427 w 726896"/>
              <a:gd name="connsiteY64" fmla="*/ 607219 h 621899"/>
              <a:gd name="connsiteX65" fmla="*/ 22046 w 726896"/>
              <a:gd name="connsiteY65" fmla="*/ 600075 h 621899"/>
              <a:gd name="connsiteX66" fmla="*/ 14902 w 726896"/>
              <a:gd name="connsiteY66" fmla="*/ 590550 h 621899"/>
              <a:gd name="connsiteX67" fmla="*/ 5377 w 726896"/>
              <a:gd name="connsiteY67" fmla="*/ 576262 h 621899"/>
              <a:gd name="connsiteX68" fmla="*/ 615 w 726896"/>
              <a:gd name="connsiteY68" fmla="*/ 554831 h 621899"/>
              <a:gd name="connsiteX69" fmla="*/ 2996 w 726896"/>
              <a:gd name="connsiteY69" fmla="*/ 481012 h 621899"/>
              <a:gd name="connsiteX70" fmla="*/ 17283 w 726896"/>
              <a:gd name="connsiteY70" fmla="*/ 459581 h 621899"/>
              <a:gd name="connsiteX71" fmla="*/ 24427 w 726896"/>
              <a:gd name="connsiteY71" fmla="*/ 447675 h 621899"/>
              <a:gd name="connsiteX72" fmla="*/ 41096 w 726896"/>
              <a:gd name="connsiteY72" fmla="*/ 435769 h 621899"/>
              <a:gd name="connsiteX73" fmla="*/ 50621 w 726896"/>
              <a:gd name="connsiteY73" fmla="*/ 426244 h 621899"/>
              <a:gd name="connsiteX74" fmla="*/ 67290 w 726896"/>
              <a:gd name="connsiteY74" fmla="*/ 416719 h 621899"/>
              <a:gd name="connsiteX75" fmla="*/ 81577 w 726896"/>
              <a:gd name="connsiteY75" fmla="*/ 400050 h 621899"/>
              <a:gd name="connsiteX76" fmla="*/ 88721 w 726896"/>
              <a:gd name="connsiteY76" fmla="*/ 392906 h 621899"/>
              <a:gd name="connsiteX77" fmla="*/ 105390 w 726896"/>
              <a:gd name="connsiteY77" fmla="*/ 376237 h 621899"/>
              <a:gd name="connsiteX78" fmla="*/ 107771 w 726896"/>
              <a:gd name="connsiteY78" fmla="*/ 369094 h 621899"/>
              <a:gd name="connsiteX79" fmla="*/ 124440 w 726896"/>
              <a:gd name="connsiteY79" fmla="*/ 361950 h 621899"/>
              <a:gd name="connsiteX80" fmla="*/ 133965 w 726896"/>
              <a:gd name="connsiteY80" fmla="*/ 352425 h 621899"/>
              <a:gd name="connsiteX81" fmla="*/ 141108 w 726896"/>
              <a:gd name="connsiteY81" fmla="*/ 347662 h 621899"/>
              <a:gd name="connsiteX82" fmla="*/ 141108 w 726896"/>
              <a:gd name="connsiteY82" fmla="*/ 328612 h 62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26896" h="621899">
                <a:moveTo>
                  <a:pt x="141108" y="328612"/>
                </a:moveTo>
                <a:cubicBezTo>
                  <a:pt x="144680" y="323453"/>
                  <a:pt x="149966" y="320897"/>
                  <a:pt x="162540" y="316706"/>
                </a:cubicBezTo>
                <a:cubicBezTo>
                  <a:pt x="180273" y="304884"/>
                  <a:pt x="158495" y="320077"/>
                  <a:pt x="176827" y="304800"/>
                </a:cubicBezTo>
                <a:cubicBezTo>
                  <a:pt x="179026" y="302968"/>
                  <a:pt x="181590" y="301625"/>
                  <a:pt x="183971" y="300037"/>
                </a:cubicBezTo>
                <a:cubicBezTo>
                  <a:pt x="184911" y="297217"/>
                  <a:pt x="188643" y="281841"/>
                  <a:pt x="193496" y="278606"/>
                </a:cubicBezTo>
                <a:cubicBezTo>
                  <a:pt x="196219" y="276791"/>
                  <a:pt x="199886" y="277165"/>
                  <a:pt x="203021" y="276225"/>
                </a:cubicBezTo>
                <a:cubicBezTo>
                  <a:pt x="207829" y="274782"/>
                  <a:pt x="213131" y="274247"/>
                  <a:pt x="217308" y="271462"/>
                </a:cubicBezTo>
                <a:cubicBezTo>
                  <a:pt x="234550" y="259968"/>
                  <a:pt x="226476" y="264497"/>
                  <a:pt x="241121" y="257175"/>
                </a:cubicBezTo>
                <a:cubicBezTo>
                  <a:pt x="243502" y="254794"/>
                  <a:pt x="246397" y="252833"/>
                  <a:pt x="248265" y="250031"/>
                </a:cubicBezTo>
                <a:cubicBezTo>
                  <a:pt x="256012" y="238410"/>
                  <a:pt x="244168" y="246984"/>
                  <a:pt x="255408" y="235744"/>
                </a:cubicBezTo>
                <a:cubicBezTo>
                  <a:pt x="257432" y="233720"/>
                  <a:pt x="260353" y="232813"/>
                  <a:pt x="262552" y="230981"/>
                </a:cubicBezTo>
                <a:cubicBezTo>
                  <a:pt x="285963" y="211471"/>
                  <a:pt x="255725" y="235427"/>
                  <a:pt x="274458" y="216694"/>
                </a:cubicBezTo>
                <a:cubicBezTo>
                  <a:pt x="276482" y="214670"/>
                  <a:pt x="279403" y="213763"/>
                  <a:pt x="281602" y="211931"/>
                </a:cubicBezTo>
                <a:cubicBezTo>
                  <a:pt x="284189" y="209775"/>
                  <a:pt x="285680" y="206181"/>
                  <a:pt x="288746" y="204787"/>
                </a:cubicBezTo>
                <a:cubicBezTo>
                  <a:pt x="294705" y="202079"/>
                  <a:pt x="307796" y="200025"/>
                  <a:pt x="307796" y="200025"/>
                </a:cubicBezTo>
                <a:cubicBezTo>
                  <a:pt x="321346" y="186475"/>
                  <a:pt x="307379" y="197801"/>
                  <a:pt x="326846" y="190500"/>
                </a:cubicBezTo>
                <a:cubicBezTo>
                  <a:pt x="329526" y="189495"/>
                  <a:pt x="331375" y="186899"/>
                  <a:pt x="333990" y="185737"/>
                </a:cubicBezTo>
                <a:cubicBezTo>
                  <a:pt x="338577" y="183698"/>
                  <a:pt x="348277" y="180975"/>
                  <a:pt x="348277" y="180975"/>
                </a:cubicBezTo>
                <a:cubicBezTo>
                  <a:pt x="357432" y="174109"/>
                  <a:pt x="364768" y="169308"/>
                  <a:pt x="372090" y="159544"/>
                </a:cubicBezTo>
                <a:cubicBezTo>
                  <a:pt x="376479" y="153692"/>
                  <a:pt x="382591" y="144605"/>
                  <a:pt x="388758" y="140494"/>
                </a:cubicBezTo>
                <a:cubicBezTo>
                  <a:pt x="394665" y="136556"/>
                  <a:pt x="407808" y="130969"/>
                  <a:pt x="407808" y="130969"/>
                </a:cubicBezTo>
                <a:cubicBezTo>
                  <a:pt x="409396" y="127794"/>
                  <a:pt x="410061" y="123954"/>
                  <a:pt x="412571" y="121444"/>
                </a:cubicBezTo>
                <a:cubicBezTo>
                  <a:pt x="414346" y="119669"/>
                  <a:pt x="417408" y="120051"/>
                  <a:pt x="419715" y="119062"/>
                </a:cubicBezTo>
                <a:cubicBezTo>
                  <a:pt x="422978" y="117664"/>
                  <a:pt x="426065" y="115887"/>
                  <a:pt x="429240" y="114300"/>
                </a:cubicBezTo>
                <a:cubicBezTo>
                  <a:pt x="441241" y="102297"/>
                  <a:pt x="431643" y="110391"/>
                  <a:pt x="450671" y="100012"/>
                </a:cubicBezTo>
                <a:cubicBezTo>
                  <a:pt x="454734" y="97796"/>
                  <a:pt x="458874" y="95646"/>
                  <a:pt x="462577" y="92869"/>
                </a:cubicBezTo>
                <a:cubicBezTo>
                  <a:pt x="465271" y="90848"/>
                  <a:pt x="466709" y="87231"/>
                  <a:pt x="469721" y="85725"/>
                </a:cubicBezTo>
                <a:cubicBezTo>
                  <a:pt x="473341" y="83915"/>
                  <a:pt x="477676" y="84222"/>
                  <a:pt x="481627" y="83344"/>
                </a:cubicBezTo>
                <a:cubicBezTo>
                  <a:pt x="484822" y="82634"/>
                  <a:pt x="488017" y="81902"/>
                  <a:pt x="491152" y="80962"/>
                </a:cubicBezTo>
                <a:cubicBezTo>
                  <a:pt x="519628" y="72419"/>
                  <a:pt x="492401" y="77131"/>
                  <a:pt x="538777" y="73819"/>
                </a:cubicBezTo>
                <a:cubicBezTo>
                  <a:pt x="541158" y="71438"/>
                  <a:pt x="543334" y="68831"/>
                  <a:pt x="545921" y="66675"/>
                </a:cubicBezTo>
                <a:cubicBezTo>
                  <a:pt x="548120" y="64843"/>
                  <a:pt x="551401" y="64241"/>
                  <a:pt x="553065" y="61912"/>
                </a:cubicBezTo>
                <a:cubicBezTo>
                  <a:pt x="555549" y="58434"/>
                  <a:pt x="556326" y="54008"/>
                  <a:pt x="557827" y="50006"/>
                </a:cubicBezTo>
                <a:cubicBezTo>
                  <a:pt x="558708" y="47656"/>
                  <a:pt x="558640" y="44822"/>
                  <a:pt x="560208" y="42862"/>
                </a:cubicBezTo>
                <a:cubicBezTo>
                  <a:pt x="561996" y="40627"/>
                  <a:pt x="565153" y="39932"/>
                  <a:pt x="567352" y="38100"/>
                </a:cubicBezTo>
                <a:cubicBezTo>
                  <a:pt x="579513" y="27966"/>
                  <a:pt x="568602" y="32429"/>
                  <a:pt x="584021" y="28575"/>
                </a:cubicBezTo>
                <a:cubicBezTo>
                  <a:pt x="595685" y="5245"/>
                  <a:pt x="581329" y="28347"/>
                  <a:pt x="595927" y="16669"/>
                </a:cubicBezTo>
                <a:cubicBezTo>
                  <a:pt x="598162" y="14881"/>
                  <a:pt x="598858" y="11724"/>
                  <a:pt x="600690" y="9525"/>
                </a:cubicBezTo>
                <a:cubicBezTo>
                  <a:pt x="607551" y="1292"/>
                  <a:pt x="606172" y="2935"/>
                  <a:pt x="614977" y="0"/>
                </a:cubicBezTo>
                <a:cubicBezTo>
                  <a:pt x="621327" y="794"/>
                  <a:pt x="627819" y="829"/>
                  <a:pt x="634027" y="2381"/>
                </a:cubicBezTo>
                <a:cubicBezTo>
                  <a:pt x="638609" y="3526"/>
                  <a:pt x="652350" y="12733"/>
                  <a:pt x="655458" y="14287"/>
                </a:cubicBezTo>
                <a:cubicBezTo>
                  <a:pt x="657703" y="15410"/>
                  <a:pt x="660295" y="15680"/>
                  <a:pt x="662602" y="16669"/>
                </a:cubicBezTo>
                <a:cubicBezTo>
                  <a:pt x="680218" y="24219"/>
                  <a:pt x="663495" y="19993"/>
                  <a:pt x="686415" y="23812"/>
                </a:cubicBezTo>
                <a:cubicBezTo>
                  <a:pt x="690384" y="25400"/>
                  <a:pt x="694557" y="26548"/>
                  <a:pt x="698321" y="28575"/>
                </a:cubicBezTo>
                <a:cubicBezTo>
                  <a:pt x="704914" y="32125"/>
                  <a:pt x="717371" y="40481"/>
                  <a:pt x="717371" y="40481"/>
                </a:cubicBezTo>
                <a:cubicBezTo>
                  <a:pt x="718958" y="43656"/>
                  <a:pt x="720372" y="46924"/>
                  <a:pt x="722133" y="50006"/>
                </a:cubicBezTo>
                <a:cubicBezTo>
                  <a:pt x="723553" y="52491"/>
                  <a:pt x="726896" y="54288"/>
                  <a:pt x="726896" y="57150"/>
                </a:cubicBezTo>
                <a:cubicBezTo>
                  <a:pt x="726896" y="62973"/>
                  <a:pt x="720603" y="71351"/>
                  <a:pt x="717371" y="76200"/>
                </a:cubicBezTo>
                <a:cubicBezTo>
                  <a:pt x="716577" y="80169"/>
                  <a:pt x="716153" y="84229"/>
                  <a:pt x="714990" y="88106"/>
                </a:cubicBezTo>
                <a:cubicBezTo>
                  <a:pt x="713762" y="92200"/>
                  <a:pt x="711996" y="96121"/>
                  <a:pt x="710227" y="100012"/>
                </a:cubicBezTo>
                <a:cubicBezTo>
                  <a:pt x="698199" y="126472"/>
                  <a:pt x="696230" y="120866"/>
                  <a:pt x="676890" y="159544"/>
                </a:cubicBezTo>
                <a:cubicBezTo>
                  <a:pt x="663627" y="186068"/>
                  <a:pt x="659774" y="195095"/>
                  <a:pt x="643552" y="221456"/>
                </a:cubicBezTo>
                <a:cubicBezTo>
                  <a:pt x="637552" y="231205"/>
                  <a:pt x="631564" y="241021"/>
                  <a:pt x="624502" y="250031"/>
                </a:cubicBezTo>
                <a:cubicBezTo>
                  <a:pt x="608515" y="270428"/>
                  <a:pt x="594405" y="292971"/>
                  <a:pt x="574496" y="309562"/>
                </a:cubicBezTo>
                <a:cubicBezTo>
                  <a:pt x="564971" y="317500"/>
                  <a:pt x="554950" y="324877"/>
                  <a:pt x="545921" y="333375"/>
                </a:cubicBezTo>
                <a:cubicBezTo>
                  <a:pt x="518481" y="359201"/>
                  <a:pt x="495103" y="389559"/>
                  <a:pt x="462577" y="409575"/>
                </a:cubicBezTo>
                <a:cubicBezTo>
                  <a:pt x="415523" y="438531"/>
                  <a:pt x="372500" y="456820"/>
                  <a:pt x="329227" y="488156"/>
                </a:cubicBezTo>
                <a:cubicBezTo>
                  <a:pt x="319185" y="495428"/>
                  <a:pt x="310439" y="504357"/>
                  <a:pt x="300652" y="511969"/>
                </a:cubicBezTo>
                <a:cubicBezTo>
                  <a:pt x="270220" y="535638"/>
                  <a:pt x="263184" y="540813"/>
                  <a:pt x="229215" y="557212"/>
                </a:cubicBezTo>
                <a:cubicBezTo>
                  <a:pt x="181259" y="580364"/>
                  <a:pt x="211321" y="564058"/>
                  <a:pt x="162540" y="581025"/>
                </a:cubicBezTo>
                <a:cubicBezTo>
                  <a:pt x="155156" y="583593"/>
                  <a:pt x="148394" y="587716"/>
                  <a:pt x="141108" y="590550"/>
                </a:cubicBezTo>
                <a:cubicBezTo>
                  <a:pt x="134090" y="593279"/>
                  <a:pt x="126576" y="594676"/>
                  <a:pt x="119677" y="597694"/>
                </a:cubicBezTo>
                <a:cubicBezTo>
                  <a:pt x="109487" y="602152"/>
                  <a:pt x="99495" y="610771"/>
                  <a:pt x="88721" y="614362"/>
                </a:cubicBezTo>
                <a:cubicBezTo>
                  <a:pt x="80000" y="617269"/>
                  <a:pt x="63013" y="619838"/>
                  <a:pt x="53002" y="621506"/>
                </a:cubicBezTo>
                <a:cubicBezTo>
                  <a:pt x="33498" y="617172"/>
                  <a:pt x="32816" y="621899"/>
                  <a:pt x="24427" y="607219"/>
                </a:cubicBezTo>
                <a:cubicBezTo>
                  <a:pt x="23182" y="605040"/>
                  <a:pt x="23291" y="602254"/>
                  <a:pt x="22046" y="600075"/>
                </a:cubicBezTo>
                <a:cubicBezTo>
                  <a:pt x="20077" y="596629"/>
                  <a:pt x="17178" y="593801"/>
                  <a:pt x="14902" y="590550"/>
                </a:cubicBezTo>
                <a:cubicBezTo>
                  <a:pt x="11620" y="585861"/>
                  <a:pt x="5377" y="576262"/>
                  <a:pt x="5377" y="576262"/>
                </a:cubicBezTo>
                <a:cubicBezTo>
                  <a:pt x="3790" y="569118"/>
                  <a:pt x="798" y="562147"/>
                  <a:pt x="615" y="554831"/>
                </a:cubicBezTo>
                <a:cubicBezTo>
                  <a:pt x="0" y="530220"/>
                  <a:pt x="277" y="505481"/>
                  <a:pt x="2996" y="481012"/>
                </a:cubicBezTo>
                <a:cubicBezTo>
                  <a:pt x="3457" y="476864"/>
                  <a:pt x="14845" y="463239"/>
                  <a:pt x="17283" y="459581"/>
                </a:cubicBezTo>
                <a:cubicBezTo>
                  <a:pt x="19850" y="455730"/>
                  <a:pt x="21154" y="450948"/>
                  <a:pt x="24427" y="447675"/>
                </a:cubicBezTo>
                <a:cubicBezTo>
                  <a:pt x="29255" y="442847"/>
                  <a:pt x="35811" y="440093"/>
                  <a:pt x="41096" y="435769"/>
                </a:cubicBezTo>
                <a:cubicBezTo>
                  <a:pt x="44571" y="432926"/>
                  <a:pt x="46990" y="428885"/>
                  <a:pt x="50621" y="426244"/>
                </a:cubicBezTo>
                <a:cubicBezTo>
                  <a:pt x="55797" y="422480"/>
                  <a:pt x="62114" y="420483"/>
                  <a:pt x="67290" y="416719"/>
                </a:cubicBezTo>
                <a:cubicBezTo>
                  <a:pt x="79400" y="407912"/>
                  <a:pt x="73967" y="409183"/>
                  <a:pt x="81577" y="400050"/>
                </a:cubicBezTo>
                <a:cubicBezTo>
                  <a:pt x="83733" y="397463"/>
                  <a:pt x="86653" y="395564"/>
                  <a:pt x="88721" y="392906"/>
                </a:cubicBezTo>
                <a:cubicBezTo>
                  <a:pt x="102095" y="375711"/>
                  <a:pt x="91739" y="380789"/>
                  <a:pt x="105390" y="376237"/>
                </a:cubicBezTo>
                <a:cubicBezTo>
                  <a:pt x="106184" y="373856"/>
                  <a:pt x="105996" y="370869"/>
                  <a:pt x="107771" y="369094"/>
                </a:cubicBezTo>
                <a:cubicBezTo>
                  <a:pt x="110715" y="366150"/>
                  <a:pt x="120169" y="363373"/>
                  <a:pt x="124440" y="361950"/>
                </a:cubicBezTo>
                <a:cubicBezTo>
                  <a:pt x="127615" y="358775"/>
                  <a:pt x="130556" y="355347"/>
                  <a:pt x="133965" y="352425"/>
                </a:cubicBezTo>
                <a:cubicBezTo>
                  <a:pt x="136138" y="350562"/>
                  <a:pt x="139591" y="350089"/>
                  <a:pt x="141108" y="347662"/>
                </a:cubicBezTo>
                <a:cubicBezTo>
                  <a:pt x="143769" y="343405"/>
                  <a:pt x="137536" y="333771"/>
                  <a:pt x="141108" y="32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57300" y="3200400"/>
            <a:ext cx="610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</a:rPr>
              <a:t>P </a:t>
            </a:r>
            <a:r>
              <a:rPr lang="en-US" dirty="0" smtClean="0"/>
              <a:t>(We miss ascent direction despite k trials)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0275" y="3829050"/>
            <a:ext cx="64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large must </a:t>
            </a:r>
            <a:r>
              <a:rPr lang="en-US" i="1" dirty="0" smtClean="0">
                <a:latin typeface="Cambria Math" pitchFamily="18" charset="0"/>
              </a:rPr>
              <a:t>k</a:t>
            </a:r>
            <a:r>
              <a:rPr lang="en-US" dirty="0" smtClean="0"/>
              <a:t> be for                if                ?</a:t>
            </a:r>
            <a:endParaRPr lang="en-US" dirty="0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238500"/>
            <a:ext cx="1428750" cy="428625"/>
          </a:xfrm>
          <a:prstGeom prst="rect">
            <a:avLst/>
          </a:prstGeom>
          <a:noFill/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886200"/>
            <a:ext cx="1143000" cy="4095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543300" y="4572000"/>
            <a:ext cx="1382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 </a:t>
            </a:r>
          </a:p>
          <a:p>
            <a:endParaRPr lang="en-US" dirty="0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107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00" y="4629150"/>
            <a:ext cx="1076325" cy="409575"/>
          </a:xfrm>
          <a:prstGeom prst="rect">
            <a:avLst/>
          </a:prstGeom>
          <a:noFill/>
        </p:spPr>
      </p:pic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2628900"/>
            <a:ext cx="3924300" cy="409575"/>
          </a:xfrm>
          <a:prstGeom prst="rect">
            <a:avLst/>
          </a:prstGeom>
          <a:noFill/>
        </p:spPr>
      </p:pic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113" name="Picture 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628900"/>
            <a:ext cx="2647950" cy="409575"/>
          </a:xfrm>
          <a:prstGeom prst="rect">
            <a:avLst/>
          </a:prstGeom>
          <a:noFill/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3886200"/>
            <a:ext cx="116205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Artificial: 300 features, 50 </a:t>
            </a:r>
            <a:r>
              <a:rPr lang="en-US" dirty="0" err="1" smtClean="0"/>
              <a:t>urls</a:t>
            </a:r>
            <a:r>
              <a:rPr lang="en-US" dirty="0" smtClean="0"/>
              <a:t>/query, 10k/5k/10k train/valid/test split</a:t>
            </a:r>
          </a:p>
          <a:p>
            <a:r>
              <a:rPr lang="en-US" dirty="0" smtClean="0"/>
              <a:t>Web 1: 420 features, 26 </a:t>
            </a:r>
            <a:r>
              <a:rPr lang="en-US" dirty="0" err="1" smtClean="0"/>
              <a:t>urls</a:t>
            </a:r>
            <a:r>
              <a:rPr lang="en-US" dirty="0" smtClean="0"/>
              <a:t>/query, 10k/5k/10k split</a:t>
            </a:r>
          </a:p>
          <a:p>
            <a:r>
              <a:rPr lang="en-US" dirty="0" smtClean="0"/>
              <a:t>Web 2: 30k/5k/10k split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  function to choose?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66700"/>
            <a:ext cx="276225" cy="6858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37160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Lambda 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 ±</a:t>
                      </a:r>
                      <a:r>
                        <a:rPr lang="en-US" baseline="0" dirty="0" smtClean="0"/>
                        <a:t> 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 ± 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RankNetWeightPairs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0.462 ± 0.0048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0.524 ± 0.0059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0.435 ± 0.0048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0.515 ± 0.0060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0.427 ± 0.0049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0.512 ± 0.0059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SpringSmooth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0.424 ± 0.0048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±0.0058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DiscreteGradient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0.401 ± 0.0049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0.471 ± 0.0059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500" y="4114800"/>
            <a:ext cx="8119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LocalGradient</a:t>
            </a:r>
            <a:r>
              <a:rPr lang="en-US" sz="1800" dirty="0" smtClean="0"/>
              <a:t>: finite element estimate of gradient, with margin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LocalCost</a:t>
            </a:r>
            <a:r>
              <a:rPr lang="en-US" sz="1800" dirty="0" smtClean="0"/>
              <a:t>: estimate local gradient using neighbors + weighted RankNet cost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SpringSmooth</a:t>
            </a:r>
            <a:r>
              <a:rPr lang="en-US" sz="1800" dirty="0" smtClean="0"/>
              <a:t>: smoother version of </a:t>
            </a:r>
            <a:r>
              <a:rPr lang="en-US" sz="1800" dirty="0" err="1" smtClean="0"/>
              <a:t>RankNetWeightPairs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DiscreteGradient</a:t>
            </a:r>
            <a:r>
              <a:rPr lang="en-US" sz="1800" dirty="0" smtClean="0"/>
              <a:t>: finite element estimate using optimal position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761792"/>
            <a:ext cx="1000125" cy="96208"/>
          </a:xfrm>
        </p:spPr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761792"/>
            <a:ext cx="190500" cy="96208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" name="Picture 9" descr="Train10KSingleLayerNDCGvsRandDirection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2886254" cy="2152691"/>
          </a:xfrm>
          <a:prstGeom prst="rect">
            <a:avLst/>
          </a:prstGeom>
        </p:spPr>
      </p:pic>
      <p:pic>
        <p:nvPicPr>
          <p:cNvPr id="11" name="Picture 10" descr="Train30KSingleLayerNDCGvsRandDirectio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"/>
            <a:ext cx="2886254" cy="2152691"/>
          </a:xfrm>
          <a:prstGeom prst="rect">
            <a:avLst/>
          </a:prstGeom>
        </p:spPr>
      </p:pic>
      <p:pic>
        <p:nvPicPr>
          <p:cNvPr id="12" name="Picture 11" descr="TrainArtSingleLayerNDCGvsGausDirection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46" y="228600"/>
            <a:ext cx="2886254" cy="2152691"/>
          </a:xfrm>
          <a:prstGeom prst="rect">
            <a:avLst/>
          </a:prstGeom>
        </p:spPr>
      </p:pic>
      <p:pic>
        <p:nvPicPr>
          <p:cNvPr id="13" name="Picture 12" descr="Train10KBothLayerNDCGvsRandDirections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2857500"/>
            <a:ext cx="2886254" cy="2152691"/>
          </a:xfrm>
          <a:prstGeom prst="rect">
            <a:avLst/>
          </a:prstGeom>
        </p:spPr>
      </p:pic>
      <p:pic>
        <p:nvPicPr>
          <p:cNvPr id="14" name="Picture 13" descr="Train30KBothLayerNDCGvsGausDirections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857500"/>
            <a:ext cx="2320062" cy="2164691"/>
          </a:xfrm>
          <a:prstGeom prst="rect">
            <a:avLst/>
          </a:prstGeom>
        </p:spPr>
      </p:pic>
      <p:pic>
        <p:nvPicPr>
          <p:cNvPr id="15" name="Picture 14" descr="TrainArtBothLayerNDCGvsGausDirections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746" y="2857500"/>
            <a:ext cx="2886254" cy="2152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86400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10K Web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5486400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30K Web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54864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Artificial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28700"/>
            <a:ext cx="8915400" cy="4525963"/>
          </a:xfrm>
          <a:gradFill>
            <a:gsLst>
              <a:gs pos="50000">
                <a:schemeClr val="bg1"/>
              </a:gs>
              <a:gs pos="50000">
                <a:srgbClr val="0000FF"/>
              </a:gs>
              <a:gs pos="50000">
                <a:srgbClr val="0000FF"/>
              </a:gs>
              <a:gs pos="50000">
                <a:srgbClr val="0000FF">
                  <a:alpha val="46000"/>
                </a:srgbClr>
              </a:gs>
              <a:gs pos="50000">
                <a:srgbClr val="FF0000"/>
              </a:gs>
              <a:gs pos="50000">
                <a:srgbClr val="FF00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online experience will be more deeply engaging.</a:t>
            </a:r>
            <a:endParaRPr lang="en-US" i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Sample Size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85900" y="1028700"/>
          <a:ext cx="63627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540"/>
                <a:gridCol w="1272540"/>
                <a:gridCol w="1272540"/>
                <a:gridCol w="1272540"/>
                <a:gridCol w="12725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 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30K</a:t>
                      </a:r>
                      <a:r>
                        <a:rPr lang="en-US" baseline="0" dirty="0" smtClean="0"/>
                        <a:t> 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Score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NDCG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0.416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NDCG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0.428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NDCG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0.412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NDCG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0.442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NDCG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0.439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0.429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NDCG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0.519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NDCG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MRR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0.537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372100"/>
            <a:ext cx="7083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Number of pairs drops by &gt;2 for MRR and MAP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MRR, number of samples drops much further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2569" y="814387"/>
            <a:ext cx="2667000" cy="44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39763"/>
          </a:xfrm>
        </p:spPr>
        <p:txBody>
          <a:bodyPr/>
          <a:lstStyle/>
          <a:p>
            <a:r>
              <a:rPr lang="en-US" dirty="0" smtClean="0"/>
              <a:t>IR Measure Optimality -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Typically, IR practitioners would train models with small numbers of ‘smart’ features (~ BM25), and perform grid search</a:t>
            </a:r>
          </a:p>
          <a:p>
            <a:r>
              <a:rPr lang="en-US" dirty="0" smtClean="0"/>
              <a:t>However, adding many weak features improves performance</a:t>
            </a:r>
          </a:p>
          <a:p>
            <a:r>
              <a:rPr lang="en-US" dirty="0" smtClean="0"/>
              <a:t>We have shown that the </a:t>
            </a:r>
            <a:r>
              <a:rPr lang="en-US" dirty="0" err="1" smtClean="0"/>
              <a:t>LambdaRank</a:t>
            </a:r>
            <a:r>
              <a:rPr lang="en-US" dirty="0" smtClean="0"/>
              <a:t> gradients optimize three IR measures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57400"/>
            <a:ext cx="8229600" cy="639763"/>
          </a:xfrm>
        </p:spPr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~ RSA, Factoring, and Optimization ~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571500"/>
          </a:xfrm>
        </p:spPr>
        <p:txBody>
          <a:bodyPr/>
          <a:lstStyle/>
          <a:p>
            <a:r>
              <a:rPr lang="en-US" dirty="0" smtClean="0"/>
              <a:t>Factoring </a:t>
            </a:r>
            <a:r>
              <a:rPr lang="en-US" dirty="0" err="1" smtClean="0"/>
              <a:t>biprimes</a:t>
            </a:r>
            <a:r>
              <a:rPr lang="en-US" dirty="0" smtClean="0"/>
              <a:t> as optimization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600" dirty="0" smtClean="0"/>
              <a:t>The security of internet commerce (SSL, RSA) rests on a mathematical conjecture, namely, that factoring </a:t>
            </a:r>
            <a:r>
              <a:rPr lang="en-US" sz="2600" dirty="0" err="1" smtClean="0"/>
              <a:t>biprimes</a:t>
            </a:r>
            <a:r>
              <a:rPr lang="en-US" sz="2600" dirty="0" smtClean="0"/>
              <a:t> is combinatorically hard.</a:t>
            </a:r>
          </a:p>
          <a:p>
            <a:r>
              <a:rPr lang="en-US" sz="2600" dirty="0" smtClean="0"/>
              <a:t>Conjectures aren’t necessarily true.  If this conjecture is false, there is no simple backup plan.</a:t>
            </a:r>
          </a:p>
          <a:p>
            <a:r>
              <a:rPr lang="en-US" sz="2600" dirty="0" smtClean="0"/>
              <a:t>The current fastest known factoring method is the general number field sieve.  It is exponentially slow: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6100" y="4229100"/>
            <a:ext cx="266700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en-US" dirty="0" smtClean="0"/>
              <a:t>Circumstantial Evidence That Factoring is Not NP-hard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4900"/>
          </a:xfrm>
        </p:spPr>
        <p:txBody>
          <a:bodyPr/>
          <a:lstStyle/>
          <a:p>
            <a:r>
              <a:rPr lang="en-US" sz="2600" dirty="0" smtClean="0"/>
              <a:t>There are very few known problems that quantum computers could solve exponentially faster than classical computers.</a:t>
            </a:r>
          </a:p>
          <a:p>
            <a:r>
              <a:rPr lang="en-US" sz="2600" dirty="0" smtClean="0"/>
              <a:t>Factoring is one of them:             (</a:t>
            </a:r>
            <a:r>
              <a:rPr lang="en-US" sz="2600" dirty="0" err="1" smtClean="0"/>
              <a:t>Shor</a:t>
            </a:r>
            <a:r>
              <a:rPr lang="en-US" sz="2600" dirty="0" smtClean="0"/>
              <a:t>, 94).  The “discrete logarithm” is one more.</a:t>
            </a:r>
          </a:p>
          <a:p>
            <a:r>
              <a:rPr lang="en-US" sz="2600" dirty="0" smtClean="0"/>
              <a:t>Much work since then to find a quantum algorithm that solves an NP complete problem has failed.  A quantum computer must use domain knowledge (S. Aaronson, 2008)</a:t>
            </a:r>
          </a:p>
          <a:p>
            <a:r>
              <a:rPr lang="en-US" sz="2600" dirty="0" smtClean="0"/>
              <a:t>Searching a list of solutions is not exponential:            (Grover, 96)</a:t>
            </a:r>
            <a:endParaRPr lang="en-US" sz="2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575" y="2695575"/>
            <a:ext cx="914400" cy="447675"/>
          </a:xfrm>
          <a:prstGeom prst="rect">
            <a:avLst/>
          </a:prstGeom>
          <a:noFill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8575" y="5172075"/>
            <a:ext cx="11430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Best We Can Do?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371600"/>
            <a:ext cx="2667000" cy="876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8575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exponential complexity, but with better </a:t>
            </a:r>
            <a:r>
              <a:rPr lang="en-US" i="1" dirty="0" smtClean="0"/>
              <a:t>N</a:t>
            </a:r>
            <a:r>
              <a:rPr lang="en-US" dirty="0" smtClean="0"/>
              <a:t> dependence, would be interesting.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dirty="0" smtClean="0"/>
              <a:t>RSA Challenge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" y="685800"/>
          <a:ext cx="8229600" cy="5826653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04223">
                <a:tc>
                  <a:txBody>
                    <a:bodyPr/>
                    <a:lstStyle/>
                    <a:p>
                      <a:pPr marL="0"/>
                      <a:r>
                        <a:rPr lang="en-US" sz="1100" dirty="0"/>
                        <a:t>RSA </a:t>
                      </a:r>
                      <a:r>
                        <a:rPr lang="en-US" sz="1100" dirty="0" smtClean="0"/>
                        <a:t>Number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Decimal digits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Binary digits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Cash prize offered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Factored on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Factored by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" action="ppaction://hlinkfile" tooltip="RSA-100"/>
                        </a:rPr>
                        <a:t>RSA-100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100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330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April </a:t>
                      </a:r>
                      <a:r>
                        <a:rPr lang="en-US" sz="1100">
                          <a:hlinkClick r:id="rId3" action="ppaction://hlinkfile" tooltip="1991"/>
                        </a:rPr>
                        <a:t>1991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" action="ppaction://hlinkfile" tooltip="Arjen K. Lenstra"/>
                        </a:rPr>
                        <a:t>Arjen K. Lenstra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388022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5" action="ppaction://hlinkfile" tooltip="RSA-110"/>
                        </a:rPr>
                        <a:t>RSA-110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110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364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April </a:t>
                      </a:r>
                      <a:r>
                        <a:rPr lang="en-US" sz="1100">
                          <a:hlinkClick r:id="rId6" action="ppaction://hlinkfile" tooltip="1992"/>
                        </a:rPr>
                        <a:t>1992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" action="ppaction://hlinkfile" tooltip="Arjen K. Lenstra"/>
                        </a:rPr>
                        <a:t>Arjen K. Lenstra</a:t>
                      </a:r>
                      <a:r>
                        <a:rPr lang="en-US" sz="1100"/>
                        <a:t> and </a:t>
                      </a:r>
                      <a:r>
                        <a:rPr lang="en-US" sz="1100">
                          <a:solidFill>
                            <a:srgbClr val="CC2200"/>
                          </a:solidFill>
                          <a:hlinkClick r:id="rId7" action="ppaction://hlinkfile" tooltip="M.S. Manasse"/>
                        </a:rPr>
                        <a:t>M.S. Manasse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04223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8" action="ppaction://hlinkfile" tooltip="RSA-120"/>
                        </a:rPr>
                        <a:t>RSA-120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120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397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June </a:t>
                      </a:r>
                      <a:r>
                        <a:rPr lang="en-US" sz="1100">
                          <a:hlinkClick r:id="rId9" action="ppaction://hlinkfile" tooltip="1993"/>
                        </a:rPr>
                        <a:t>1993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10" action="ppaction://hlinkfile" tooltip="T. Denny"/>
                        </a:rPr>
                        <a:t>T. Denny</a:t>
                      </a:r>
                      <a:r>
                        <a:rPr lang="en-US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04223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11" action="ppaction://hlinkfile" tooltip="RSA-129"/>
                        </a:rPr>
                        <a:t>RSA-129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129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426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$100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April </a:t>
                      </a:r>
                      <a:r>
                        <a:rPr lang="en-US" sz="1100">
                          <a:hlinkClick r:id="rId13" action="ppaction://hlinkfile" tooltip="1994"/>
                        </a:rPr>
                        <a:t>1994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da-DK" sz="1100">
                          <a:hlinkClick r:id="rId4" action="ppaction://hlinkfile" tooltip="Arjen K. Lenstra"/>
                        </a:rPr>
                        <a:t>Arjen K. Lenstra</a:t>
                      </a:r>
                      <a:r>
                        <a:rPr lang="da-DK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04223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14" action="ppaction://hlinkfile" tooltip="RSA-130"/>
                        </a:rPr>
                        <a:t>RSA-130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130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430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15" action="ppaction://hlinkfile" tooltip="April 10"/>
                        </a:rPr>
                        <a:t>April 10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16" action="ppaction://hlinkfile" tooltip="1996"/>
                        </a:rPr>
                        <a:t>1996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da-DK" sz="1100">
                          <a:hlinkClick r:id="rId4" action="ppaction://hlinkfile" tooltip="Arjen K. Lenstra"/>
                        </a:rPr>
                        <a:t>Arjen K. Lenstra</a:t>
                      </a:r>
                      <a:r>
                        <a:rPr lang="da-DK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65487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17" action="ppaction://hlinkfile" tooltip="RSA-140"/>
                        </a:rPr>
                        <a:t>RSA-140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140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463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18" action="ppaction://hlinkfile" tooltip="February 2"/>
                        </a:rPr>
                        <a:t>February 2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19" action="ppaction://hlinkfile" tooltip="1999"/>
                        </a:rPr>
                        <a:t>1999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0" action="ppaction://hlinkfile" tooltip="Herman J. J. te Riele"/>
                        </a:rPr>
                        <a:t>Herman J. J. te Riele</a:t>
                      </a:r>
                      <a:r>
                        <a:rPr lang="en-US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04223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1" action="ppaction://hlinkfile" tooltip="RSA-150"/>
                        </a:rPr>
                        <a:t>RSA-150</a:t>
                      </a:r>
                      <a:r>
                        <a:rPr lang="en-US" sz="1100" baseline="30000">
                          <a:hlinkClick r:id="" action="ppaction://hlinkfile"/>
                        </a:rPr>
                        <a:t>[3]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150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496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2" action="ppaction://hlinkfile" tooltip="April 16"/>
                        </a:rPr>
                        <a:t>April 16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23" action="ppaction://hlinkfile" tooltip="2004"/>
                        </a:rPr>
                        <a:t>2004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24" action="ppaction://hlinkfile" tooltip="Kazumaro Aoki"/>
                        </a:rPr>
                        <a:t>Kazumaro Aoki</a:t>
                      </a:r>
                      <a:r>
                        <a:rPr lang="en-US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265487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5" action="ppaction://hlinkfile" tooltip="RSA-155"/>
                        </a:rPr>
                        <a:t>RSA-155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155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512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6" action="ppaction://hlinkfile" tooltip="August 22"/>
                        </a:rPr>
                        <a:t>August 22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19" action="ppaction://hlinkfile" tooltip="1999"/>
                        </a:rPr>
                        <a:t>1999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0" action="ppaction://hlinkfile" tooltip="Herman J. J. te Riele"/>
                        </a:rPr>
                        <a:t>Herman J. J. te Riele</a:t>
                      </a:r>
                      <a:r>
                        <a:rPr lang="en-US" sz="1100"/>
                        <a:t> et al.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388022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7" action="ppaction://hlinkfile" tooltip="RSA-160"/>
                        </a:rPr>
                        <a:t>RSA-160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160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530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28" action="ppaction://hlinkfile" tooltip="April 1"/>
                        </a:rPr>
                        <a:t>April 1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29" action="ppaction://hlinkfile" tooltip="2003"/>
                        </a:rPr>
                        <a:t>2003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30" action="ppaction://hlinkfile" tooltip="Jens Franke"/>
                        </a:rPr>
                        <a:t>Jens Franke</a:t>
                      </a:r>
                      <a:r>
                        <a:rPr lang="en-US" sz="1100"/>
                        <a:t> et al., </a:t>
                      </a:r>
                      <a:r>
                        <a:rPr lang="en-US" sz="1100">
                          <a:hlinkClick r:id="rId31" action="ppaction://hlinkfile" tooltip="University of Bonn"/>
                        </a:rPr>
                        <a:t>University of Bonn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2" action="ppaction://hlinkfile" tooltip="RSA-170"/>
                        </a:rPr>
                        <a:t>RSA-170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170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 dirty="0"/>
                        <a:t>563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22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3" action="ppaction://hlinkfile" tooltip="RSA-576"/>
                        </a:rPr>
                        <a:t>RSA-576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174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576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$10,000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4" action="ppaction://hlinkfile" tooltip="December 3"/>
                        </a:rPr>
                        <a:t>December 3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29" action="ppaction://hlinkfile" tooltip="2003"/>
                        </a:rPr>
                        <a:t>2003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30" action="ppaction://hlinkfile" tooltip="Jens Franke"/>
                        </a:rPr>
                        <a:t>Jens Franke</a:t>
                      </a:r>
                      <a:r>
                        <a:rPr lang="en-US" sz="1100"/>
                        <a:t> et al., </a:t>
                      </a:r>
                      <a:r>
                        <a:rPr lang="en-US" sz="1100">
                          <a:hlinkClick r:id="rId31" action="ppaction://hlinkfile" tooltip="University of Bonn"/>
                        </a:rPr>
                        <a:t>University of Bonn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5" action="ppaction://hlinkfile" tooltip="RSA-180"/>
                        </a:rPr>
                        <a:t>RSA-180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180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596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6" action="ppaction://hlinkfile" tooltip="RSA-190"/>
                        </a:rPr>
                        <a:t>RSA-190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190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629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22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7" action="ppaction://hlinkfile" tooltip="RSA-640"/>
                        </a:rPr>
                        <a:t>RSA-640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193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640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$20,000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38" action="ppaction://hlinkfile" tooltip="November 2"/>
                        </a:rPr>
                        <a:t>November 2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39" action="ppaction://hlinkfile" tooltip="2005"/>
                        </a:rPr>
                        <a:t>2005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30" action="ppaction://hlinkfile" tooltip="Jens Franke"/>
                        </a:rPr>
                        <a:t>Jens Franke</a:t>
                      </a:r>
                      <a:r>
                        <a:rPr lang="en-US" sz="1100"/>
                        <a:t> et al., </a:t>
                      </a:r>
                      <a:r>
                        <a:rPr lang="en-US" sz="1100">
                          <a:hlinkClick r:id="rId31" action="ppaction://hlinkfile" tooltip="University of Bonn"/>
                        </a:rPr>
                        <a:t>University of Bonn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388022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0" action="ppaction://hlinkfile" tooltip="RSA-200"/>
                        </a:rPr>
                        <a:t>RSA-200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200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663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1" action="ppaction://hlinkfile" tooltip="May 9"/>
                        </a:rPr>
                        <a:t>May 9</a:t>
                      </a:r>
                      <a:r>
                        <a:rPr lang="en-US" sz="1100"/>
                        <a:t>, </a:t>
                      </a:r>
                      <a:r>
                        <a:rPr lang="en-US" sz="1100">
                          <a:hlinkClick r:id="rId39" action="ppaction://hlinkfile" tooltip="2005"/>
                        </a:rPr>
                        <a:t>2005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solidFill>
                            <a:srgbClr val="CC2200"/>
                          </a:solidFill>
                          <a:hlinkClick r:id="rId30" action="ppaction://hlinkfile" tooltip="Jens Franke"/>
                        </a:rPr>
                        <a:t>Jens Franke</a:t>
                      </a:r>
                      <a:r>
                        <a:rPr lang="en-US" sz="1100"/>
                        <a:t> et al., </a:t>
                      </a:r>
                      <a:r>
                        <a:rPr lang="en-US" sz="1100">
                          <a:hlinkClick r:id="rId31" action="ppaction://hlinkfile" tooltip="University of Bonn"/>
                        </a:rPr>
                        <a:t>University of Bonn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2" action="ppaction://hlinkfile" tooltip="RSA-210"/>
                        </a:rPr>
                        <a:t>RSA-210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210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696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 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>
                          <a:hlinkClick r:id="rId43" action="ppaction://hlinkfile" tooltip="RSA-704"/>
                        </a:rPr>
                        <a:t>RSA-704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212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704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$30,000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 dirty="0">
                          <a:hlinkClick r:id="rId44" action="ppaction://hlinkfile" tooltip="RSA-768"/>
                        </a:rPr>
                        <a:t>RSA-768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232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768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$50,000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 dirty="0"/>
                        <a:t>open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 dirty="0">
                          <a:hlinkClick r:id="rId45" action="ppaction://hlinkfile" tooltip="RSA-896"/>
                        </a:rPr>
                        <a:t>RSA-896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270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896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$75,000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 dirty="0">
                          <a:hlinkClick r:id="rId46" action="ppaction://hlinkfile" tooltip="RSA-1024"/>
                        </a:rPr>
                        <a:t>RSA-1024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309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1024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$100,000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 dirty="0">
                          <a:hlinkClick r:id="rId47" action="ppaction://hlinkfile" tooltip="RSA-1536"/>
                        </a:rPr>
                        <a:t>RSA-1536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463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1536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$150,000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/>
                        <a:t>open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968">
                <a:tc>
                  <a:txBody>
                    <a:bodyPr/>
                    <a:lstStyle/>
                    <a:p>
                      <a:pPr marL="0"/>
                      <a:r>
                        <a:rPr lang="en-US" sz="1100" dirty="0">
                          <a:hlinkClick r:id="rId48" action="ppaction://hlinkfile" tooltip="RSA-2048"/>
                        </a:rPr>
                        <a:t>RSA-2048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617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2048</a:t>
                      </a:r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100"/>
                        <a:t>$200,000 </a:t>
                      </a:r>
                      <a:r>
                        <a:rPr lang="en-US" sz="1100">
                          <a:hlinkClick r:id="rId12" action="ppaction://hlinkfile" tooltip="USD"/>
                        </a:rPr>
                        <a:t>USD</a:t>
                      </a:r>
                      <a:endParaRPr lang="en-US" sz="110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en-US" sz="1100" i="1" dirty="0"/>
                        <a:t>open</a:t>
                      </a:r>
                      <a:endParaRPr lang="en-US" sz="1100" dirty="0"/>
                    </a:p>
                  </a:txBody>
                  <a:tcPr marL="8610" marR="8610" marT="4305" marB="430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64886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(Wikipedia)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57200"/>
          </a:xfrm>
        </p:spPr>
        <p:txBody>
          <a:bodyPr/>
          <a:lstStyle/>
          <a:p>
            <a:r>
              <a:rPr lang="en-US" dirty="0" smtClean="0"/>
              <a:t>Represent the Problem in Binary</a:t>
            </a:r>
            <a:endParaRPr lang="en-US" dirty="0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1485900" y="800100"/>
          <a:ext cx="6097588" cy="2617787"/>
        </p:xfrm>
        <a:graphic>
          <a:graphicData uri="http://schemas.openxmlformats.org/presentationml/2006/ole">
            <p:oleObj spid="_x0000_s102402" name="Document" r:id="rId4" imgW="6097016" imgH="2618429" progId="Word.Document.12">
              <p:embed/>
            </p:oleObj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1600200" y="3886200"/>
          <a:ext cx="5940425" cy="2674937"/>
        </p:xfrm>
        <a:graphic>
          <a:graphicData uri="http://schemas.openxmlformats.org/presentationml/2006/ole">
            <p:oleObj spid="_x0000_s102403" name="Document" r:id="rId5" imgW="5940848" imgH="2675030" progId="Word.Document.12">
              <p:embed/>
            </p:oleObj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First Trick: Linearization</a:t>
            </a:r>
            <a:endParaRPr lang="en-US" dirty="0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42900" y="1028700"/>
          <a:ext cx="8240712" cy="1885950"/>
        </p:xfrm>
        <a:graphic>
          <a:graphicData uri="http://schemas.openxmlformats.org/presentationml/2006/ole">
            <p:oleObj spid="_x0000_s106498" name="Document" r:id="rId3" imgW="8241399" imgH="1885167" progId="Word.Document.12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57200" y="3200400"/>
          <a:ext cx="8237538" cy="2703513"/>
        </p:xfrm>
        <a:graphic>
          <a:graphicData uri="http://schemas.openxmlformats.org/presentationml/2006/ole">
            <p:oleObj spid="_x0000_s106499" name="Document" r:id="rId4" imgW="8237708" imgH="2702979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Linearization, cont.</a:t>
            </a:r>
            <a:endParaRPr lang="en-US" dirty="0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57200" y="1371600"/>
          <a:ext cx="8240713" cy="1711325"/>
        </p:xfrm>
        <a:graphic>
          <a:graphicData uri="http://schemas.openxmlformats.org/presentationml/2006/ole">
            <p:oleObj spid="_x0000_s107522" name="Document" r:id="rId4" imgW="8241399" imgH="1710648" progId="Word.Document.12">
              <p:embed/>
            </p:oleObj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457200" y="3886200"/>
          <a:ext cx="8240713" cy="428625"/>
        </p:xfrm>
        <a:graphic>
          <a:graphicData uri="http://schemas.openxmlformats.org/presentationml/2006/ole">
            <p:oleObj spid="_x0000_s107523" name="Document" r:id="rId5" imgW="8241399" imgH="427842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4300"/>
            <a:ext cx="8915400" cy="639763"/>
          </a:xfrm>
        </p:spPr>
        <p:txBody>
          <a:bodyPr/>
          <a:lstStyle/>
          <a:p>
            <a:r>
              <a:rPr lang="en-US" dirty="0" smtClean="0"/>
              <a:t>What’s wrong with what we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719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r>
              <a:rPr lang="en-US" dirty="0" smtClean="0"/>
              <a:t>Nothing, but… ten blue links + ads, ten years from now?</a:t>
            </a:r>
          </a:p>
          <a:p>
            <a:r>
              <a:rPr lang="en-US" dirty="0" smtClean="0"/>
              <a:t>Ads are ‘tacked on’ to the user experience.</a:t>
            </a:r>
          </a:p>
          <a:p>
            <a:r>
              <a:rPr lang="en-US" dirty="0" smtClean="0"/>
              <a:t>Paid Search / Contextual / Banner – all are still largely impersonal.</a:t>
            </a:r>
          </a:p>
          <a:p>
            <a:pPr marL="342900" lvl="1" indent="-342900">
              <a:buChar char="•"/>
            </a:pPr>
            <a:r>
              <a:rPr lang="en-US" sz="3200" dirty="0" smtClean="0">
                <a:ea typeface="+mn-ea"/>
                <a:cs typeface="+mn-cs"/>
              </a:rPr>
              <a:t>But, Behavioral Targeting…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57199"/>
          </a:xfrm>
        </p:spPr>
        <p:txBody>
          <a:bodyPr/>
          <a:lstStyle/>
          <a:p>
            <a:r>
              <a:rPr lang="en-US" dirty="0" smtClean="0"/>
              <a:t>First Trick: Linearization</a:t>
            </a:r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71500" y="4229100"/>
          <a:ext cx="8240712" cy="1711325"/>
        </p:xfrm>
        <a:graphic>
          <a:graphicData uri="http://schemas.openxmlformats.org/presentationml/2006/ole">
            <p:oleObj spid="_x0000_s103426" name="Document" r:id="rId3" imgW="8243953" imgH="1709707" progId="Word.Document.12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71500" y="2171700"/>
          <a:ext cx="8240712" cy="1885950"/>
        </p:xfrm>
        <a:graphic>
          <a:graphicData uri="http://schemas.openxmlformats.org/presentationml/2006/ole">
            <p:oleObj spid="_x0000_s103427" name="Document" r:id="rId4" imgW="8243953" imgH="1884130" progId="Word.Document.12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1500" y="800100"/>
          <a:ext cx="8229600" cy="1390650"/>
        </p:xfrm>
        <a:graphic>
          <a:graphicData uri="http://schemas.openxmlformats.org/presentationml/2006/ole">
            <p:oleObj spid="_x0000_s103428" name="Document" r:id="rId5" imgW="8260506" imgH="1388597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rot="10800000" flipV="1">
            <a:off x="3381377" y="4810124"/>
            <a:ext cx="3829048" cy="285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/>
          <p:nvPr/>
        </p:nvGrpSpPr>
        <p:grpSpPr>
          <a:xfrm>
            <a:off x="2514600" y="1143000"/>
            <a:ext cx="3981466" cy="3314700"/>
            <a:chOff x="2628900" y="1257300"/>
            <a:chExt cx="3981466" cy="3314700"/>
          </a:xfrm>
        </p:grpSpPr>
        <p:sp>
          <p:nvSpPr>
            <p:cNvPr id="7" name="Cube 6"/>
            <p:cNvSpPr/>
            <p:nvPr/>
          </p:nvSpPr>
          <p:spPr>
            <a:xfrm>
              <a:off x="2628900" y="1257300"/>
              <a:ext cx="3429000" cy="3314700"/>
            </a:xfrm>
            <a:prstGeom prst="cube">
              <a:avLst/>
            </a:prstGeom>
            <a:solidFill>
              <a:schemeClr val="accent1"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214938" y="1257300"/>
              <a:ext cx="957262" cy="828676"/>
            </a:xfrm>
            <a:prstGeom prst="triangle">
              <a:avLst>
                <a:gd name="adj" fmla="val 87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3587614">
              <a:off x="4510378" y="2091566"/>
              <a:ext cx="2138221" cy="206175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7034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895555 h 895555"/>
                <a:gd name="connsiteX1" fmla="*/ 471915 w 1060704"/>
                <a:gd name="connsiteY1" fmla="*/ 0 h 895555"/>
                <a:gd name="connsiteX2" fmla="*/ 1060704 w 1060704"/>
                <a:gd name="connsiteY2" fmla="*/ 895555 h 895555"/>
                <a:gd name="connsiteX3" fmla="*/ 0 w 1060704"/>
                <a:gd name="connsiteY3" fmla="*/ 895555 h 895555"/>
                <a:gd name="connsiteX0" fmla="*/ 0 w 2138221"/>
                <a:gd name="connsiteY0" fmla="*/ 895555 h 2259283"/>
                <a:gd name="connsiteX1" fmla="*/ 471915 w 2138221"/>
                <a:gd name="connsiteY1" fmla="*/ 0 h 2259283"/>
                <a:gd name="connsiteX2" fmla="*/ 2138221 w 2138221"/>
                <a:gd name="connsiteY2" fmla="*/ 2259283 h 2259283"/>
                <a:gd name="connsiteX3" fmla="*/ 0 w 2138221"/>
                <a:gd name="connsiteY3" fmla="*/ 895555 h 22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8221" h="2259283">
                  <a:moveTo>
                    <a:pt x="0" y="895555"/>
                  </a:moveTo>
                  <a:lnTo>
                    <a:pt x="471915" y="0"/>
                  </a:lnTo>
                  <a:lnTo>
                    <a:pt x="2138221" y="2259283"/>
                  </a:lnTo>
                  <a:lnTo>
                    <a:pt x="0" y="89555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33987" y="2085975"/>
              <a:ext cx="938212" cy="247650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333500"/>
                <a:gd name="connsiteY0" fmla="*/ 914400 h 914400"/>
                <a:gd name="connsiteX1" fmla="*/ 530352 w 1333500"/>
                <a:gd name="connsiteY1" fmla="*/ 0 h 914400"/>
                <a:gd name="connsiteX2" fmla="*/ 1333500 w 1333500"/>
                <a:gd name="connsiteY2" fmla="*/ 242888 h 914400"/>
                <a:gd name="connsiteX3" fmla="*/ 1060704 w 1333500"/>
                <a:gd name="connsiteY3" fmla="*/ 914400 h 914400"/>
                <a:gd name="connsiteX4" fmla="*/ 0 w 1333500"/>
                <a:gd name="connsiteY4" fmla="*/ 914400 h 914400"/>
                <a:gd name="connsiteX0" fmla="*/ 0 w 1333500"/>
                <a:gd name="connsiteY0" fmla="*/ 2476500 h 2476500"/>
                <a:gd name="connsiteX1" fmla="*/ 530352 w 1333500"/>
                <a:gd name="connsiteY1" fmla="*/ 1562100 h 2476500"/>
                <a:gd name="connsiteX2" fmla="*/ 938212 w 1333500"/>
                <a:gd name="connsiteY2" fmla="*/ 0 h 2476500"/>
                <a:gd name="connsiteX3" fmla="*/ 1333500 w 1333500"/>
                <a:gd name="connsiteY3" fmla="*/ 1804988 h 2476500"/>
                <a:gd name="connsiteX4" fmla="*/ 1060704 w 1333500"/>
                <a:gd name="connsiteY4" fmla="*/ 2476500 h 2476500"/>
                <a:gd name="connsiteX5" fmla="*/ 0 w 1333500"/>
                <a:gd name="connsiteY5" fmla="*/ 2476500 h 2476500"/>
                <a:gd name="connsiteX0" fmla="*/ 0 w 1333500"/>
                <a:gd name="connsiteY0" fmla="*/ 2476500 h 2476500"/>
                <a:gd name="connsiteX1" fmla="*/ 358902 w 1333500"/>
                <a:gd name="connsiteY1" fmla="*/ 1543050 h 2476500"/>
                <a:gd name="connsiteX2" fmla="*/ 938212 w 1333500"/>
                <a:gd name="connsiteY2" fmla="*/ 0 h 2476500"/>
                <a:gd name="connsiteX3" fmla="*/ 1333500 w 1333500"/>
                <a:gd name="connsiteY3" fmla="*/ 1804988 h 2476500"/>
                <a:gd name="connsiteX4" fmla="*/ 1060704 w 1333500"/>
                <a:gd name="connsiteY4" fmla="*/ 2476500 h 2476500"/>
                <a:gd name="connsiteX5" fmla="*/ 0 w 1333500"/>
                <a:gd name="connsiteY5" fmla="*/ 2476500 h 2476500"/>
                <a:gd name="connsiteX0" fmla="*/ 0 w 1214437"/>
                <a:gd name="connsiteY0" fmla="*/ 2476500 h 2476500"/>
                <a:gd name="connsiteX1" fmla="*/ 358902 w 1214437"/>
                <a:gd name="connsiteY1" fmla="*/ 1543050 h 2476500"/>
                <a:gd name="connsiteX2" fmla="*/ 938212 w 1214437"/>
                <a:gd name="connsiteY2" fmla="*/ 0 h 2476500"/>
                <a:gd name="connsiteX3" fmla="*/ 1214437 w 1214437"/>
                <a:gd name="connsiteY3" fmla="*/ 1819276 h 2476500"/>
                <a:gd name="connsiteX4" fmla="*/ 1060704 w 1214437"/>
                <a:gd name="connsiteY4" fmla="*/ 2476500 h 2476500"/>
                <a:gd name="connsiteX5" fmla="*/ 0 w 1214437"/>
                <a:gd name="connsiteY5" fmla="*/ 2476500 h 2476500"/>
                <a:gd name="connsiteX0" fmla="*/ 0 w 1060704"/>
                <a:gd name="connsiteY0" fmla="*/ 2476500 h 2476500"/>
                <a:gd name="connsiteX1" fmla="*/ 358902 w 1060704"/>
                <a:gd name="connsiteY1" fmla="*/ 1543050 h 2476500"/>
                <a:gd name="connsiteX2" fmla="*/ 938212 w 1060704"/>
                <a:gd name="connsiteY2" fmla="*/ 0 h 2476500"/>
                <a:gd name="connsiteX3" fmla="*/ 642937 w 1060704"/>
                <a:gd name="connsiteY3" fmla="*/ 1819276 h 2476500"/>
                <a:gd name="connsiteX4" fmla="*/ 1060704 w 1060704"/>
                <a:gd name="connsiteY4" fmla="*/ 2476500 h 2476500"/>
                <a:gd name="connsiteX5" fmla="*/ 0 w 1060704"/>
                <a:gd name="connsiteY5" fmla="*/ 2476500 h 2476500"/>
                <a:gd name="connsiteX0" fmla="*/ 0 w 1060704"/>
                <a:gd name="connsiteY0" fmla="*/ 2476500 h 2476500"/>
                <a:gd name="connsiteX1" fmla="*/ 358902 w 1060704"/>
                <a:gd name="connsiteY1" fmla="*/ 1543050 h 2476500"/>
                <a:gd name="connsiteX2" fmla="*/ 938212 w 1060704"/>
                <a:gd name="connsiteY2" fmla="*/ 0 h 2476500"/>
                <a:gd name="connsiteX3" fmla="*/ 871537 w 1060704"/>
                <a:gd name="connsiteY3" fmla="*/ 1704976 h 2476500"/>
                <a:gd name="connsiteX4" fmla="*/ 1060704 w 1060704"/>
                <a:gd name="connsiteY4" fmla="*/ 2476500 h 2476500"/>
                <a:gd name="connsiteX5" fmla="*/ 0 w 1060704"/>
                <a:gd name="connsiteY5" fmla="*/ 2476500 h 2476500"/>
                <a:gd name="connsiteX0" fmla="*/ 0 w 938212"/>
                <a:gd name="connsiteY0" fmla="*/ 2476500 h 2476500"/>
                <a:gd name="connsiteX1" fmla="*/ 358902 w 938212"/>
                <a:gd name="connsiteY1" fmla="*/ 1543050 h 2476500"/>
                <a:gd name="connsiteX2" fmla="*/ 938212 w 938212"/>
                <a:gd name="connsiteY2" fmla="*/ 0 h 2476500"/>
                <a:gd name="connsiteX3" fmla="*/ 871537 w 938212"/>
                <a:gd name="connsiteY3" fmla="*/ 1704976 h 2476500"/>
                <a:gd name="connsiteX4" fmla="*/ 627317 w 938212"/>
                <a:gd name="connsiteY4" fmla="*/ 1919288 h 2476500"/>
                <a:gd name="connsiteX5" fmla="*/ 0 w 938212"/>
                <a:gd name="connsiteY5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212" h="2476500">
                  <a:moveTo>
                    <a:pt x="0" y="2476500"/>
                  </a:moveTo>
                  <a:lnTo>
                    <a:pt x="358902" y="1543050"/>
                  </a:lnTo>
                  <a:lnTo>
                    <a:pt x="938212" y="0"/>
                  </a:lnTo>
                  <a:lnTo>
                    <a:pt x="871537" y="1704976"/>
                  </a:lnTo>
                  <a:lnTo>
                    <a:pt x="627317" y="1919288"/>
                  </a:lnTo>
                  <a:lnTo>
                    <a:pt x="0" y="24765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Geometrical Problem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085975" y="1152525"/>
            <a:ext cx="5143500" cy="4914900"/>
          </a:xfrm>
          <a:prstGeom prst="cube">
            <a:avLst/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2095500" y="4838700"/>
            <a:ext cx="1285876" cy="1219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175796" y="4662488"/>
            <a:ext cx="391319" cy="79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Trick: Quantization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1143000"/>
            <a:ext cx="677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feasible region via Linear Programming.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200400" y="2057400"/>
            <a:ext cx="1943100" cy="1828800"/>
            <a:chOff x="1257300" y="2057400"/>
            <a:chExt cx="1943100" cy="1828800"/>
          </a:xfrm>
        </p:grpSpPr>
        <p:sp>
          <p:nvSpPr>
            <p:cNvPr id="5" name="Rectangle 4"/>
            <p:cNvSpPr/>
            <p:nvPr/>
          </p:nvSpPr>
          <p:spPr>
            <a:xfrm>
              <a:off x="1257300" y="2057400"/>
              <a:ext cx="1943100" cy="1828800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57300" y="2057400"/>
              <a:ext cx="1828800" cy="1714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57200" y="4800600"/>
          <a:ext cx="8240712" cy="908050"/>
        </p:xfrm>
        <a:graphic>
          <a:graphicData uri="http://schemas.openxmlformats.org/presentationml/2006/ole">
            <p:oleObj spid="_x0000_s104450" name="Document" r:id="rId3" imgW="8241399" imgH="908219" progId="Word.Document.12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1772444" y="3485356"/>
            <a:ext cx="1485900" cy="1588"/>
          </a:xfrm>
          <a:prstGeom prst="line">
            <a:avLst/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394" y="4228306"/>
            <a:ext cx="1485900" cy="1588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152900"/>
            <a:ext cx="323850" cy="447675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1700" y="3200400"/>
            <a:ext cx="323850" cy="447675"/>
          </a:xfrm>
          <a:prstGeom prst="rect">
            <a:avLst/>
          </a:prstGeom>
          <a:noFill/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71500" y="342900"/>
            <a:ext cx="2171700" cy="2057400"/>
            <a:chOff x="3200400" y="1714500"/>
            <a:chExt cx="3086100" cy="2857500"/>
          </a:xfrm>
        </p:grpSpPr>
        <p:sp>
          <p:nvSpPr>
            <p:cNvPr id="6" name="Freeform 5"/>
            <p:cNvSpPr/>
            <p:nvPr/>
          </p:nvSpPr>
          <p:spPr>
            <a:xfrm>
              <a:off x="3200400" y="1714500"/>
              <a:ext cx="3086100" cy="2857500"/>
            </a:xfrm>
            <a:custGeom>
              <a:avLst/>
              <a:gdLst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100" h="2857500">
                  <a:moveTo>
                    <a:pt x="0" y="0"/>
                  </a:moveTo>
                  <a:lnTo>
                    <a:pt x="3086100" y="0"/>
                  </a:lnTo>
                  <a:lnTo>
                    <a:pt x="3086100" y="2857500"/>
                  </a:lnTo>
                  <a:lnTo>
                    <a:pt x="0" y="285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0800000">
              <a:off x="5715000" y="1714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3200400" y="4000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5715000" y="4000500"/>
              <a:ext cx="571500" cy="5715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2695576" y="707232"/>
            <a:ext cx="88106" cy="83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5257800" y="3314700"/>
            <a:ext cx="2172494" cy="2058988"/>
            <a:chOff x="3314700" y="3086100"/>
            <a:chExt cx="2172494" cy="2058988"/>
          </a:xfrm>
        </p:grpSpPr>
        <p:sp>
          <p:nvSpPr>
            <p:cNvPr id="15" name="Freeform 14"/>
            <p:cNvSpPr/>
            <p:nvPr/>
          </p:nvSpPr>
          <p:spPr>
            <a:xfrm>
              <a:off x="3314700" y="3086100"/>
              <a:ext cx="2171700" cy="2057400"/>
            </a:xfrm>
            <a:custGeom>
              <a:avLst/>
              <a:gdLst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  <a:gd name="connsiteX0" fmla="*/ 0 w 3086100"/>
                <a:gd name="connsiteY0" fmla="*/ 0 h 2857500"/>
                <a:gd name="connsiteX1" fmla="*/ 3086100 w 3086100"/>
                <a:gd name="connsiteY1" fmla="*/ 0 h 2857500"/>
                <a:gd name="connsiteX2" fmla="*/ 3086100 w 3086100"/>
                <a:gd name="connsiteY2" fmla="*/ 2857500 h 2857500"/>
                <a:gd name="connsiteX3" fmla="*/ 0 w 3086100"/>
                <a:gd name="connsiteY3" fmla="*/ 2857500 h 2857500"/>
                <a:gd name="connsiteX4" fmla="*/ 0 w 3086100"/>
                <a:gd name="connsiteY4" fmla="*/ 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100" h="2857500">
                  <a:moveTo>
                    <a:pt x="0" y="0"/>
                  </a:moveTo>
                  <a:lnTo>
                    <a:pt x="3086100" y="0"/>
                  </a:lnTo>
                  <a:lnTo>
                    <a:pt x="3086100" y="2857500"/>
                  </a:lnTo>
                  <a:lnTo>
                    <a:pt x="0" y="285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3314700" y="3086100"/>
              <a:ext cx="2171700" cy="20574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3314700" y="4732020"/>
              <a:ext cx="402167" cy="41148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6200000">
              <a:off x="5079577" y="4736677"/>
              <a:ext cx="411480" cy="402167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29200" y="5143500"/>
              <a:ext cx="457200" cy="1588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257800" y="4914900"/>
              <a:ext cx="457200" cy="1588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62538" y="4929188"/>
              <a:ext cx="219075" cy="211932"/>
            </a:xfrm>
            <a:prstGeom prst="line">
              <a:avLst/>
            </a:prstGeom>
            <a:ln w="25400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3314700" y="1028700"/>
          <a:ext cx="8240712" cy="908050"/>
        </p:xfrm>
        <a:graphic>
          <a:graphicData uri="http://schemas.openxmlformats.org/presentationml/2006/ole">
            <p:oleObj spid="_x0000_s105474" name="Document" r:id="rId3" imgW="8241399" imgH="908219" progId="Word.Document.12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903288" y="4000500"/>
          <a:ext cx="8240712" cy="463550"/>
        </p:xfrm>
        <a:graphic>
          <a:graphicData uri="http://schemas.openxmlformats.org/presentationml/2006/ole">
            <p:oleObj spid="_x0000_s105475" name="Document" r:id="rId4" imgW="8241399" imgH="463465" progId="Word.Document.12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5257800" y="4800600"/>
          <a:ext cx="8240712" cy="307975"/>
        </p:xfrm>
        <a:graphic>
          <a:graphicData uri="http://schemas.openxmlformats.org/presentationml/2006/ole">
            <p:oleObj spid="_x0000_s105476" name="Document" r:id="rId5" imgW="8241399" imgH="308017" progId="Word.Document.12">
              <p:embed/>
            </p:oleObj>
          </a:graphicData>
        </a:graphic>
      </p:graphicFrame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143000"/>
            <a:ext cx="219075" cy="447675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16200000" flipH="1">
            <a:off x="2331244" y="350044"/>
            <a:ext cx="419100" cy="395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Without LPs</a:t>
            </a:r>
            <a:endParaRPr lang="en-US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42900" y="1714500"/>
          <a:ext cx="8240712" cy="1335087"/>
        </p:xfrm>
        <a:graphic>
          <a:graphicData uri="http://schemas.openxmlformats.org/presentationml/2006/ole">
            <p:oleObj spid="_x0000_s108546" name="Document" r:id="rId3" imgW="8241399" imgH="1334982" progId="Word.Document.12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57200" y="3771900"/>
          <a:ext cx="8240712" cy="890587"/>
        </p:xfrm>
        <a:graphic>
          <a:graphicData uri="http://schemas.openxmlformats.org/presentationml/2006/ole">
            <p:oleObj spid="_x0000_s108547" name="Document" r:id="rId4" imgW="8241399" imgH="889868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More Simple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4229100"/>
          </a:xfrm>
        </p:spPr>
        <p:txBody>
          <a:bodyPr/>
          <a:lstStyle/>
          <a:p>
            <a:r>
              <a:rPr lang="en-US" sz="2800" dirty="0" smtClean="0"/>
              <a:t>Checking quantized versions of LP solutions is very fast (do the long division)</a:t>
            </a:r>
          </a:p>
          <a:p>
            <a:r>
              <a:rPr lang="en-US" sz="2800" dirty="0" smtClean="0"/>
              <a:t>Concentrate on the           subspace.</a:t>
            </a:r>
          </a:p>
          <a:p>
            <a:r>
              <a:rPr lang="en-US" sz="2800" dirty="0" smtClean="0"/>
              <a:t>Work with the smallest dimensional subspaces that give new constraints.</a:t>
            </a:r>
          </a:p>
          <a:p>
            <a:r>
              <a:rPr lang="en-US" sz="2800" dirty="0" smtClean="0"/>
              <a:t>Randomized algorithms?</a:t>
            </a: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1450" y="1962150"/>
            <a:ext cx="933450" cy="55245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4343400"/>
            <a:ext cx="8042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5081 * 6007 = 30521567: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1001111011001 * 1011101110111 = 1110100011011100011011111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dirty="0" smtClean="0"/>
              <a:t>The Geometric View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6629400" y="1028700"/>
            <a:ext cx="1828800" cy="2171700"/>
            <a:chOff x="3657600" y="1028700"/>
            <a:chExt cx="1828800" cy="21717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3028950" y="1657350"/>
              <a:ext cx="1258094" cy="79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3657600" y="2286000"/>
              <a:ext cx="914400" cy="914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2286000"/>
              <a:ext cx="18288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3657600" y="1257300"/>
              <a:ext cx="1028700" cy="102870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4114800" y="2286000"/>
              <a:ext cx="571500" cy="45720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3143250" y="1771650"/>
              <a:ext cx="1485900" cy="45720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342900" y="1371600"/>
          <a:ext cx="8237538" cy="1362075"/>
        </p:xfrm>
        <a:graphic>
          <a:graphicData uri="http://schemas.openxmlformats.org/presentationml/2006/ole">
            <p:oleObj spid="_x0000_s109570" name="Document" r:id="rId3" imgW="8237708" imgH="1362270" progId="Word.Document.12">
              <p:embed/>
            </p:oleObj>
          </a:graphicData>
        </a:graphic>
      </p:graphicFrame>
      <p:graphicFrame>
        <p:nvGraphicFramePr>
          <p:cNvPr id="58395" name="Object 27"/>
          <p:cNvGraphicFramePr>
            <a:graphicFrameLocks noChangeAspect="1"/>
          </p:cNvGraphicFramePr>
          <p:nvPr/>
        </p:nvGraphicFramePr>
        <p:xfrm>
          <a:off x="457200" y="3771900"/>
          <a:ext cx="8237538" cy="2241550"/>
        </p:xfrm>
        <a:graphic>
          <a:graphicData uri="http://schemas.openxmlformats.org/presentationml/2006/ole">
            <p:oleObj spid="_x0000_s109571" name="Document" r:id="rId4" imgW="8237708" imgH="2242301" progId="Word.Document.12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Lose Information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457200" y="1143000"/>
            <a:ext cx="3790951" cy="3774280"/>
            <a:chOff x="2731294" y="1714500"/>
            <a:chExt cx="3790951" cy="3774280"/>
          </a:xfrm>
        </p:grpSpPr>
        <p:sp>
          <p:nvSpPr>
            <p:cNvPr id="5" name="Cube 4"/>
            <p:cNvSpPr/>
            <p:nvPr/>
          </p:nvSpPr>
          <p:spPr>
            <a:xfrm>
              <a:off x="2743200" y="1714500"/>
              <a:ext cx="3771900" cy="3771900"/>
            </a:xfrm>
            <a:prstGeom prst="cub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>
              <a:spLocks/>
            </p:cNvSpPr>
            <p:nvPr/>
          </p:nvSpPr>
          <p:spPr>
            <a:xfrm rot="2502032">
              <a:off x="5175689" y="2322690"/>
              <a:ext cx="707148" cy="664808"/>
            </a:xfrm>
            <a:prstGeom prst="triangle">
              <a:avLst>
                <a:gd name="adj" fmla="val 58247"/>
              </a:avLst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731294" y="2381250"/>
              <a:ext cx="577310" cy="70008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571500 h 571500"/>
                <a:gd name="connsiteX1" fmla="*/ 530352 w 1060704"/>
                <a:gd name="connsiteY1" fmla="*/ 0 h 571500"/>
                <a:gd name="connsiteX2" fmla="*/ 1060704 w 1060704"/>
                <a:gd name="connsiteY2" fmla="*/ 571500 h 571500"/>
                <a:gd name="connsiteX3" fmla="*/ 0 w 1060704"/>
                <a:gd name="connsiteY3" fmla="*/ 571500 h 571500"/>
                <a:gd name="connsiteX0" fmla="*/ 0 w 717804"/>
                <a:gd name="connsiteY0" fmla="*/ 914400 h 914400"/>
                <a:gd name="connsiteX1" fmla="*/ 187452 w 717804"/>
                <a:gd name="connsiteY1" fmla="*/ 0 h 914400"/>
                <a:gd name="connsiteX2" fmla="*/ 717804 w 717804"/>
                <a:gd name="connsiteY2" fmla="*/ 571500 h 914400"/>
                <a:gd name="connsiteX3" fmla="*/ 0 w 717804"/>
                <a:gd name="connsiteY3" fmla="*/ 914400 h 914400"/>
                <a:gd name="connsiteX0" fmla="*/ 0 w 717804"/>
                <a:gd name="connsiteY0" fmla="*/ 914400 h 914400"/>
                <a:gd name="connsiteX1" fmla="*/ 187452 w 717804"/>
                <a:gd name="connsiteY1" fmla="*/ 0 h 914400"/>
                <a:gd name="connsiteX2" fmla="*/ 717804 w 717804"/>
                <a:gd name="connsiteY2" fmla="*/ 571500 h 914400"/>
                <a:gd name="connsiteX3" fmla="*/ 716756 w 717804"/>
                <a:gd name="connsiteY3" fmla="*/ 571500 h 914400"/>
                <a:gd name="connsiteX4" fmla="*/ 0 w 717804"/>
                <a:gd name="connsiteY4" fmla="*/ 914400 h 914400"/>
                <a:gd name="connsiteX0" fmla="*/ 41148 w 758952"/>
                <a:gd name="connsiteY0" fmla="*/ 457200 h 457200"/>
                <a:gd name="connsiteX1" fmla="*/ 0 w 758952"/>
                <a:gd name="connsiteY1" fmla="*/ 0 h 457200"/>
                <a:gd name="connsiteX2" fmla="*/ 758952 w 758952"/>
                <a:gd name="connsiteY2" fmla="*/ 114300 h 457200"/>
                <a:gd name="connsiteX3" fmla="*/ 757904 w 758952"/>
                <a:gd name="connsiteY3" fmla="*/ 114300 h 457200"/>
                <a:gd name="connsiteX4" fmla="*/ 41148 w 758952"/>
                <a:gd name="connsiteY4" fmla="*/ 457200 h 457200"/>
                <a:gd name="connsiteX0" fmla="*/ 41148 w 758952"/>
                <a:gd name="connsiteY0" fmla="*/ 457200 h 457200"/>
                <a:gd name="connsiteX1" fmla="*/ 0 w 758952"/>
                <a:gd name="connsiteY1" fmla="*/ 0 h 457200"/>
                <a:gd name="connsiteX2" fmla="*/ 758952 w 758952"/>
                <a:gd name="connsiteY2" fmla="*/ 114300 h 457200"/>
                <a:gd name="connsiteX3" fmla="*/ 757904 w 758952"/>
                <a:gd name="connsiteY3" fmla="*/ 114300 h 457200"/>
                <a:gd name="connsiteX4" fmla="*/ 41148 w 758952"/>
                <a:gd name="connsiteY4" fmla="*/ 457200 h 457200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24480 w 742284"/>
                <a:gd name="connsiteY0" fmla="*/ 440531 h 440531"/>
                <a:gd name="connsiteX1" fmla="*/ 0 w 742284"/>
                <a:gd name="connsiteY1" fmla="*/ 0 h 440531"/>
                <a:gd name="connsiteX2" fmla="*/ 742284 w 742284"/>
                <a:gd name="connsiteY2" fmla="*/ 97631 h 440531"/>
                <a:gd name="connsiteX3" fmla="*/ 741236 w 742284"/>
                <a:gd name="connsiteY3" fmla="*/ 97631 h 440531"/>
                <a:gd name="connsiteX4" fmla="*/ 24480 w 742284"/>
                <a:gd name="connsiteY4" fmla="*/ 440531 h 440531"/>
                <a:gd name="connsiteX0" fmla="*/ 7523 w 742284"/>
                <a:gd name="connsiteY0" fmla="*/ 435664 h 435664"/>
                <a:gd name="connsiteX1" fmla="*/ 0 w 742284"/>
                <a:gd name="connsiteY1" fmla="*/ 0 h 435664"/>
                <a:gd name="connsiteX2" fmla="*/ 742284 w 742284"/>
                <a:gd name="connsiteY2" fmla="*/ 97631 h 435664"/>
                <a:gd name="connsiteX3" fmla="*/ 741236 w 742284"/>
                <a:gd name="connsiteY3" fmla="*/ 97631 h 435664"/>
                <a:gd name="connsiteX4" fmla="*/ 7523 w 742284"/>
                <a:gd name="connsiteY4" fmla="*/ 435664 h 435664"/>
                <a:gd name="connsiteX0" fmla="*/ 7523 w 743659"/>
                <a:gd name="connsiteY0" fmla="*/ 435664 h 435664"/>
                <a:gd name="connsiteX1" fmla="*/ 0 w 743659"/>
                <a:gd name="connsiteY1" fmla="*/ 0 h 435664"/>
                <a:gd name="connsiteX2" fmla="*/ 742284 w 743659"/>
                <a:gd name="connsiteY2" fmla="*/ 97631 h 435664"/>
                <a:gd name="connsiteX3" fmla="*/ 743659 w 743659"/>
                <a:gd name="connsiteY3" fmla="*/ 100065 h 435664"/>
                <a:gd name="connsiteX4" fmla="*/ 7523 w 743659"/>
                <a:gd name="connsiteY4" fmla="*/ 435664 h 435664"/>
                <a:gd name="connsiteX0" fmla="*/ 7523 w 742284"/>
                <a:gd name="connsiteY0" fmla="*/ 435664 h 435664"/>
                <a:gd name="connsiteX1" fmla="*/ 0 w 742284"/>
                <a:gd name="connsiteY1" fmla="*/ 0 h 435664"/>
                <a:gd name="connsiteX2" fmla="*/ 742284 w 742284"/>
                <a:gd name="connsiteY2" fmla="*/ 97631 h 435664"/>
                <a:gd name="connsiteX3" fmla="*/ 7523 w 742284"/>
                <a:gd name="connsiteY3" fmla="*/ 435664 h 435664"/>
                <a:gd name="connsiteX0" fmla="*/ 7523 w 587258"/>
                <a:gd name="connsiteY0" fmla="*/ 435664 h 435664"/>
                <a:gd name="connsiteX1" fmla="*/ 0 w 587258"/>
                <a:gd name="connsiteY1" fmla="*/ 0 h 435664"/>
                <a:gd name="connsiteX2" fmla="*/ 587258 w 587258"/>
                <a:gd name="connsiteY2" fmla="*/ 276 h 435664"/>
                <a:gd name="connsiteX3" fmla="*/ 7523 w 587258"/>
                <a:gd name="connsiteY3" fmla="*/ 435664 h 435664"/>
                <a:gd name="connsiteX0" fmla="*/ 7523 w 587258"/>
                <a:gd name="connsiteY0" fmla="*/ 715560 h 715560"/>
                <a:gd name="connsiteX1" fmla="*/ 0 w 587258"/>
                <a:gd name="connsiteY1" fmla="*/ 279896 h 715560"/>
                <a:gd name="connsiteX2" fmla="*/ 285830 w 587258"/>
                <a:gd name="connsiteY2" fmla="*/ 0 h 715560"/>
                <a:gd name="connsiteX3" fmla="*/ 587258 w 587258"/>
                <a:gd name="connsiteY3" fmla="*/ 280172 h 715560"/>
                <a:gd name="connsiteX4" fmla="*/ 7523 w 587258"/>
                <a:gd name="connsiteY4" fmla="*/ 715560 h 71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258" h="715560">
                  <a:moveTo>
                    <a:pt x="7523" y="715560"/>
                  </a:moveTo>
                  <a:lnTo>
                    <a:pt x="0" y="279896"/>
                  </a:lnTo>
                  <a:lnTo>
                    <a:pt x="285830" y="0"/>
                  </a:lnTo>
                  <a:lnTo>
                    <a:pt x="587258" y="280172"/>
                  </a:lnTo>
                  <a:lnTo>
                    <a:pt x="7523" y="71556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254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929188" y="4945855"/>
              <a:ext cx="954881" cy="54292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175004"/>
                <a:gd name="connsiteY0" fmla="*/ 542925 h 914400"/>
                <a:gd name="connsiteX1" fmla="*/ 644652 w 1175004"/>
                <a:gd name="connsiteY1" fmla="*/ 0 h 914400"/>
                <a:gd name="connsiteX2" fmla="*/ 1175004 w 1175004"/>
                <a:gd name="connsiteY2" fmla="*/ 914400 h 914400"/>
                <a:gd name="connsiteX3" fmla="*/ 0 w 1175004"/>
                <a:gd name="connsiteY3" fmla="*/ 542925 h 914400"/>
                <a:gd name="connsiteX0" fmla="*/ 0 w 653510"/>
                <a:gd name="connsiteY0" fmla="*/ 542925 h 542925"/>
                <a:gd name="connsiteX1" fmla="*/ 644652 w 653510"/>
                <a:gd name="connsiteY1" fmla="*/ 0 h 542925"/>
                <a:gd name="connsiteX2" fmla="*/ 653510 w 653510"/>
                <a:gd name="connsiteY2" fmla="*/ 542925 h 542925"/>
                <a:gd name="connsiteX3" fmla="*/ 0 w 653510"/>
                <a:gd name="connsiteY3" fmla="*/ 542925 h 542925"/>
                <a:gd name="connsiteX0" fmla="*/ 0 w 954881"/>
                <a:gd name="connsiteY0" fmla="*/ 542925 h 542925"/>
                <a:gd name="connsiteX1" fmla="*/ 644652 w 954881"/>
                <a:gd name="connsiteY1" fmla="*/ 0 h 542925"/>
                <a:gd name="connsiteX2" fmla="*/ 954881 w 954881"/>
                <a:gd name="connsiteY2" fmla="*/ 242889 h 542925"/>
                <a:gd name="connsiteX3" fmla="*/ 653510 w 954881"/>
                <a:gd name="connsiteY3" fmla="*/ 542925 h 542925"/>
                <a:gd name="connsiteX4" fmla="*/ 0 w 954881"/>
                <a:gd name="connsiteY4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881" h="542925">
                  <a:moveTo>
                    <a:pt x="0" y="542925"/>
                  </a:moveTo>
                  <a:lnTo>
                    <a:pt x="644652" y="0"/>
                  </a:lnTo>
                  <a:lnTo>
                    <a:pt x="954881" y="242889"/>
                  </a:lnTo>
                  <a:lnTo>
                    <a:pt x="653510" y="542925"/>
                  </a:lnTo>
                  <a:lnTo>
                    <a:pt x="0" y="54292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198395" y="4295776"/>
              <a:ext cx="323850" cy="573882"/>
            </a:xfrm>
            <a:custGeom>
              <a:avLst/>
              <a:gdLst>
                <a:gd name="connsiteX0" fmla="*/ 0 w 800100"/>
                <a:gd name="connsiteY0" fmla="*/ 571500 h 571500"/>
                <a:gd name="connsiteX1" fmla="*/ 400050 w 800100"/>
                <a:gd name="connsiteY1" fmla="*/ 0 h 571500"/>
                <a:gd name="connsiteX2" fmla="*/ 800100 w 800100"/>
                <a:gd name="connsiteY2" fmla="*/ 571500 h 571500"/>
                <a:gd name="connsiteX3" fmla="*/ 0 w 800100"/>
                <a:gd name="connsiteY3" fmla="*/ 571500 h 571500"/>
                <a:gd name="connsiteX0" fmla="*/ 0 w 800100"/>
                <a:gd name="connsiteY0" fmla="*/ 573882 h 573882"/>
                <a:gd name="connsiteX1" fmla="*/ 323850 w 800100"/>
                <a:gd name="connsiteY1" fmla="*/ 0 h 573882"/>
                <a:gd name="connsiteX2" fmla="*/ 800100 w 800100"/>
                <a:gd name="connsiteY2" fmla="*/ 573882 h 573882"/>
                <a:gd name="connsiteX3" fmla="*/ 0 w 80010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276225 w 323850"/>
                <a:gd name="connsiteY2" fmla="*/ 290513 h 573882"/>
                <a:gd name="connsiteX3" fmla="*/ 0 w 32385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323850 w 323850"/>
                <a:gd name="connsiteY2" fmla="*/ 254794 h 573882"/>
                <a:gd name="connsiteX3" fmla="*/ 0 w 323850"/>
                <a:gd name="connsiteY3" fmla="*/ 573882 h 573882"/>
                <a:gd name="connsiteX0" fmla="*/ 0 w 323850"/>
                <a:gd name="connsiteY0" fmla="*/ 573882 h 573882"/>
                <a:gd name="connsiteX1" fmla="*/ 323850 w 323850"/>
                <a:gd name="connsiteY1" fmla="*/ 0 h 573882"/>
                <a:gd name="connsiteX2" fmla="*/ 321468 w 323850"/>
                <a:gd name="connsiteY2" fmla="*/ 264319 h 573882"/>
                <a:gd name="connsiteX3" fmla="*/ 0 w 323850"/>
                <a:gd name="connsiteY3" fmla="*/ 573882 h 57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573882">
                  <a:moveTo>
                    <a:pt x="0" y="573882"/>
                  </a:moveTo>
                  <a:lnTo>
                    <a:pt x="323850" y="0"/>
                  </a:lnTo>
                  <a:lnTo>
                    <a:pt x="321468" y="264319"/>
                  </a:lnTo>
                  <a:lnTo>
                    <a:pt x="0" y="573882"/>
                  </a:lnTo>
                  <a:close/>
                </a:path>
              </a:pathLst>
            </a:custGeom>
            <a:ln>
              <a:solidFill>
                <a:schemeClr val="accent1">
                  <a:shade val="50000"/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45352" y="1714500"/>
              <a:ext cx="276892" cy="228600"/>
            </a:xfrm>
            <a:custGeom>
              <a:avLst/>
              <a:gdLst>
                <a:gd name="connsiteX0" fmla="*/ 0 w 832104"/>
                <a:gd name="connsiteY0" fmla="*/ 457200 h 457200"/>
                <a:gd name="connsiteX1" fmla="*/ 416052 w 832104"/>
                <a:gd name="connsiteY1" fmla="*/ 0 h 457200"/>
                <a:gd name="connsiteX2" fmla="*/ 832104 w 832104"/>
                <a:gd name="connsiteY2" fmla="*/ 457200 h 457200"/>
                <a:gd name="connsiteX3" fmla="*/ 0 w 832104"/>
                <a:gd name="connsiteY3" fmla="*/ 457200 h 457200"/>
                <a:gd name="connsiteX0" fmla="*/ 41148 w 873252"/>
                <a:gd name="connsiteY0" fmla="*/ 228600 h 228600"/>
                <a:gd name="connsiteX1" fmla="*/ 0 w 873252"/>
                <a:gd name="connsiteY1" fmla="*/ 0 h 228600"/>
                <a:gd name="connsiteX2" fmla="*/ 873252 w 873252"/>
                <a:gd name="connsiteY2" fmla="*/ 228600 h 228600"/>
                <a:gd name="connsiteX3" fmla="*/ 41148 w 873252"/>
                <a:gd name="connsiteY3" fmla="*/ 228600 h 228600"/>
                <a:gd name="connsiteX0" fmla="*/ 41148 w 275558"/>
                <a:gd name="connsiteY0" fmla="*/ 228600 h 228600"/>
                <a:gd name="connsiteX1" fmla="*/ 0 w 275558"/>
                <a:gd name="connsiteY1" fmla="*/ 0 h 228600"/>
                <a:gd name="connsiteX2" fmla="*/ 275558 w 275558"/>
                <a:gd name="connsiteY2" fmla="*/ 0 h 228600"/>
                <a:gd name="connsiteX3" fmla="*/ 41148 w 275558"/>
                <a:gd name="connsiteY3" fmla="*/ 228600 h 228600"/>
                <a:gd name="connsiteX0" fmla="*/ 41148 w 276892"/>
                <a:gd name="connsiteY0" fmla="*/ 228600 h 228600"/>
                <a:gd name="connsiteX1" fmla="*/ 0 w 276892"/>
                <a:gd name="connsiteY1" fmla="*/ 0 h 228600"/>
                <a:gd name="connsiteX2" fmla="*/ 275558 w 276892"/>
                <a:gd name="connsiteY2" fmla="*/ 0 h 228600"/>
                <a:gd name="connsiteX3" fmla="*/ 276892 w 276892"/>
                <a:gd name="connsiteY3" fmla="*/ 226219 h 228600"/>
                <a:gd name="connsiteX4" fmla="*/ 41148 w 276892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92" h="228600">
                  <a:moveTo>
                    <a:pt x="41148" y="228600"/>
                  </a:moveTo>
                  <a:lnTo>
                    <a:pt x="0" y="0"/>
                  </a:lnTo>
                  <a:lnTo>
                    <a:pt x="275558" y="0"/>
                  </a:lnTo>
                  <a:cubicBezTo>
                    <a:pt x="276003" y="75406"/>
                    <a:pt x="276447" y="150813"/>
                    <a:pt x="276892" y="226219"/>
                  </a:cubicBezTo>
                  <a:lnTo>
                    <a:pt x="41148" y="2286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>
            <a:xfrm>
              <a:off x="2743200" y="4914900"/>
              <a:ext cx="571500" cy="57150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5600700" y="1257300"/>
            <a:ext cx="2857500" cy="28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457700" y="2628900"/>
            <a:ext cx="685800" cy="158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3200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Mining, Search and Navigation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53200"/>
            <a:ext cx="609600" cy="304800"/>
          </a:xfrm>
        </p:spPr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372100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How fast can randomized projections in subspaces find the solution?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457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Search (and advertising) are likely to become more ubiquitous and better targeted</a:t>
            </a:r>
          </a:p>
          <a:p>
            <a:r>
              <a:rPr lang="en-US" dirty="0" smtClean="0"/>
              <a:t>Ranking algorithms are a key tool, and we can directly optimize finicky IR measures</a:t>
            </a:r>
          </a:p>
          <a:p>
            <a:r>
              <a:rPr lang="en-US" dirty="0" smtClean="0"/>
              <a:t>RSA is probably safe as houses, but we should probe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6397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/>
          <a:lstStyle/>
          <a:p>
            <a:r>
              <a:rPr lang="en-US" dirty="0" smtClean="0"/>
              <a:t>How might ads be targeted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434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r>
              <a:rPr lang="en-US" i="1" dirty="0" smtClean="0"/>
              <a:t>I just bought a car – don’t show me more ads for cars</a:t>
            </a:r>
          </a:p>
          <a:p>
            <a:r>
              <a:rPr lang="en-US" i="1" dirty="0" smtClean="0"/>
              <a:t>I just bought a house – show me ads for furniture</a:t>
            </a:r>
          </a:p>
          <a:p>
            <a:r>
              <a:rPr lang="en-US" i="1" dirty="0" smtClean="0"/>
              <a:t>I like band X, but not Y</a:t>
            </a:r>
          </a:p>
          <a:p>
            <a:r>
              <a:rPr lang="en-US" dirty="0" smtClean="0"/>
              <a:t>In general, build a model of what I’m in the market for</a:t>
            </a:r>
          </a:p>
          <a:p>
            <a:r>
              <a:rPr lang="en-US" dirty="0" smtClean="0"/>
              <a:t>Per-user pricing, availability</a:t>
            </a:r>
          </a:p>
          <a:p>
            <a:r>
              <a:rPr lang="en-US" dirty="0" smtClean="0"/>
              <a:t>User-driven asks (show me all ads for Z)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Simple Example</a:t>
            </a:r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650875" y="1257300"/>
          <a:ext cx="3121025" cy="544513"/>
        </p:xfrm>
        <a:graphic>
          <a:graphicData uri="http://schemas.openxmlformats.org/presentationml/2006/ole">
            <p:oleObj spid="_x0000_s5122" name="Equation" r:id="rId4" imgW="1307880" imgH="228600" progId="">
              <p:embed/>
            </p:oleObj>
          </a:graphicData>
        </a:graphic>
      </p:graphicFrame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523875" y="2019300"/>
            <a:ext cx="36274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Imagine some cost </a:t>
            </a:r>
            <a:r>
              <a:rPr lang="en-US" i="1"/>
              <a:t>C</a:t>
            </a:r>
            <a:r>
              <a:rPr lang="en-US"/>
              <a:t>:</a:t>
            </a:r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572000" y="1485900"/>
          <a:ext cx="2971800" cy="2000250"/>
        </p:xfrm>
        <a:graphic>
          <a:graphicData uri="http://schemas.openxmlformats.org/presentationml/2006/ole">
            <p:oleObj spid="_x0000_s5123" name="Equation" r:id="rId5" imgW="1320480" imgH="888840" progId="">
              <p:embed/>
            </p:oleObj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4343400" y="3848100"/>
          <a:ext cx="2930525" cy="2230438"/>
        </p:xfrm>
        <a:graphic>
          <a:graphicData uri="http://schemas.openxmlformats.org/presentationml/2006/ole">
            <p:oleObj spid="_x0000_s5124" name="Visio" r:id="rId6" imgW="1302692" imgH="1000125" progId="">
              <p:embed/>
            </p:oleObj>
          </a:graphicData>
        </a:graphic>
      </p:graphicFrame>
      <p:graphicFrame>
        <p:nvGraphicFramePr>
          <p:cNvPr id="251916" name="Object 12"/>
          <p:cNvGraphicFramePr>
            <a:graphicFrameLocks noChangeAspect="1"/>
          </p:cNvGraphicFramePr>
          <p:nvPr/>
        </p:nvGraphicFramePr>
        <p:xfrm>
          <a:off x="1028700" y="3886200"/>
          <a:ext cx="2057400" cy="1077913"/>
        </p:xfrm>
        <a:graphic>
          <a:graphicData uri="http://schemas.openxmlformats.org/presentationml/2006/ole">
            <p:oleObj spid="_x0000_s5125" name="Visio" r:id="rId7" imgW="1234637" imgH="718523" progId="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/>
          </a:p>
        </p:txBody>
      </p:sp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1473200" y="457200"/>
          <a:ext cx="6434138" cy="4818063"/>
        </p:xfrm>
        <a:graphic>
          <a:graphicData uri="http://schemas.openxmlformats.org/presentationml/2006/ole">
            <p:oleObj spid="_x0000_s6146" name="Equation" r:id="rId4" imgW="3441600" imgH="2577960" progId="">
              <p:embed/>
            </p:oleObj>
          </a:graphicData>
        </a:graphic>
      </p:graphicFrame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828800" y="5716588"/>
            <a:ext cx="35734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…furthermore it’s convex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LambdaRank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0010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Choose the        to model the desired cost.  </a:t>
            </a:r>
            <a:r>
              <a:rPr lang="en-US" sz="2800" i="1" dirty="0">
                <a:solidFill>
                  <a:srgbClr val="FF0000"/>
                </a:solidFill>
              </a:rPr>
              <a:t>(Need not use </a:t>
            </a:r>
            <a:r>
              <a:rPr lang="en-US" sz="2800" i="1" dirty="0" smtClean="0">
                <a:solidFill>
                  <a:srgbClr val="FF0000"/>
                </a:solidFill>
              </a:rPr>
              <a:t>pairs!)</a:t>
            </a:r>
          </a:p>
          <a:p>
            <a:r>
              <a:rPr lang="en-US" sz="2800" dirty="0" smtClean="0"/>
              <a:t>Very general.  </a:t>
            </a:r>
            <a:r>
              <a:rPr lang="en-US" sz="2800" dirty="0"/>
              <a:t>Handles multivariate, non-smooth costs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But, how to choose the        ? </a:t>
            </a:r>
            <a:endParaRPr lang="en-US" sz="2800" dirty="0"/>
          </a:p>
          <a:p>
            <a:r>
              <a:rPr lang="en-US" sz="2800" dirty="0" smtClean="0"/>
              <a:t>When </a:t>
            </a:r>
            <a:r>
              <a:rPr lang="en-US" sz="2800" dirty="0"/>
              <a:t>will there exist a</a:t>
            </a:r>
            <a:r>
              <a:rPr lang="en-US" sz="2800" i="1" dirty="0"/>
              <a:t> </a:t>
            </a:r>
            <a:r>
              <a:rPr lang="en-US" sz="2800" dirty="0"/>
              <a:t>cost function </a:t>
            </a:r>
            <a:r>
              <a:rPr lang="en-US" sz="2800" i="1" dirty="0"/>
              <a:t>C</a:t>
            </a:r>
            <a:r>
              <a:rPr lang="en-US" sz="2800" dirty="0"/>
              <a:t> for your choice of        ?</a:t>
            </a:r>
          </a:p>
          <a:p>
            <a:r>
              <a:rPr lang="en-US" sz="2800" dirty="0"/>
              <a:t>When will that </a:t>
            </a:r>
            <a:r>
              <a:rPr lang="en-US" sz="2800" i="1" dirty="0"/>
              <a:t>C</a:t>
            </a:r>
            <a:r>
              <a:rPr lang="en-US" sz="2800" dirty="0"/>
              <a:t> be </a:t>
            </a:r>
            <a:r>
              <a:rPr lang="en-US" sz="2800" dirty="0" smtClean="0"/>
              <a:t>convex?</a:t>
            </a:r>
            <a:endParaRPr lang="en-US" sz="2800" dirty="0"/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2743200" y="1257300"/>
          <a:ext cx="709613" cy="473075"/>
        </p:xfrm>
        <a:graphic>
          <a:graphicData uri="http://schemas.openxmlformats.org/presentationml/2006/ole">
            <p:oleObj spid="_x0000_s7170" name="Equation" r:id="rId3" imgW="266400" imgH="177480" progId="">
              <p:embed/>
            </p:oleObj>
          </a:graphicData>
        </a:graphic>
      </p:graphicFrame>
      <p:graphicFrame>
        <p:nvGraphicFramePr>
          <p:cNvPr id="256006" name="Object 6"/>
          <p:cNvGraphicFramePr>
            <a:graphicFrameLocks noChangeAspect="1"/>
          </p:cNvGraphicFramePr>
          <p:nvPr/>
        </p:nvGraphicFramePr>
        <p:xfrm>
          <a:off x="2371725" y="4076700"/>
          <a:ext cx="709613" cy="473075"/>
        </p:xfrm>
        <a:graphic>
          <a:graphicData uri="http://schemas.openxmlformats.org/presentationml/2006/ole">
            <p:oleObj spid="_x0000_s7171" name="Equation" r:id="rId4" imgW="266400" imgH="177480" progId="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4552950" y="3124200"/>
          <a:ext cx="709613" cy="473075"/>
        </p:xfrm>
        <a:graphic>
          <a:graphicData uri="http://schemas.openxmlformats.org/presentationml/2006/ole">
            <p:oleObj spid="_x0000_s7172" name="Equation" r:id="rId5" imgW="266400" imgH="177480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Some Multilinear Algebra Basics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An ‘</a:t>
            </a:r>
            <a:r>
              <a:rPr lang="en-US" sz="2800" i="1" dirty="0"/>
              <a:t>n</a:t>
            </a:r>
            <a:r>
              <a:rPr lang="en-US" sz="2800" dirty="0"/>
              <a:t>-form’ on a manifold </a:t>
            </a:r>
            <a:r>
              <a:rPr lang="en-US" sz="2800" i="1" dirty="0"/>
              <a:t>M </a:t>
            </a:r>
            <a:r>
              <a:rPr lang="en-US" sz="2800" dirty="0"/>
              <a:t>is a totally antisymmetric tensor that lives in the dual of the tangent space of </a:t>
            </a:r>
            <a:r>
              <a:rPr lang="en-US" sz="2800" i="1" dirty="0"/>
              <a:t>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You can apply the differential operator </a:t>
            </a:r>
            <a:r>
              <a:rPr lang="en-US" sz="2800" i="1" dirty="0"/>
              <a:t>d</a:t>
            </a:r>
            <a:r>
              <a:rPr lang="en-US" sz="2800" dirty="0"/>
              <a:t> to an </a:t>
            </a:r>
            <a:r>
              <a:rPr lang="en-US" sz="2800" i="1" dirty="0"/>
              <a:t>n</a:t>
            </a:r>
            <a:r>
              <a:rPr lang="en-US" sz="2800" dirty="0"/>
              <a:t>-form to get an </a:t>
            </a:r>
            <a:r>
              <a:rPr lang="en-US" sz="2800" i="1" dirty="0"/>
              <a:t>(n+1)-</a:t>
            </a:r>
            <a:r>
              <a:rPr lang="en-US" sz="2800" dirty="0"/>
              <a:t>form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i="1" dirty="0"/>
              <a:t>closed</a:t>
            </a:r>
            <a:r>
              <a:rPr lang="en-US" sz="2800" dirty="0"/>
              <a:t> form </a:t>
            </a:r>
            <a:r>
              <a:rPr lang="en-US" sz="2800" i="1" dirty="0"/>
              <a:t>f</a:t>
            </a:r>
            <a:r>
              <a:rPr lang="en-US" sz="2800" dirty="0"/>
              <a:t> is one for which </a:t>
            </a:r>
            <a:r>
              <a:rPr lang="en-US" sz="2800" i="1" dirty="0" err="1"/>
              <a:t>df</a:t>
            </a:r>
            <a:r>
              <a:rPr lang="en-US" sz="2800" i="1" dirty="0"/>
              <a:t>=0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 </a:t>
            </a:r>
            <a:r>
              <a:rPr lang="en-US" sz="2800" i="1" dirty="0"/>
              <a:t>exact</a:t>
            </a:r>
            <a:r>
              <a:rPr lang="en-US" sz="2800" dirty="0"/>
              <a:t> form </a:t>
            </a:r>
            <a:r>
              <a:rPr lang="en-US" sz="2800" i="1" dirty="0"/>
              <a:t>g</a:t>
            </a:r>
            <a:r>
              <a:rPr lang="en-US" sz="2800" dirty="0"/>
              <a:t> is one for which </a:t>
            </a:r>
            <a:r>
              <a:rPr lang="en-US" sz="2800" i="1" dirty="0"/>
              <a:t>g=dh</a:t>
            </a:r>
            <a:r>
              <a:rPr lang="en-US" sz="2800" dirty="0"/>
              <a:t>, for some form </a:t>
            </a:r>
            <a:r>
              <a:rPr lang="en-US" sz="2800" i="1" dirty="0"/>
              <a:t>h</a:t>
            </a:r>
          </a:p>
          <a:p>
            <a:pPr>
              <a:lnSpc>
                <a:spcPct val="90000"/>
              </a:lnSpc>
            </a:pPr>
            <a:r>
              <a:rPr lang="en-US" sz="2800" i="1" dirty="0" err="1"/>
              <a:t>dd</a:t>
            </a:r>
            <a:r>
              <a:rPr lang="en-US" sz="2800" i="1" dirty="0"/>
              <a:t>=0 </a:t>
            </a:r>
            <a:r>
              <a:rPr lang="en-US" sz="2800" dirty="0"/>
              <a:t>(every exact form is closed)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Poincare’s Lemma</a:t>
            </a:r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71500" y="1371600"/>
          <a:ext cx="7900988" cy="914400"/>
        </p:xfrm>
        <a:graphic>
          <a:graphicData uri="http://schemas.openxmlformats.org/presentationml/2006/ole">
            <p:oleObj spid="_x0000_s8194" name="Equation" r:id="rId3" imgW="3949560" imgH="457200" progId="">
              <p:embed/>
            </p:oleObj>
          </a:graphicData>
        </a:graphic>
      </p:graphicFrame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95300" y="2762250"/>
            <a:ext cx="7421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Hence on such a set, a form is exact iff it is closed.</a:t>
            </a:r>
          </a:p>
        </p:txBody>
      </p:sp>
      <p:graphicFrame>
        <p:nvGraphicFramePr>
          <p:cNvPr id="258055" name="Object 7"/>
          <p:cNvGraphicFramePr>
            <a:graphicFrameLocks noChangeAspect="1"/>
          </p:cNvGraphicFramePr>
          <p:nvPr/>
        </p:nvGraphicFramePr>
        <p:xfrm>
          <a:off x="611188" y="3657600"/>
          <a:ext cx="8075612" cy="2676525"/>
        </p:xfrm>
        <a:graphic>
          <a:graphicData uri="http://schemas.openxmlformats.org/presentationml/2006/ole">
            <p:oleObj spid="_x0000_s8195" name="Equation" r:id="rId4" imgW="4330440" imgH="1434960" progId="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Jacobian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1430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Square matrix, of side </a:t>
            </a:r>
            <a:r>
              <a:rPr lang="en-US" dirty="0" err="1"/>
              <a:t>nDocs</a:t>
            </a:r>
            <a:endParaRPr lang="en-US" dirty="0"/>
          </a:p>
          <a:p>
            <a:r>
              <a:rPr lang="en-US" dirty="0"/>
              <a:t>Family of </a:t>
            </a:r>
            <a:r>
              <a:rPr lang="en-US" dirty="0" err="1"/>
              <a:t>Jacobians</a:t>
            </a:r>
            <a:r>
              <a:rPr lang="en-US" dirty="0"/>
              <a:t>, one for each label set</a:t>
            </a:r>
          </a:p>
          <a:p>
            <a:r>
              <a:rPr lang="en-US" dirty="0"/>
              <a:t>Symmetric </a:t>
            </a:r>
            <a:r>
              <a:rPr lang="en-US" dirty="0">
                <a:sym typeface="Wingdings" pitchFamily="2" charset="2"/>
              </a:rPr>
              <a:t> cost function exists</a:t>
            </a:r>
          </a:p>
          <a:p>
            <a:r>
              <a:rPr lang="en-US" dirty="0">
                <a:sym typeface="Wingdings" pitchFamily="2" charset="2"/>
              </a:rPr>
              <a:t>Positive semidefinite  cost function is </a:t>
            </a:r>
            <a:r>
              <a:rPr lang="en-US" dirty="0" smtClean="0">
                <a:sym typeface="Wingdings" pitchFamily="2" charset="2"/>
              </a:rPr>
              <a:t>convex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(…like a kernel, but more general: depends on all points!)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358775"/>
          </a:xfrm>
        </p:spPr>
        <p:txBody>
          <a:bodyPr/>
          <a:lstStyle/>
          <a:p>
            <a:r>
              <a:rPr lang="en-US" sz="3600"/>
              <a:t>A Physical Analogy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Think of ranked documents as point masses,        as forces</a:t>
            </a:r>
          </a:p>
          <a:p>
            <a:r>
              <a:rPr lang="en-US" dirty="0"/>
              <a:t>If            , the forces are conservative – they derive from a potential</a:t>
            </a:r>
          </a:p>
          <a:p>
            <a:r>
              <a:rPr lang="en-US" dirty="0"/>
              <a:t>E.g. choosing the        to be linear in the scores is equivalent to a spring model</a:t>
            </a:r>
          </a:p>
          <a:p>
            <a:endParaRPr lang="en-US" dirty="0"/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2514600" y="1828800"/>
          <a:ext cx="685800" cy="457200"/>
        </p:xfrm>
        <a:graphic>
          <a:graphicData uri="http://schemas.openxmlformats.org/presentationml/2006/ole">
            <p:oleObj spid="_x0000_s9218" name="Equation" r:id="rId3" imgW="266400" imgH="177480" progId="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1257300" y="2378075"/>
          <a:ext cx="1257300" cy="463550"/>
        </p:xfrm>
        <a:graphic>
          <a:graphicData uri="http://schemas.openxmlformats.org/presentationml/2006/ole">
            <p:oleObj spid="_x0000_s9219" name="Equation" r:id="rId4" imgW="482400" imgH="177480" progId="">
              <p:embed/>
            </p:oleObj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4124325" y="3467100"/>
          <a:ext cx="685800" cy="457200"/>
        </p:xfrm>
        <a:graphic>
          <a:graphicData uri="http://schemas.openxmlformats.org/presentationml/2006/ole">
            <p:oleObj spid="_x0000_s9220" name="Equation" r:id="rId5" imgW="266400" imgH="177480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39763"/>
          </a:xfrm>
        </p:spPr>
        <p:txBody>
          <a:bodyPr/>
          <a:lstStyle/>
          <a:p>
            <a:r>
              <a:rPr lang="en-US"/>
              <a:t>LambdaRank Speedup for RankNet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914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Most neural net training is stochastic (update weights after every pattern)</a:t>
            </a:r>
          </a:p>
          <a:p>
            <a:r>
              <a:rPr lang="en-US" dirty="0" smtClean="0"/>
              <a:t>Here we can compute and increment the </a:t>
            </a:r>
            <a:r>
              <a:rPr lang="en-US" dirty="0"/>
              <a:t>gradients for each </a:t>
            </a:r>
            <a:r>
              <a:rPr lang="en-US" dirty="0" smtClean="0"/>
              <a:t>document (mini batch)</a:t>
            </a:r>
            <a:endParaRPr lang="en-US" i="1" dirty="0"/>
          </a:p>
          <a:p>
            <a:r>
              <a:rPr lang="en-US" dirty="0"/>
              <a:t>Batch them, apply </a:t>
            </a:r>
            <a:r>
              <a:rPr lang="en-US" dirty="0" err="1"/>
              <a:t>fprop</a:t>
            </a:r>
            <a:r>
              <a:rPr lang="en-US" dirty="0"/>
              <a:t> and backprop once per doc, per </a:t>
            </a:r>
            <a:r>
              <a:rPr lang="en-US" dirty="0" smtClean="0"/>
              <a:t>query; </a:t>
            </a:r>
            <a:r>
              <a:rPr lang="en-US" i="1" dirty="0" smtClean="0"/>
              <a:t>factorize the gradient.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85900"/>
            <a:ext cx="5486400" cy="44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8229600" cy="457200"/>
          </a:xfrm>
        </p:spPr>
        <p:txBody>
          <a:bodyPr/>
          <a:lstStyle/>
          <a:p>
            <a:r>
              <a:rPr lang="en-US" dirty="0" smtClean="0"/>
              <a:t>User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91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/>
          <a:lstStyle/>
          <a:p>
            <a:r>
              <a:rPr lang="en-US" dirty="0" smtClean="0"/>
              <a:t>User models can be used to enrich the</a:t>
            </a:r>
          </a:p>
          <a:p>
            <a:pPr>
              <a:buNone/>
            </a:pPr>
            <a:r>
              <a:rPr lang="en-US" dirty="0" smtClean="0"/>
              <a:t>   online experience, not just advertising.</a:t>
            </a:r>
          </a:p>
          <a:p>
            <a:pPr marL="742950" lvl="2" indent="-342900">
              <a:buFont typeface="Arial" pitchFamily="34" charset="0"/>
              <a:buChar char="-"/>
            </a:pPr>
            <a:r>
              <a:rPr lang="en-US" sz="2800" dirty="0" smtClean="0">
                <a:ea typeface="+mn-ea"/>
                <a:cs typeface="+mn-cs"/>
              </a:rPr>
              <a:t>Automated teaching</a:t>
            </a:r>
          </a:p>
          <a:p>
            <a:pPr marL="800100" lvl="3" indent="-342900"/>
            <a:r>
              <a:rPr lang="en-US" sz="2800" dirty="0" smtClean="0">
                <a:ea typeface="+mn-ea"/>
                <a:cs typeface="+mn-cs"/>
              </a:rPr>
              <a:t>Need a model of the user’s understanding.</a:t>
            </a:r>
          </a:p>
          <a:p>
            <a:pPr marL="342900" lvl="1" indent="-342900">
              <a:buChar char="•"/>
            </a:pPr>
            <a:r>
              <a:rPr lang="en-US" sz="3200" dirty="0" smtClean="0">
                <a:ea typeface="+mn-ea"/>
                <a:cs typeface="+mn-cs"/>
              </a:rPr>
              <a:t>Find other users with similar interests</a:t>
            </a:r>
          </a:p>
          <a:p>
            <a:pPr marL="342900" lvl="1" indent="-342900">
              <a:buChar char="•"/>
            </a:pPr>
            <a:r>
              <a:rPr lang="en-US" sz="3200" dirty="0" smtClean="0">
                <a:ea typeface="+mn-ea"/>
                <a:cs typeface="+mn-cs"/>
              </a:rPr>
              <a:t>Tailor news presentation to user’s interests</a:t>
            </a:r>
            <a:endParaRPr lang="en-US" sz="32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39763"/>
          </a:xfrm>
        </p:spPr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rPr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  <a:gradFill>
            <a:gsLst>
              <a:gs pos="50000">
                <a:schemeClr val="bg1"/>
              </a:gs>
              <a:gs pos="50000">
                <a:srgbClr val="0000FF"/>
              </a:gs>
              <a:gs pos="50000">
                <a:srgbClr val="0000FF"/>
              </a:gs>
              <a:gs pos="50000">
                <a:srgbClr val="0000FF">
                  <a:alpha val="46000"/>
                </a:srgbClr>
              </a:gs>
              <a:gs pos="50000">
                <a:srgbClr val="FF0000"/>
              </a:gs>
              <a:gs pos="50000">
                <a:srgbClr val="FF00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>
                <a:solidFill>
                  <a:srgbClr val="0000FF">
                    <a:alpha val="2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online experience will be more deeply engaging.</a:t>
            </a:r>
          </a:p>
          <a:p>
            <a:r>
              <a:rPr lang="en-US" i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 will need rich state models of users: likes, dislikes, ± interests, knowledge</a:t>
            </a:r>
            <a:endParaRPr lang="en-US" i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Text Mining, Search and Navigation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0FB319-0FD6-4932-A57F-8396B418AB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4CF83D094A1F4D8AD8661E6FB6B1CE" ma:contentTypeVersion="0" ma:contentTypeDescription="Create a new document." ma:contentTypeScope="" ma:versionID="41ac8eaaf05c3caa0144cbdc5dfe3a8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B3466F-0918-4A15-A415-059F3FC1E96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8AB0656-B297-44BD-838A-712F8C311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6CA8EC0-CEB7-46F0-8BDE-30537007D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36158</TotalTime>
  <Words>3470</Words>
  <Application>Microsoft Office PowerPoint</Application>
  <PresentationFormat>On-screen Show (4:3)</PresentationFormat>
  <Paragraphs>730</Paragraphs>
  <Slides>78</Slides>
  <Notes>33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Brush Script MT</vt:lpstr>
      <vt:lpstr>Calibri</vt:lpstr>
      <vt:lpstr>Times New Roman</vt:lpstr>
      <vt:lpstr>Cambria Math</vt:lpstr>
      <vt:lpstr>Courier New</vt:lpstr>
      <vt:lpstr>Wingdings</vt:lpstr>
      <vt:lpstr>1_blank</vt:lpstr>
      <vt:lpstr>Visio</vt:lpstr>
      <vt:lpstr>Equation</vt:lpstr>
      <vt:lpstr>Document</vt:lpstr>
      <vt:lpstr>Online Search and Advertising, Future and Present   Chris Burges Microsoft Research Saturday, Dec 13, 2008</vt:lpstr>
      <vt:lpstr>Contents</vt:lpstr>
      <vt:lpstr>~ Search and Advertising ~</vt:lpstr>
      <vt:lpstr>Why Search Works…</vt:lpstr>
      <vt:lpstr>Key Points</vt:lpstr>
      <vt:lpstr>What’s wrong with what we do now?</vt:lpstr>
      <vt:lpstr>How might ads be targeted better?</vt:lpstr>
      <vt:lpstr>User Models</vt:lpstr>
      <vt:lpstr>Key Points</vt:lpstr>
      <vt:lpstr>What About Search?</vt:lpstr>
      <vt:lpstr>Search: Somewhere in the Near Future</vt:lpstr>
      <vt:lpstr>Slide 12</vt:lpstr>
      <vt:lpstr>How to get the information we need, to build good models for users?</vt:lpstr>
      <vt:lpstr>Key Points</vt:lpstr>
      <vt:lpstr>Search Applications: And, Data Changes Everything</vt:lpstr>
      <vt:lpstr>Slide 16</vt:lpstr>
      <vt:lpstr>Data Changes Everything</vt:lpstr>
      <vt:lpstr>Data Changes Everything</vt:lpstr>
      <vt:lpstr>Key Points</vt:lpstr>
      <vt:lpstr>Key Points</vt:lpstr>
      <vt:lpstr>How to proceed?</vt:lpstr>
      <vt:lpstr>The Eliza Effect</vt:lpstr>
      <vt:lpstr>Our Prime Directive in Building Sam:</vt:lpstr>
      <vt:lpstr>Let the Data do the Work</vt:lpstr>
      <vt:lpstr>Using Category Graphs to Drive Dialog</vt:lpstr>
      <vt:lpstr>Use Category Graphs to Build Models</vt:lpstr>
      <vt:lpstr>Other Useful Sources of Data</vt:lpstr>
      <vt:lpstr>Temporal Querying Behavior</vt:lpstr>
      <vt:lpstr>We Are Not Alone</vt:lpstr>
      <vt:lpstr>One Possible Sentence Generator</vt:lpstr>
      <vt:lpstr>New Challenges for Machine Learning</vt:lpstr>
      <vt:lpstr>Demo</vt:lpstr>
      <vt:lpstr>~ Some New Results on Ranking ~</vt:lpstr>
      <vt:lpstr>Empirical Optimality of   -rank </vt:lpstr>
      <vt:lpstr>Some IR Measures</vt:lpstr>
      <vt:lpstr>IR Measures, cont.</vt:lpstr>
      <vt:lpstr>LambdaRank: Background</vt:lpstr>
      <vt:lpstr>The RankNet Cost</vt:lpstr>
      <vt:lpstr>Slide 39</vt:lpstr>
      <vt:lpstr>Slide 40</vt:lpstr>
      <vt:lpstr>RankNet Cost ~ Pairwise Cost</vt:lpstr>
      <vt:lpstr>Pairwise Cost Revisited</vt:lpstr>
      <vt:lpstr>LambdaRank</vt:lpstr>
      <vt:lpstr>The Lambda Function</vt:lpstr>
      <vt:lpstr>Lambda Functions for MAP, MRR</vt:lpstr>
      <vt:lpstr>Local Optimality</vt:lpstr>
      <vt:lpstr>Data Sets</vt:lpstr>
      <vt:lpstr>Which   function to choose?  </vt:lpstr>
      <vt:lpstr>Slide 49</vt:lpstr>
      <vt:lpstr>Sample Size Matters</vt:lpstr>
      <vt:lpstr>IR Measure Optimality - Conclusions</vt:lpstr>
      <vt:lpstr>~ RSA, Factoring, and Optimization ~</vt:lpstr>
      <vt:lpstr>Factoring biprimes as optimization</vt:lpstr>
      <vt:lpstr>Circumstantial Evidence That Factoring is Not NP-hard</vt:lpstr>
      <vt:lpstr>Is This The Best We Can Do?</vt:lpstr>
      <vt:lpstr>RSA Challenge</vt:lpstr>
      <vt:lpstr>Represent the Problem in Binary</vt:lpstr>
      <vt:lpstr>First Trick: Linearization</vt:lpstr>
      <vt:lpstr>Linearization, cont.</vt:lpstr>
      <vt:lpstr>First Trick: Linearization</vt:lpstr>
      <vt:lpstr>A Geometrical Problem</vt:lpstr>
      <vt:lpstr>Second Trick: Quantization</vt:lpstr>
      <vt:lpstr>Slide 63</vt:lpstr>
      <vt:lpstr>Quantization Without LPs</vt:lpstr>
      <vt:lpstr>More Simple Tricks</vt:lpstr>
      <vt:lpstr>The Geometric View</vt:lpstr>
      <vt:lpstr>Projections Lose Information</vt:lpstr>
      <vt:lpstr>Conclusions</vt:lpstr>
      <vt:lpstr>Backup Slides</vt:lpstr>
      <vt:lpstr>A Simple Example</vt:lpstr>
      <vt:lpstr>Slide 71</vt:lpstr>
      <vt:lpstr>LambdaRank</vt:lpstr>
      <vt:lpstr>Some Multilinear Algebra Basics</vt:lpstr>
      <vt:lpstr>Poincare’s Lemma</vt:lpstr>
      <vt:lpstr>The Jacobian</vt:lpstr>
      <vt:lpstr>A Physical Analogy</vt:lpstr>
      <vt:lpstr>LambdaRank Speedup for RankNet</vt:lpstr>
      <vt:lpstr>Speedup Results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at Microsoft Research</dc:title>
  <dc:creator>Chris J.C. Burges</dc:creator>
  <cp:lastModifiedBy>cburges</cp:lastModifiedBy>
  <cp:revision>2291</cp:revision>
  <dcterms:created xsi:type="dcterms:W3CDTF">2005-05-05T21:04:30Z</dcterms:created>
  <dcterms:modified xsi:type="dcterms:W3CDTF">2008-12-14T00:48:34Z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0x010100D54CF83D094A1F4D8AD8661E6FB6B1CE</vt:lpwstr>
  </property>
</Properties>
</file>